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 id="2147483711" r:id="rId2"/>
    <p:sldMasterId id="2147483723" r:id="rId3"/>
  </p:sldMasterIdLst>
  <p:notesMasterIdLst>
    <p:notesMasterId r:id="rId32"/>
  </p:notesMasterIdLst>
  <p:sldIdLst>
    <p:sldId id="283" r:id="rId4"/>
    <p:sldId id="284" r:id="rId5"/>
    <p:sldId id="300" r:id="rId6"/>
    <p:sldId id="286" r:id="rId7"/>
    <p:sldId id="287" r:id="rId8"/>
    <p:sldId id="291" r:id="rId9"/>
    <p:sldId id="289" r:id="rId10"/>
    <p:sldId id="292" r:id="rId11"/>
    <p:sldId id="293" r:id="rId12"/>
    <p:sldId id="261" r:id="rId13"/>
    <p:sldId id="262" r:id="rId14"/>
    <p:sldId id="263" r:id="rId15"/>
    <p:sldId id="258" r:id="rId16"/>
    <p:sldId id="271" r:id="rId17"/>
    <p:sldId id="272" r:id="rId18"/>
    <p:sldId id="294" r:id="rId19"/>
    <p:sldId id="295" r:id="rId20"/>
    <p:sldId id="296" r:id="rId21"/>
    <p:sldId id="297" r:id="rId22"/>
    <p:sldId id="273" r:id="rId23"/>
    <p:sldId id="274" r:id="rId24"/>
    <p:sldId id="275" r:id="rId25"/>
    <p:sldId id="281" r:id="rId26"/>
    <p:sldId id="280" r:id="rId27"/>
    <p:sldId id="298" r:id="rId28"/>
    <p:sldId id="267" r:id="rId29"/>
    <p:sldId id="299" r:id="rId30"/>
    <p:sldId id="270"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6" d="100"/>
          <a:sy n="66" d="100"/>
        </p:scale>
        <p:origin x="-630"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D88E38-182E-4215-81B8-FA7BE64CA915}" type="datetimeFigureOut">
              <a:rPr lang="en-US" smtClean="0"/>
              <a:pPr/>
              <a:t>10/14/2019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A25F36-187E-4A4A-8E6E-37BA902CEA79}" type="slidenum">
              <a:rPr lang="en-US" smtClean="0"/>
              <a:pPr/>
              <a:t>‹#›</a:t>
            </a:fld>
            <a:endParaRPr lang="en-US"/>
          </a:p>
        </p:txBody>
      </p:sp>
    </p:spTree>
    <p:extLst>
      <p:ext uri="{BB962C8B-B14F-4D97-AF65-F5344CB8AC3E}">
        <p14:creationId xmlns="" xmlns:p14="http://schemas.microsoft.com/office/powerpoint/2010/main" val="2010659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62ED7EF-8A4D-4C33-805D-86128A674676}"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62ED7EF-8A4D-4C33-805D-86128A674676}"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A25F36-187E-4A4A-8E6E-37BA902CEA79}"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A25F36-187E-4A4A-8E6E-37BA902CEA79}" type="slidenum">
              <a:rPr lang="en-US" smtClean="0"/>
              <a:pPr/>
              <a:t>12</a:t>
            </a:fld>
            <a:endParaRPr lang="en-US"/>
          </a:p>
        </p:txBody>
      </p:sp>
    </p:spTree>
    <p:extLst>
      <p:ext uri="{BB962C8B-B14F-4D97-AF65-F5344CB8AC3E}">
        <p14:creationId xmlns="" xmlns:p14="http://schemas.microsoft.com/office/powerpoint/2010/main" val="184275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t>মোছাঃ </a:t>
            </a:r>
            <a:r>
              <a:rPr lang="en-US" baseline="0" dirty="0" err="1" smtClean="0"/>
              <a:t>মাহফুজা</a:t>
            </a:r>
            <a:r>
              <a:rPr lang="en-US" baseline="0" dirty="0" smtClean="0"/>
              <a:t> </a:t>
            </a:r>
            <a:r>
              <a:rPr lang="en-US" baseline="0" dirty="0" err="1" smtClean="0"/>
              <a:t>পারভীন</a:t>
            </a:r>
            <a:r>
              <a:rPr lang="en-US" baseline="0" dirty="0" smtClean="0"/>
              <a:t> (</a:t>
            </a:r>
            <a:r>
              <a:rPr lang="en-US" baseline="0" dirty="0" err="1" smtClean="0"/>
              <a:t>মিষ্টি</a:t>
            </a:r>
            <a:r>
              <a:rPr lang="en-US" baseline="0" dirty="0" smtClean="0"/>
              <a:t>)</a:t>
            </a:r>
            <a:r>
              <a:rPr lang="bn-BD" baseline="0" dirty="0" smtClean="0"/>
              <a:t>, প্রভাষকঃ </a:t>
            </a:r>
            <a:r>
              <a:rPr lang="en-US" baseline="0" dirty="0" err="1" smtClean="0"/>
              <a:t>বাংলা</a:t>
            </a:r>
            <a:r>
              <a:rPr lang="bn-BD" baseline="0" smtClean="0"/>
              <a:t>, বালিহার ডিগ্রী কলেজ, নওগাঁ ।</a:t>
            </a:r>
            <a:endParaRPr lang="bn-BD" baseline="0" dirty="0" smtClean="0"/>
          </a:p>
        </p:txBody>
      </p:sp>
      <p:sp>
        <p:nvSpPr>
          <p:cNvPr id="4" name="Slide Number Placeholder 3"/>
          <p:cNvSpPr>
            <a:spLocks noGrp="1"/>
          </p:cNvSpPr>
          <p:nvPr>
            <p:ph type="sldNum" sz="quarter" idx="10"/>
          </p:nvPr>
        </p:nvSpPr>
        <p:spPr/>
        <p:txBody>
          <a:bodyPr/>
          <a:lstStyle/>
          <a:p>
            <a:fld id="{E62ED7EF-8A4D-4C33-805D-86128A674676}" type="slidenum">
              <a:rPr lang="en-US" smtClean="0"/>
              <a:pPr/>
              <a:t>16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t>মোছাঃ </a:t>
            </a:r>
            <a:r>
              <a:rPr lang="en-US" baseline="0" dirty="0" err="1" smtClean="0"/>
              <a:t>মাহফুজা</a:t>
            </a:r>
            <a:r>
              <a:rPr lang="en-US" baseline="0" dirty="0" smtClean="0"/>
              <a:t> </a:t>
            </a:r>
            <a:r>
              <a:rPr lang="en-US" baseline="0" dirty="0" err="1" smtClean="0"/>
              <a:t>পারভীন</a:t>
            </a:r>
            <a:r>
              <a:rPr lang="en-US" baseline="0" dirty="0" smtClean="0"/>
              <a:t> (</a:t>
            </a:r>
            <a:r>
              <a:rPr lang="en-US" baseline="0" dirty="0" err="1" smtClean="0"/>
              <a:t>মিষ্টি</a:t>
            </a:r>
            <a:r>
              <a:rPr lang="en-US" baseline="0" dirty="0" smtClean="0"/>
              <a:t>)</a:t>
            </a:r>
            <a:r>
              <a:rPr lang="bn-BD" baseline="0" dirty="0" smtClean="0"/>
              <a:t>, প্রভাষকঃ </a:t>
            </a:r>
            <a:r>
              <a:rPr lang="en-US" baseline="0" dirty="0" err="1" smtClean="0"/>
              <a:t>বাংলা</a:t>
            </a:r>
            <a:r>
              <a:rPr lang="bn-BD" baseline="0" dirty="0" smtClean="0"/>
              <a:t>, বালিহার ডিগ্রী কলেজ, নওগাঁ ।</a:t>
            </a:r>
          </a:p>
        </p:txBody>
      </p:sp>
      <p:sp>
        <p:nvSpPr>
          <p:cNvPr id="4" name="Slide Number Placeholder 3"/>
          <p:cNvSpPr>
            <a:spLocks noGrp="1"/>
          </p:cNvSpPr>
          <p:nvPr>
            <p:ph type="sldNum" sz="quarter" idx="10"/>
          </p:nvPr>
        </p:nvSpPr>
        <p:spPr/>
        <p:txBody>
          <a:bodyPr/>
          <a:lstStyle/>
          <a:p>
            <a:fld id="{E62ED7EF-8A4D-4C33-805D-86128A674676}" type="slidenum">
              <a:rPr lang="en-US" smtClean="0"/>
              <a:pPr/>
              <a:t>19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A25F36-187E-4A4A-8E6E-37BA902CEA79}" type="slidenum">
              <a:rPr lang="en-US" smtClean="0"/>
              <a:pPr/>
              <a:t>23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A25F36-187E-4A4A-8E6E-37BA902CEA79}" type="slidenum">
              <a:rPr lang="en-US" smtClean="0"/>
              <a:pPr/>
              <a:t>26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10/14/2019</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1229860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10/14/2019</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1501146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10/14/2019</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6F15528-21DE-4FAA-801E-634DDDAF4B2B}" type="slidenum">
              <a:rPr lang="en-US" smtClean="0"/>
              <a:pPr/>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 xmlns:p14="http://schemas.microsoft.com/office/powerpoint/2010/main" val="41887885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10/14/2019</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14173411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10/14/2019</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 xmlns:p14="http://schemas.microsoft.com/office/powerpoint/2010/main" val="25105895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10/14/2019</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32784070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10/14/2019</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17360101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10/14/2019</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847459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10/14/2019</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5178940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10/14/2019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1D8BD707-D9CF-40AE-B4C6-C98DA3205C09}" type="datetimeFigureOut">
              <a:rPr lang="en-US" smtClean="0"/>
              <a:pPr/>
              <a:t>10/14/2019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1D8BD707-D9CF-40AE-B4C6-C98DA3205C09}" type="datetimeFigureOut">
              <a:rPr lang="en-US" smtClean="0"/>
              <a:pPr/>
              <a:t>10/14/2019</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10/14/2019</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10/14/2019</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29799021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1D8BD707-D9CF-40AE-B4C6-C98DA3205C09}" type="datetimeFigureOut">
              <a:rPr lang="en-US" smtClean="0"/>
              <a:pPr/>
              <a:t>10/14/2019</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1D8BD707-D9CF-40AE-B4C6-C98DA3205C09}" type="datetimeFigureOut">
              <a:rPr lang="en-US" smtClean="0"/>
              <a:pPr/>
              <a:t>10/14/2019</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1D8BD707-D9CF-40AE-B4C6-C98DA3205C09}" type="datetimeFigureOut">
              <a:rPr lang="en-US" smtClean="0"/>
              <a:pPr/>
              <a:t>10/14/2019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B6F15528-21DE-4FAA-801E-634DDDAF4B2B}"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D8BD707-D9CF-40AE-B4C6-C98DA3205C09}" type="datetimeFigureOut">
              <a:rPr lang="en-US" smtClean="0"/>
              <a:pPr/>
              <a:t>10/14/2019</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10/14/2019</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10/14/2019</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10/14/2019</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10/14/2019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57041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10/14/2019</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1277376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10/14/2019</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2110047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10/14/2019</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3376986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10/14/2019</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2034007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10/14/2019</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2313497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1D8BD707-D9CF-40AE-B4C6-C98DA3205C09}" type="datetimeFigureOut">
              <a:rPr lang="en-US" smtClean="0"/>
              <a:pPr/>
              <a:t>10/14/2019</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1305841374"/>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1D8BD707-D9CF-40AE-B4C6-C98DA3205C09}" type="datetimeFigureOut">
              <a:rPr lang="en-US" smtClean="0"/>
              <a:pPr/>
              <a:t>10/14/2019</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6F15528-21DE-4FAA-801E-634DDDAF4B2B}"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D8BD707-D9CF-40AE-B4C6-C98DA3205C09}" type="datetimeFigureOut">
              <a:rPr lang="en-US" smtClean="0"/>
              <a:pPr/>
              <a:t>10/14/2019</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6F15528-21DE-4FAA-801E-634DDDAF4B2B}"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24.jpe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 Id="rId5" Type="http://schemas.openxmlformats.org/officeDocument/2006/relationships/image" Target="../media/image30.jpeg"/><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6.xml"/><Relationship Id="rId4" Type="http://schemas.openxmlformats.org/officeDocument/2006/relationships/image" Target="../media/image40.jpeg"/></Relationships>
</file>

<file path=ppt/slides/_rels/slide2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hyperlink" Target="mailto:alom_naogaon@yahoo.com" TargetMode="External"/></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1066800" y="536622"/>
            <a:ext cx="6858000" cy="1673178"/>
          </a:xfrm>
          <a:prstGeom prst="rect">
            <a:avLst/>
          </a:prstGeom>
        </p:spPr>
        <p:txBody>
          <a:bodyPr numCol="1" anchor="ctr">
            <a:prstTxWarp prst="textWave1">
              <a:avLst/>
            </a:prstTxWarp>
            <a:normAutofit fontScale="85000" lnSpcReduction="20000"/>
          </a:bodyPr>
          <a:lstStyle/>
          <a:p>
            <a:pPr marL="171450" lvl="0" indent="-171450" defTabSz="685800">
              <a:lnSpc>
                <a:spcPct val="90000"/>
              </a:lnSpc>
              <a:spcBef>
                <a:spcPts val="750"/>
              </a:spcBef>
            </a:pPr>
            <a:r>
              <a:rPr kumimoji="0" lang="en-US" sz="8000" b="0" i="0" u="sng" strike="noStrike" kern="1200" cap="none" spc="0" normalizeH="0" noProof="0" dirty="0" err="1" smtClean="0">
                <a:ln w="0"/>
                <a:blipFill dpi="0" rotWithShape="1">
                  <a:blip r:embed="rId3">
                    <a:extLst>
                      <a:ext uri="{28A0092B-C50C-407E-A947-70E740481C1C}">
                        <a14:useLocalDpi xmlns="" xmlns:a14="http://schemas.microsoft.com/office/drawing/2010/main" val="0"/>
                      </a:ext>
                    </a:extLst>
                  </a:blip>
                  <a:srcRect/>
                  <a:stretch>
                    <a:fillRect/>
                  </a:stretch>
                </a:blipFill>
                <a:effectLst>
                  <a:outerShdw blurRad="50800" dist="38100" dir="5400000" algn="t" rotWithShape="0">
                    <a:prstClr val="black">
                      <a:alpha val="40000"/>
                    </a:prstClr>
                  </a:outerShdw>
                </a:effectLst>
                <a:uLnTx/>
                <a:uFillTx/>
                <a:latin typeface="NikoshBAN" panose="02000000000000000000" pitchFamily="2" charset="0"/>
                <a:ea typeface="+mn-ea"/>
                <a:cs typeface="NikoshBAN" panose="02000000000000000000" pitchFamily="2" charset="0"/>
              </a:rPr>
              <a:t>মাল্টিমিডিয়া</a:t>
            </a:r>
            <a:r>
              <a:rPr kumimoji="0" lang="en-US" sz="8000" b="0" i="0" u="sng" strike="noStrike" kern="1200" cap="none" spc="0" normalizeH="0" noProof="0" dirty="0" smtClean="0">
                <a:ln w="0"/>
                <a:blipFill dpi="0" rotWithShape="1">
                  <a:blip r:embed="rId3">
                    <a:extLst>
                      <a:ext uri="{28A0092B-C50C-407E-A947-70E740481C1C}">
                        <a14:useLocalDpi xmlns="" xmlns:a14="http://schemas.microsoft.com/office/drawing/2010/main" val="0"/>
                      </a:ext>
                    </a:extLst>
                  </a:blip>
                  <a:srcRect/>
                  <a:stretch>
                    <a:fillRect/>
                  </a:stretch>
                </a:blipFill>
                <a:effectLst>
                  <a:outerShdw blurRad="50800" dist="38100" dir="5400000" algn="t" rotWithShape="0">
                    <a:prstClr val="black">
                      <a:alpha val="40000"/>
                    </a:prstClr>
                  </a:outerShdw>
                </a:effectLst>
                <a:uLnTx/>
                <a:uFillTx/>
                <a:latin typeface="NikoshBAN" panose="02000000000000000000" pitchFamily="2" charset="0"/>
                <a:ea typeface="+mn-ea"/>
                <a:cs typeface="NikoshBAN" panose="02000000000000000000" pitchFamily="2" charset="0"/>
              </a:rPr>
              <a:t> </a:t>
            </a:r>
            <a:r>
              <a:rPr kumimoji="0" lang="en-US" sz="8000" b="0" i="0" u="sng" strike="noStrike" kern="1200" cap="none" spc="0" normalizeH="0" noProof="0" dirty="0" err="1" smtClean="0">
                <a:ln w="0"/>
                <a:blipFill dpi="0" rotWithShape="1">
                  <a:blip r:embed="rId3">
                    <a:extLst>
                      <a:ext uri="{28A0092B-C50C-407E-A947-70E740481C1C}">
                        <a14:useLocalDpi xmlns="" xmlns:a14="http://schemas.microsoft.com/office/drawing/2010/main" val="0"/>
                      </a:ext>
                    </a:extLst>
                  </a:blip>
                  <a:srcRect/>
                  <a:stretch>
                    <a:fillRect/>
                  </a:stretch>
                </a:blipFill>
                <a:effectLst>
                  <a:outerShdw blurRad="50800" dist="38100" dir="5400000" algn="t" rotWithShape="0">
                    <a:prstClr val="black">
                      <a:alpha val="40000"/>
                    </a:prstClr>
                  </a:outerShdw>
                </a:effectLst>
                <a:uLnTx/>
                <a:uFillTx/>
                <a:latin typeface="NikoshBAN" panose="02000000000000000000" pitchFamily="2" charset="0"/>
                <a:ea typeface="+mn-ea"/>
                <a:cs typeface="NikoshBAN" panose="02000000000000000000" pitchFamily="2" charset="0"/>
              </a:rPr>
              <a:t>ক্লাসে</a:t>
            </a:r>
            <a:r>
              <a:rPr kumimoji="0" lang="en-US" sz="8000" b="0" i="0" u="sng" strike="noStrike" kern="1200" cap="none" spc="0" normalizeH="0" noProof="0" dirty="0" smtClean="0">
                <a:ln w="0"/>
                <a:blipFill dpi="0" rotWithShape="1">
                  <a:blip r:embed="rId3">
                    <a:extLst>
                      <a:ext uri="{28A0092B-C50C-407E-A947-70E740481C1C}">
                        <a14:useLocalDpi xmlns="" xmlns:a14="http://schemas.microsoft.com/office/drawing/2010/main" val="0"/>
                      </a:ext>
                    </a:extLst>
                  </a:blip>
                  <a:srcRect/>
                  <a:stretch>
                    <a:fillRect/>
                  </a:stretch>
                </a:blipFill>
                <a:effectLst>
                  <a:outerShdw blurRad="50800" dist="38100" dir="5400000" algn="t" rotWithShape="0">
                    <a:prstClr val="black">
                      <a:alpha val="40000"/>
                    </a:prstClr>
                  </a:outerShdw>
                </a:effectLst>
                <a:uLnTx/>
                <a:uFillTx/>
                <a:latin typeface="NikoshBAN" panose="02000000000000000000" pitchFamily="2" charset="0"/>
                <a:ea typeface="+mn-ea"/>
                <a:cs typeface="NikoshBAN" panose="02000000000000000000" pitchFamily="2" charset="0"/>
              </a:rPr>
              <a:t> </a:t>
            </a:r>
            <a:r>
              <a:rPr kumimoji="0" lang="en-US" sz="8000" b="0" i="0" u="sng" strike="noStrike" kern="1200" cap="none" spc="0" normalizeH="0" noProof="0" dirty="0" err="1" smtClean="0">
                <a:ln w="0"/>
                <a:blipFill dpi="0" rotWithShape="1">
                  <a:blip r:embed="rId3">
                    <a:extLst>
                      <a:ext uri="{28A0092B-C50C-407E-A947-70E740481C1C}">
                        <a14:useLocalDpi xmlns="" xmlns:a14="http://schemas.microsoft.com/office/drawing/2010/main" val="0"/>
                      </a:ext>
                    </a:extLst>
                  </a:blip>
                  <a:srcRect/>
                  <a:stretch>
                    <a:fillRect/>
                  </a:stretch>
                </a:blipFill>
                <a:effectLst>
                  <a:outerShdw blurRad="50800" dist="38100" dir="5400000" algn="t" rotWithShape="0">
                    <a:prstClr val="black">
                      <a:alpha val="40000"/>
                    </a:prstClr>
                  </a:outerShdw>
                </a:effectLst>
                <a:uLnTx/>
                <a:uFillTx/>
                <a:latin typeface="NikoshBAN" panose="02000000000000000000" pitchFamily="2" charset="0"/>
                <a:ea typeface="+mn-ea"/>
                <a:cs typeface="NikoshBAN" panose="02000000000000000000" pitchFamily="2" charset="0"/>
              </a:rPr>
              <a:t>সক</a:t>
            </a:r>
            <a:r>
              <a:rPr lang="en-US" sz="8000" u="sng" dirty="0" err="1" smtClean="0">
                <a:ln w="0"/>
                <a:blipFill dpi="0" rotWithShape="1">
                  <a:blip r:embed="rId3">
                    <a:extLst>
                      <a:ext uri="{28A0092B-C50C-407E-A947-70E740481C1C}">
                        <a14:useLocalDpi xmlns="" xmlns:a14="http://schemas.microsoft.com/office/drawing/2010/main" val="0"/>
                      </a:ext>
                    </a:extLst>
                  </a:blip>
                  <a:srcRect/>
                  <a:stretch>
                    <a:fillRect/>
                  </a:stretch>
                </a:blip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লকে</a:t>
            </a:r>
            <a:r>
              <a:rPr lang="en-US" sz="8000" u="sng" dirty="0" smtClean="0">
                <a:ln w="0"/>
                <a:blipFill dpi="0" rotWithShape="1">
                  <a:blip r:embed="rId3">
                    <a:extLst>
                      <a:ext uri="{28A0092B-C50C-407E-A947-70E740481C1C}">
                        <a14:useLocalDpi xmlns="" xmlns:a14="http://schemas.microsoft.com/office/drawing/2010/main" val="0"/>
                      </a:ext>
                    </a:extLst>
                  </a:blip>
                  <a:srcRect/>
                  <a:stretch>
                    <a:fillRect/>
                  </a:stretch>
                </a:blip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a:t>
            </a:r>
            <a:r>
              <a:rPr lang="bn-BD" sz="8000" u="sng" dirty="0" smtClean="0">
                <a:ln w="0"/>
                <a:blipFill dpi="0" rotWithShape="1">
                  <a:blip r:embed="rId3">
                    <a:extLst>
                      <a:ext uri="{28A0092B-C50C-407E-A947-70E740481C1C}">
                        <a14:useLocalDpi xmlns="" xmlns:a14="http://schemas.microsoft.com/office/drawing/2010/main" val="0"/>
                      </a:ext>
                    </a:extLst>
                  </a:blip>
                  <a:srcRect/>
                  <a:stretch>
                    <a:fillRect/>
                  </a:stretch>
                </a:blip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স্বাগতম </a:t>
            </a:r>
            <a:endParaRPr kumimoji="0" lang="en-US" sz="8000" b="0" i="0" u="sng" strike="noStrike" kern="1200" cap="none" spc="0" normalizeH="0" baseline="0" noProof="0" dirty="0">
              <a:ln w="0"/>
              <a:blipFill dpi="0" rotWithShape="1">
                <a:blip r:embed="rId3">
                  <a:extLst>
                    <a:ext uri="{28A0092B-C50C-407E-A947-70E740481C1C}">
                      <a14:useLocalDpi xmlns="" xmlns:a14="http://schemas.microsoft.com/office/drawing/2010/main" val="0"/>
                    </a:ext>
                  </a:extLst>
                </a:blip>
                <a:srcRect/>
                <a:stretch>
                  <a:fillRect/>
                </a:stretch>
              </a:blipFill>
              <a:effectLst>
                <a:outerShdw blurRad="50800" dist="38100" dir="5400000" algn="t" rotWithShape="0">
                  <a:prstClr val="black">
                    <a:alpha val="40000"/>
                  </a:prstClr>
                </a:outerShdw>
              </a:effectLst>
              <a:uLnTx/>
              <a:uFillTx/>
              <a:latin typeface="NikoshBAN" panose="02000000000000000000" pitchFamily="2" charset="0"/>
              <a:ea typeface="+mn-ea"/>
              <a:cs typeface="NikoshBAN" panose="02000000000000000000" pitchFamily="2" charset="0"/>
            </a:endParaRPr>
          </a:p>
        </p:txBody>
      </p:sp>
      <p:pic>
        <p:nvPicPr>
          <p:cNvPr id="1026" name="Picture 2" descr="E:\BDC\College Document\received_797638603931952.jpeg"/>
          <p:cNvPicPr>
            <a:picLocks noChangeAspect="1" noChangeArrowheads="1"/>
          </p:cNvPicPr>
          <p:nvPr/>
        </p:nvPicPr>
        <p:blipFill>
          <a:blip r:embed="rId4" cstate="print"/>
          <a:srcRect/>
          <a:stretch>
            <a:fillRect/>
          </a:stretch>
        </p:blipFill>
        <p:spPr bwMode="auto">
          <a:xfrm>
            <a:off x="76200" y="228600"/>
            <a:ext cx="990600" cy="990600"/>
          </a:xfrm>
          <a:prstGeom prst="rect">
            <a:avLst/>
          </a:prstGeom>
          <a:noFill/>
        </p:spPr>
      </p:pic>
      <p:pic>
        <p:nvPicPr>
          <p:cNvPr id="1027" name="Picture 3" descr="E:\BDC\College Document\received_372432466643577.jpeg"/>
          <p:cNvPicPr>
            <a:picLocks noChangeAspect="1" noChangeArrowheads="1"/>
          </p:cNvPicPr>
          <p:nvPr/>
        </p:nvPicPr>
        <p:blipFill>
          <a:blip r:embed="rId5" cstate="print"/>
          <a:srcRect/>
          <a:stretch>
            <a:fillRect/>
          </a:stretch>
        </p:blipFill>
        <p:spPr bwMode="auto">
          <a:xfrm>
            <a:off x="8001000" y="304800"/>
            <a:ext cx="990600" cy="990600"/>
          </a:xfrm>
          <a:prstGeom prst="rect">
            <a:avLst/>
          </a:prstGeom>
          <a:noFill/>
        </p:spPr>
      </p:pic>
      <p:pic>
        <p:nvPicPr>
          <p:cNvPr id="6" name="Picture 5"/>
          <p:cNvPicPr>
            <a:picLocks noChangeAspect="1"/>
          </p:cNvPicPr>
          <p:nvPr/>
        </p:nvPicPr>
        <p:blipFill rotWithShape="1">
          <a:blip r:embed="rId6" cstate="print">
            <a:extLst>
              <a:ext uri="{28A0092B-C50C-407E-A947-70E740481C1C}">
                <a14:useLocalDpi xmlns="" xmlns:a14="http://schemas.microsoft.com/office/drawing/2010/main" val="0"/>
              </a:ext>
            </a:extLst>
          </a:blip>
          <a:srcRect t="17420" b="9899"/>
          <a:stretch/>
        </p:blipFill>
        <p:spPr>
          <a:xfrm>
            <a:off x="5733393" y="0"/>
            <a:ext cx="1048408" cy="838200"/>
          </a:xfrm>
          <a:prstGeom prst="rect">
            <a:avLst/>
          </a:prstGeom>
        </p:spPr>
      </p:pic>
      <p:pic>
        <p:nvPicPr>
          <p:cNvPr id="7" name="Picture 6"/>
          <p:cNvPicPr>
            <a:picLocks noChangeAspect="1"/>
          </p:cNvPicPr>
          <p:nvPr/>
        </p:nvPicPr>
        <p:blipFill>
          <a:blip r:embed="rId7">
            <a:extLst>
              <a:ext uri="{28A0092B-C50C-407E-A947-70E740481C1C}">
                <a14:useLocalDpi xmlns="" xmlns:a14="http://schemas.microsoft.com/office/drawing/2010/main" val="0"/>
              </a:ext>
            </a:extLst>
          </a:blip>
          <a:stretch>
            <a:fillRect/>
          </a:stretch>
        </p:blipFill>
        <p:spPr>
          <a:xfrm>
            <a:off x="609601" y="2286000"/>
            <a:ext cx="8001000" cy="4319646"/>
          </a:xfrm>
          <a:prstGeom prst="rect">
            <a:avLst/>
          </a:prstGeom>
        </p:spPr>
      </p:pic>
      <p:pic>
        <p:nvPicPr>
          <p:cNvPr id="9" name="Picture 8"/>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2286000" y="2438400"/>
            <a:ext cx="4876800" cy="3048000"/>
          </a:xfrm>
          <a:prstGeom prst="ellipse">
            <a:avLst/>
          </a:prstGeom>
          <a:ln>
            <a:noFill/>
          </a:ln>
          <a:effectLst>
            <a:softEdge rad="112500"/>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withEffect">
                                  <p:stCondLst>
                                    <p:cond delay="0"/>
                                  </p:stCondLst>
                                  <p:childTnLst>
                                    <p:animMotion origin="layout" path="M 0 0 L 0.25 0 E" pathEditMode="relative" ptsTypes="">
                                      <p:cBhvr>
                                        <p:cTn id="6" dur="2000" fill="hold"/>
                                        <p:tgtEl>
                                          <p:spTgt spid="4">
                                            <p:txEl>
                                              <p:pRg st="0" end="0"/>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txBody>
          <a:bodyPr>
            <a:normAutofit/>
          </a:bodyPr>
          <a:lstStyle/>
          <a:p>
            <a:pPr algn="ctr"/>
            <a:r>
              <a:rPr lang="en-US" sz="4000" dirty="0" smtClean="0">
                <a:solidFill>
                  <a:schemeClr val="accent1"/>
                </a:solidFill>
                <a:latin typeface="NikoshBAN" panose="02000000000000000000" pitchFamily="2" charset="0"/>
                <a:cs typeface="NikoshBAN" panose="02000000000000000000" pitchFamily="2" charset="0"/>
              </a:rPr>
              <a:t>                          </a:t>
            </a:r>
            <a:r>
              <a:rPr lang="en-US" sz="4000" dirty="0">
                <a:solidFill>
                  <a:schemeClr val="accent1"/>
                </a:solidFill>
                <a:latin typeface="NikoshBAN" panose="02000000000000000000" pitchFamily="2" charset="0"/>
                <a:cs typeface="NikoshBAN" panose="02000000000000000000" pitchFamily="2" charset="0"/>
              </a:rPr>
              <a:t/>
            </a:r>
            <a:br>
              <a:rPr lang="en-US" sz="4000" dirty="0">
                <a:solidFill>
                  <a:schemeClr val="accent1"/>
                </a:solidFill>
                <a:latin typeface="NikoshBAN" panose="02000000000000000000" pitchFamily="2" charset="0"/>
                <a:cs typeface="NikoshBAN" panose="02000000000000000000" pitchFamily="2" charset="0"/>
              </a:rPr>
            </a:br>
            <a:r>
              <a:rPr lang="en-US" sz="4000" dirty="0" smtClean="0">
                <a:solidFill>
                  <a:schemeClr val="accent1"/>
                </a:solidFill>
                <a:latin typeface="NikoshBAN" panose="02000000000000000000" pitchFamily="2" charset="0"/>
                <a:cs typeface="NikoshBAN" panose="02000000000000000000" pitchFamily="2" charset="0"/>
              </a:rPr>
              <a:t/>
            </a:r>
            <a:br>
              <a:rPr lang="en-US" sz="4000" dirty="0" smtClean="0">
                <a:solidFill>
                  <a:schemeClr val="accent1"/>
                </a:solidFill>
                <a:latin typeface="NikoshBAN" panose="02000000000000000000" pitchFamily="2" charset="0"/>
                <a:cs typeface="NikoshBAN" panose="02000000000000000000" pitchFamily="2" charset="0"/>
              </a:rPr>
            </a:br>
            <a:r>
              <a:rPr lang="en-US" sz="4000" dirty="0" err="1" smtClean="0">
                <a:solidFill>
                  <a:schemeClr val="accent1"/>
                </a:solidFill>
                <a:latin typeface="NikoshBAN" panose="02000000000000000000" pitchFamily="2" charset="0"/>
                <a:cs typeface="NikoshBAN" panose="02000000000000000000" pitchFamily="2" charset="0"/>
              </a:rPr>
              <a:t>শ্রেণিঃএকাদশ</a:t>
            </a:r>
            <a:r>
              <a:rPr lang="en-US" sz="4000" dirty="0" smtClean="0">
                <a:solidFill>
                  <a:schemeClr val="accent1"/>
                </a:solidFill>
                <a:latin typeface="NikoshBAN" panose="02000000000000000000" pitchFamily="2" charset="0"/>
                <a:cs typeface="NikoshBAN" panose="02000000000000000000" pitchFamily="2" charset="0"/>
              </a:rPr>
              <a:t>                          </a:t>
            </a:r>
            <a:br>
              <a:rPr lang="en-US" sz="4000" dirty="0" smtClean="0">
                <a:solidFill>
                  <a:schemeClr val="accent1"/>
                </a:solidFill>
                <a:latin typeface="NikoshBAN" panose="02000000000000000000" pitchFamily="2" charset="0"/>
                <a:cs typeface="NikoshBAN" panose="02000000000000000000" pitchFamily="2" charset="0"/>
              </a:rPr>
            </a:br>
            <a:r>
              <a:rPr lang="en-US" sz="4000" dirty="0" smtClean="0">
                <a:solidFill>
                  <a:schemeClr val="accent1"/>
                </a:solidFill>
                <a:latin typeface="NikoshBAN" panose="02000000000000000000" pitchFamily="2" charset="0"/>
                <a:cs typeface="NikoshBAN" panose="02000000000000000000" pitchFamily="2" charset="0"/>
              </a:rPr>
              <a:t>       </a:t>
            </a:r>
            <a:r>
              <a:rPr lang="en-US" sz="4000" dirty="0" err="1" smtClean="0">
                <a:solidFill>
                  <a:schemeClr val="accent1"/>
                </a:solidFill>
                <a:latin typeface="NikoshBAN" panose="02000000000000000000" pitchFamily="2" charset="0"/>
                <a:cs typeface="NikoshBAN" panose="02000000000000000000" pitchFamily="2" charset="0"/>
              </a:rPr>
              <a:t>বিষয়ঃ</a:t>
            </a:r>
            <a:r>
              <a:rPr lang="en-US" sz="4000" dirty="0" smtClean="0">
                <a:solidFill>
                  <a:schemeClr val="accent1"/>
                </a:solidFill>
                <a:latin typeface="NikoshBAN" panose="02000000000000000000" pitchFamily="2" charset="0"/>
                <a:cs typeface="NikoshBAN" panose="02000000000000000000" pitchFamily="2" charset="0"/>
              </a:rPr>
              <a:t> 				   </a:t>
            </a:r>
            <a:r>
              <a:rPr lang="bn-BD" sz="4000" dirty="0" smtClean="0">
                <a:solidFill>
                  <a:schemeClr val="accent1"/>
                </a:solidFill>
                <a:latin typeface="NikoshBAN" panose="02000000000000000000" pitchFamily="2" charset="0"/>
                <a:cs typeface="NikoshBAN" panose="02000000000000000000" pitchFamily="2" charset="0"/>
              </a:rPr>
              <a:t>বাংলা ১ম পত্র</a:t>
            </a:r>
            <a:r>
              <a:rPr lang="en-US" sz="4000" dirty="0" smtClean="0">
                <a:solidFill>
                  <a:schemeClr val="accent1"/>
                </a:solidFill>
                <a:latin typeface="NikoshBAN" panose="02000000000000000000" pitchFamily="2" charset="0"/>
                <a:cs typeface="NikoshBAN" panose="02000000000000000000" pitchFamily="2" charset="0"/>
              </a:rPr>
              <a:t/>
            </a:r>
            <a:br>
              <a:rPr lang="en-US" sz="4000" dirty="0" smtClean="0">
                <a:solidFill>
                  <a:schemeClr val="accent1"/>
                </a:solidFill>
                <a:latin typeface="NikoshBAN" panose="02000000000000000000" pitchFamily="2" charset="0"/>
                <a:cs typeface="NikoshBAN" panose="02000000000000000000" pitchFamily="2" charset="0"/>
              </a:rPr>
            </a:br>
            <a:r>
              <a:rPr lang="en-US" sz="4000" dirty="0" err="1" smtClean="0">
                <a:solidFill>
                  <a:schemeClr val="accent1"/>
                </a:solidFill>
                <a:latin typeface="NikoshBAN" panose="02000000000000000000" pitchFamily="2" charset="0"/>
                <a:cs typeface="NikoshBAN" panose="02000000000000000000" pitchFamily="2" charset="0"/>
              </a:rPr>
              <a:t>সাধারণ</a:t>
            </a:r>
            <a:r>
              <a:rPr lang="en-US" sz="4000" dirty="0" smtClean="0">
                <a:solidFill>
                  <a:schemeClr val="accent1"/>
                </a:solidFill>
                <a:latin typeface="NikoshBAN" panose="02000000000000000000" pitchFamily="2" charset="0"/>
                <a:cs typeface="NikoshBAN" panose="02000000000000000000" pitchFamily="2" charset="0"/>
              </a:rPr>
              <a:t> </a:t>
            </a:r>
            <a:r>
              <a:rPr lang="en-US" sz="4000" dirty="0" err="1" smtClean="0">
                <a:solidFill>
                  <a:schemeClr val="accent1"/>
                </a:solidFill>
                <a:latin typeface="NikoshBAN" panose="02000000000000000000" pitchFamily="2" charset="0"/>
                <a:cs typeface="NikoshBAN" panose="02000000000000000000" pitchFamily="2" charset="0"/>
              </a:rPr>
              <a:t>পাঠঃ</a:t>
            </a:r>
            <a:r>
              <a:rPr lang="en-US" sz="4000" dirty="0" smtClean="0">
                <a:solidFill>
                  <a:schemeClr val="accent1"/>
                </a:solidFill>
                <a:latin typeface="NikoshBAN" panose="02000000000000000000" pitchFamily="2" charset="0"/>
                <a:cs typeface="NikoshBAN" panose="02000000000000000000" pitchFamily="2" charset="0"/>
              </a:rPr>
              <a:t>			</a:t>
            </a:r>
            <a:r>
              <a:rPr lang="en-US" sz="4000" dirty="0" err="1" smtClean="0">
                <a:solidFill>
                  <a:schemeClr val="accent1"/>
                </a:solidFill>
                <a:latin typeface="NikoshBAN" panose="02000000000000000000" pitchFamily="2" charset="0"/>
                <a:cs typeface="NikoshBAN" panose="02000000000000000000" pitchFamily="2" charset="0"/>
              </a:rPr>
              <a:t>গদ্যাংশ</a:t>
            </a:r>
            <a:r>
              <a:rPr lang="en-US" sz="4000" dirty="0" smtClean="0">
                <a:solidFill>
                  <a:schemeClr val="accent1"/>
                </a:solidFill>
                <a:latin typeface="NikoshBAN" panose="02000000000000000000" pitchFamily="2" charset="0"/>
                <a:cs typeface="NikoshBAN" panose="02000000000000000000" pitchFamily="2" charset="0"/>
              </a:rPr>
              <a:t/>
            </a:r>
            <a:br>
              <a:rPr lang="en-US" sz="4000" dirty="0" smtClean="0">
                <a:solidFill>
                  <a:schemeClr val="accent1"/>
                </a:solidFill>
                <a:latin typeface="NikoshBAN" panose="02000000000000000000" pitchFamily="2" charset="0"/>
                <a:cs typeface="NikoshBAN" panose="02000000000000000000" pitchFamily="2" charset="0"/>
              </a:rPr>
            </a:br>
            <a:r>
              <a:rPr lang="en-US" sz="4000" dirty="0" smtClean="0">
                <a:solidFill>
                  <a:schemeClr val="accent1"/>
                </a:solidFill>
                <a:latin typeface="NikoshBAN" panose="02000000000000000000" pitchFamily="2" charset="0"/>
                <a:cs typeface="NikoshBAN" panose="02000000000000000000" pitchFamily="2" charset="0"/>
              </a:rPr>
              <a:t>   </a:t>
            </a:r>
            <a:r>
              <a:rPr lang="en-US" sz="4000" dirty="0" err="1" smtClean="0">
                <a:solidFill>
                  <a:schemeClr val="accent1"/>
                </a:solidFill>
                <a:latin typeface="NikoshBAN" panose="02000000000000000000" pitchFamily="2" charset="0"/>
                <a:cs typeface="NikoshBAN" panose="02000000000000000000" pitchFamily="2" charset="0"/>
              </a:rPr>
              <a:t>বিশেষ</a:t>
            </a:r>
            <a:r>
              <a:rPr lang="en-US" sz="4000" dirty="0" smtClean="0">
                <a:solidFill>
                  <a:schemeClr val="accent1"/>
                </a:solidFill>
                <a:latin typeface="NikoshBAN" panose="02000000000000000000" pitchFamily="2" charset="0"/>
                <a:cs typeface="NikoshBAN" panose="02000000000000000000" pitchFamily="2" charset="0"/>
              </a:rPr>
              <a:t> </a:t>
            </a:r>
            <a:r>
              <a:rPr lang="en-US" sz="4000" dirty="0" err="1" smtClean="0">
                <a:solidFill>
                  <a:schemeClr val="accent1"/>
                </a:solidFill>
                <a:latin typeface="NikoshBAN" panose="02000000000000000000" pitchFamily="2" charset="0"/>
                <a:cs typeface="NikoshBAN" panose="02000000000000000000" pitchFamily="2" charset="0"/>
              </a:rPr>
              <a:t>পাঠঃ</a:t>
            </a:r>
            <a:r>
              <a:rPr lang="en-US" sz="4000" dirty="0" smtClean="0">
                <a:solidFill>
                  <a:schemeClr val="accent1"/>
                </a:solidFill>
                <a:latin typeface="NikoshBAN" panose="02000000000000000000" pitchFamily="2" charset="0"/>
                <a:cs typeface="NikoshBAN" panose="02000000000000000000" pitchFamily="2" charset="0"/>
              </a:rPr>
              <a:t> 			</a:t>
            </a:r>
            <a:r>
              <a:rPr lang="en-US" sz="4000" dirty="0" err="1" smtClean="0">
                <a:solidFill>
                  <a:schemeClr val="accent1"/>
                </a:solidFill>
                <a:latin typeface="NikoshBAN" panose="02000000000000000000" pitchFamily="2" charset="0"/>
                <a:cs typeface="NikoshBAN" panose="02000000000000000000" pitchFamily="2" charset="0"/>
              </a:rPr>
              <a:t>চাষার</a:t>
            </a:r>
            <a:r>
              <a:rPr lang="en-US" sz="4000" dirty="0" smtClean="0">
                <a:solidFill>
                  <a:schemeClr val="accent1"/>
                </a:solidFill>
                <a:latin typeface="NikoshBAN" panose="02000000000000000000" pitchFamily="2" charset="0"/>
                <a:cs typeface="NikoshBAN" panose="02000000000000000000" pitchFamily="2" charset="0"/>
              </a:rPr>
              <a:t> </a:t>
            </a:r>
            <a:r>
              <a:rPr lang="en-US" sz="4000" dirty="0" err="1" smtClean="0">
                <a:solidFill>
                  <a:schemeClr val="accent1"/>
                </a:solidFill>
                <a:latin typeface="NikoshBAN" panose="02000000000000000000" pitchFamily="2" charset="0"/>
                <a:cs typeface="NikoshBAN" panose="02000000000000000000" pitchFamily="2" charset="0"/>
              </a:rPr>
              <a:t>দুক্ষু</a:t>
            </a:r>
            <a:r>
              <a:rPr lang="en-US" sz="4000" dirty="0" smtClean="0">
                <a:solidFill>
                  <a:schemeClr val="accent1"/>
                </a:solidFill>
                <a:latin typeface="NikoshBAN" panose="02000000000000000000" pitchFamily="2" charset="0"/>
                <a:cs typeface="NikoshBAN" panose="02000000000000000000" pitchFamily="2" charset="0"/>
              </a:rPr>
              <a:t/>
            </a:r>
            <a:br>
              <a:rPr lang="en-US" sz="4000" dirty="0" smtClean="0">
                <a:solidFill>
                  <a:schemeClr val="accent1"/>
                </a:solidFill>
                <a:latin typeface="NikoshBAN" panose="02000000000000000000" pitchFamily="2" charset="0"/>
                <a:cs typeface="NikoshBAN" panose="02000000000000000000" pitchFamily="2" charset="0"/>
              </a:rPr>
            </a:br>
            <a:r>
              <a:rPr lang="bn-BD" sz="4000" dirty="0" smtClean="0">
                <a:solidFill>
                  <a:schemeClr val="accent1"/>
                </a:solidFill>
                <a:latin typeface="NikoshBAN" panose="02000000000000000000" pitchFamily="2" charset="0"/>
                <a:cs typeface="NikoshBAN" panose="02000000000000000000" pitchFamily="2" charset="0"/>
              </a:rPr>
              <a:t/>
            </a:r>
            <a:br>
              <a:rPr lang="bn-BD" sz="4000" dirty="0" smtClean="0">
                <a:solidFill>
                  <a:schemeClr val="accent1"/>
                </a:solidFill>
                <a:latin typeface="NikoshBAN" panose="02000000000000000000" pitchFamily="2" charset="0"/>
                <a:cs typeface="NikoshBAN" panose="02000000000000000000" pitchFamily="2" charset="0"/>
              </a:rPr>
            </a:br>
            <a:r>
              <a:rPr lang="en-US" sz="900" dirty="0" smtClean="0">
                <a:solidFill>
                  <a:schemeClr val="accent1"/>
                </a:solidFill>
                <a:latin typeface="SutonnyMJ" pitchFamily="2" charset="0"/>
                <a:cs typeface="NikoshBAN" panose="02000000000000000000" pitchFamily="2" charset="0"/>
              </a:rPr>
              <a:t/>
            </a:r>
            <a:br>
              <a:rPr lang="en-US" sz="900" dirty="0" smtClean="0">
                <a:solidFill>
                  <a:schemeClr val="accent1"/>
                </a:solidFill>
                <a:latin typeface="SutonnyMJ" pitchFamily="2" charset="0"/>
                <a:cs typeface="NikoshBAN" panose="02000000000000000000" pitchFamily="2" charset="0"/>
              </a:rPr>
            </a:br>
            <a:r>
              <a:rPr lang="en-US" sz="900" dirty="0" smtClean="0">
                <a:solidFill>
                  <a:schemeClr val="accent1"/>
                </a:solidFill>
                <a:latin typeface="SutonnyMJ" pitchFamily="2" charset="0"/>
                <a:cs typeface="NikoshBAN" panose="02000000000000000000" pitchFamily="2" charset="0"/>
              </a:rPr>
              <a:t/>
            </a:r>
            <a:br>
              <a:rPr lang="en-US" sz="900" dirty="0" smtClean="0">
                <a:solidFill>
                  <a:schemeClr val="accent1"/>
                </a:solidFill>
                <a:latin typeface="SutonnyMJ" pitchFamily="2" charset="0"/>
                <a:cs typeface="NikoshBAN" panose="02000000000000000000" pitchFamily="2" charset="0"/>
              </a:rPr>
            </a:br>
            <a:r>
              <a:rPr lang="en-US" sz="900" dirty="0" smtClean="0">
                <a:solidFill>
                  <a:schemeClr val="accent1"/>
                </a:solidFill>
                <a:latin typeface="SutonnyMJ" pitchFamily="2" charset="0"/>
                <a:cs typeface="NikoshBAN" panose="02000000000000000000" pitchFamily="2" charset="0"/>
              </a:rPr>
              <a:t/>
            </a:r>
            <a:br>
              <a:rPr lang="en-US" sz="900" dirty="0" smtClean="0">
                <a:solidFill>
                  <a:schemeClr val="accent1"/>
                </a:solidFill>
                <a:latin typeface="SutonnyMJ" pitchFamily="2" charset="0"/>
                <a:cs typeface="NikoshBAN" panose="02000000000000000000" pitchFamily="2" charset="0"/>
              </a:rPr>
            </a:br>
            <a:r>
              <a:rPr lang="en-US" sz="900" dirty="0" smtClean="0">
                <a:solidFill>
                  <a:schemeClr val="accent1"/>
                </a:solidFill>
                <a:latin typeface="SutonnyMJ" pitchFamily="2" charset="0"/>
                <a:cs typeface="NikoshBAN" panose="02000000000000000000" pitchFamily="2" charset="0"/>
              </a:rPr>
              <a:t/>
            </a:r>
            <a:br>
              <a:rPr lang="en-US" sz="900" dirty="0" smtClean="0">
                <a:solidFill>
                  <a:schemeClr val="accent1"/>
                </a:solidFill>
                <a:latin typeface="SutonnyMJ" pitchFamily="2" charset="0"/>
                <a:cs typeface="NikoshBAN" panose="02000000000000000000" pitchFamily="2" charset="0"/>
              </a:rPr>
            </a:br>
            <a:endParaRPr lang="en-US" sz="900" dirty="0">
              <a:latin typeface="SutonnyMJ" pitchFamily="2" charset="0"/>
            </a:endParaRPr>
          </a:p>
        </p:txBody>
      </p:sp>
    </p:spTree>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7467600" cy="1600200"/>
          </a:xfrm>
        </p:spPr>
        <p:txBody>
          <a:bodyPr anchor="t">
            <a:normAutofit fontScale="90000"/>
          </a:bodyPr>
          <a:lstStyle/>
          <a:p>
            <a:r>
              <a:rPr lang="bn-IN" dirty="0" smtClean="0">
                <a:latin typeface="SutonnyMJ" pitchFamily="2" charset="0"/>
              </a:rPr>
              <a:t>আজকের পাঠ-</a:t>
            </a:r>
            <a:r>
              <a:rPr lang="en-US" dirty="0" smtClean="0">
                <a:latin typeface="SutonnyMJ" pitchFamily="2" charset="0"/>
              </a:rPr>
              <a:t> </a:t>
            </a:r>
            <a:r>
              <a:rPr lang="bn-IN" dirty="0" smtClean="0">
                <a:latin typeface="SutonnyMJ" pitchFamily="2" charset="0"/>
              </a:rPr>
              <a:t>‘</a:t>
            </a:r>
            <a:r>
              <a:rPr lang="bn-IN" dirty="0" smtClean="0">
                <a:solidFill>
                  <a:srgbClr val="FF0000"/>
                </a:solidFill>
                <a:latin typeface="SutonnyMJ" pitchFamily="2" charset="0"/>
              </a:rPr>
              <a:t>চাষার দুক্ষু</a:t>
            </a:r>
            <a:r>
              <a:rPr lang="en-US" dirty="0" smtClean="0">
                <a:solidFill>
                  <a:srgbClr val="FF0000"/>
                </a:solidFill>
                <a:latin typeface="SutonnyMJ" pitchFamily="2" charset="0"/>
              </a:rPr>
              <a:t>"</a:t>
            </a:r>
            <a:br>
              <a:rPr lang="en-US" dirty="0" smtClean="0">
                <a:solidFill>
                  <a:srgbClr val="FF0000"/>
                </a:solidFill>
                <a:latin typeface="SutonnyMJ" pitchFamily="2" charset="0"/>
              </a:rPr>
            </a:br>
            <a:r>
              <a:rPr lang="en-US" dirty="0" smtClean="0">
                <a:solidFill>
                  <a:srgbClr val="FF0000"/>
                </a:solidFill>
                <a:latin typeface="SutonnyMJ" pitchFamily="2" charset="0"/>
              </a:rPr>
              <a:t>     </a:t>
            </a:r>
            <a:br>
              <a:rPr lang="en-US" dirty="0" smtClean="0">
                <a:solidFill>
                  <a:srgbClr val="FF0000"/>
                </a:solidFill>
                <a:latin typeface="SutonnyMJ" pitchFamily="2" charset="0"/>
              </a:rPr>
            </a:br>
            <a:r>
              <a:rPr lang="bn-IN" dirty="0" smtClean="0">
                <a:latin typeface="SutonnyMJ" pitchFamily="2" charset="0"/>
              </a:rPr>
              <a:t>রোকেয়া সাখাওয়াত হোসেন</a:t>
            </a:r>
            <a:r>
              <a:rPr lang="en-US" dirty="0" smtClean="0">
                <a:latin typeface="SutonnyMJ" pitchFamily="2" charset="0"/>
              </a:rPr>
              <a:t> (১৮৮০-১৯৩২</a:t>
            </a:r>
            <a:r>
              <a:rPr lang="en-US" sz="2400" dirty="0" smtClean="0">
                <a:latin typeface="SutonnyMJ" pitchFamily="2" charset="0"/>
              </a:rPr>
              <a:t>)</a:t>
            </a:r>
            <a:br>
              <a:rPr lang="en-US" sz="2400" dirty="0" smtClean="0">
                <a:latin typeface="SutonnyMJ" pitchFamily="2" charset="0"/>
              </a:rPr>
            </a:br>
            <a:endParaRPr lang="en-US" sz="2400" dirty="0"/>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667000" y="2057400"/>
            <a:ext cx="3810000" cy="4581525"/>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43000"/>
            <a:ext cx="8915400" cy="5410200"/>
          </a:xfrm>
        </p:spPr>
        <p:txBody>
          <a:bodyPr>
            <a:normAutofit fontScale="90000"/>
          </a:bodyPr>
          <a:lstStyle/>
          <a:p>
            <a:r>
              <a:rPr lang="bn-IN" sz="2800" dirty="0" smtClean="0">
                <a:solidFill>
                  <a:srgbClr val="FF0000"/>
                </a:solidFill>
                <a:latin typeface="SutonnyMJ" pitchFamily="2" charset="0"/>
              </a:rPr>
              <a:t>লেখক পরিচিতি</a:t>
            </a:r>
            <a:r>
              <a:rPr lang="en-US" sz="2000" dirty="0" smtClean="0">
                <a:latin typeface="SutonnyMJ" pitchFamily="2" charset="0"/>
              </a:rPr>
              <a:t/>
            </a:r>
            <a:br>
              <a:rPr lang="en-US" sz="2000" dirty="0" smtClean="0">
                <a:latin typeface="SutonnyMJ" pitchFamily="2" charset="0"/>
              </a:rPr>
            </a:br>
            <a:r>
              <a:rPr lang="bn-IN" sz="2700" dirty="0" smtClean="0">
                <a:latin typeface="SutonnyMJ" pitchFamily="2" charset="0"/>
              </a:rPr>
              <a:t>নাম</a:t>
            </a:r>
            <a:r>
              <a:rPr lang="en-US" sz="2700" dirty="0" smtClean="0">
                <a:latin typeface="SutonnyMJ" pitchFamily="2" charset="0"/>
              </a:rPr>
              <a:t> : </a:t>
            </a:r>
            <a:r>
              <a:rPr lang="bn-IN" sz="2700" dirty="0" smtClean="0">
                <a:latin typeface="SutonnyMJ" pitchFamily="2" charset="0"/>
              </a:rPr>
              <a:t>রোকেয়া সাখাওয়াত হোসেন </a:t>
            </a:r>
            <a:r>
              <a:rPr lang="en-US" sz="2700" dirty="0" smtClean="0">
                <a:latin typeface="SutonnyMJ" pitchFamily="2" charset="0"/>
              </a:rPr>
              <a:t/>
            </a:r>
            <a:br>
              <a:rPr lang="en-US" sz="2700" dirty="0" smtClean="0">
                <a:latin typeface="SutonnyMJ" pitchFamily="2" charset="0"/>
              </a:rPr>
            </a:br>
            <a:r>
              <a:rPr lang="bn-IN" sz="2700" dirty="0" smtClean="0">
                <a:latin typeface="SutonnyMJ" pitchFamily="2" charset="0"/>
              </a:rPr>
              <a:t>জন্ম পরিচয়</a:t>
            </a:r>
            <a:r>
              <a:rPr lang="en-US" sz="2700" dirty="0" smtClean="0">
                <a:latin typeface="SutonnyMJ" pitchFamily="2" charset="0"/>
              </a:rPr>
              <a:t> : </a:t>
            </a:r>
            <a:r>
              <a:rPr lang="bn-IN" sz="2700" dirty="0" smtClean="0">
                <a:latin typeface="SutonnyMJ" pitchFamily="2" charset="0"/>
              </a:rPr>
              <a:t>৯ডিসেম্বর</a:t>
            </a:r>
            <a:r>
              <a:rPr lang="en-US" sz="2700" dirty="0" smtClean="0">
                <a:latin typeface="SutonnyMJ" pitchFamily="2" charset="0"/>
              </a:rPr>
              <a:t>, </a:t>
            </a:r>
            <a:r>
              <a:rPr lang="bn-IN" sz="2700" dirty="0" smtClean="0">
                <a:latin typeface="SutonnyMJ" pitchFamily="2" charset="0"/>
              </a:rPr>
              <a:t>১৯৮০</a:t>
            </a:r>
            <a:r>
              <a:rPr lang="en-US" sz="2700" dirty="0" smtClean="0">
                <a:latin typeface="SutonnyMJ" pitchFamily="2" charset="0"/>
              </a:rPr>
              <a:t/>
            </a:r>
            <a:br>
              <a:rPr lang="en-US" sz="2700" dirty="0" smtClean="0">
                <a:latin typeface="SutonnyMJ" pitchFamily="2" charset="0"/>
              </a:rPr>
            </a:br>
            <a:r>
              <a:rPr lang="bn-IN" sz="2700" dirty="0" smtClean="0">
                <a:latin typeface="SutonnyMJ" pitchFamily="2" charset="0"/>
              </a:rPr>
              <a:t>পিতৃ ও</a:t>
            </a:r>
            <a:r>
              <a:rPr lang="en-US" sz="2700" dirty="0" smtClean="0">
                <a:latin typeface="SutonnyMJ" pitchFamily="2" charset="0"/>
              </a:rPr>
              <a:t> </a:t>
            </a:r>
            <a:r>
              <a:rPr lang="bn-IN" sz="2700" dirty="0" smtClean="0">
                <a:latin typeface="SutonnyMJ" pitchFamily="2" charset="0"/>
              </a:rPr>
              <a:t>মাতৃ</a:t>
            </a:r>
            <a:r>
              <a:rPr lang="en-US" sz="2700" dirty="0" smtClean="0">
                <a:latin typeface="SutonnyMJ" pitchFamily="2" charset="0"/>
              </a:rPr>
              <a:t>-</a:t>
            </a:r>
            <a:r>
              <a:rPr lang="bn-IN" sz="2700" dirty="0" smtClean="0">
                <a:latin typeface="SutonnyMJ" pitchFamily="2" charset="0"/>
              </a:rPr>
              <a:t>পরিচয়</a:t>
            </a:r>
            <a:r>
              <a:rPr lang="en-US" sz="2200" dirty="0" smtClean="0">
                <a:latin typeface="SutonnyMJ" pitchFamily="2" charset="0"/>
              </a:rPr>
              <a:t>:</a:t>
            </a:r>
            <a:r>
              <a:rPr lang="bn-BD" sz="2200" dirty="0" smtClean="0">
                <a:latin typeface="SutonnyMJ" pitchFamily="2" charset="0"/>
              </a:rPr>
              <a:t> </a:t>
            </a:r>
            <a:r>
              <a:rPr lang="bn-IN" sz="2200" dirty="0" smtClean="0">
                <a:latin typeface="SutonnyMJ" pitchFamily="2" charset="0"/>
              </a:rPr>
              <a:t>জহিরদ্দীন আবু হায়দার</a:t>
            </a:r>
            <a:r>
              <a:rPr lang="bn-BD" sz="2200" dirty="0" smtClean="0">
                <a:latin typeface="SutonnyMJ" pitchFamily="2" charset="0"/>
              </a:rPr>
              <a:t> </a:t>
            </a:r>
            <a:r>
              <a:rPr lang="bn-IN" sz="2200" dirty="0" smtClean="0">
                <a:latin typeface="SutonnyMJ" pitchFamily="2" charset="0"/>
              </a:rPr>
              <a:t>সাবের,</a:t>
            </a:r>
            <a:r>
              <a:rPr lang="bn-BD" sz="2200" dirty="0" smtClean="0">
                <a:latin typeface="SutonnyMJ" pitchFamily="2" charset="0"/>
              </a:rPr>
              <a:t> </a:t>
            </a:r>
            <a:r>
              <a:rPr lang="bn-IN" sz="2200" dirty="0" smtClean="0">
                <a:latin typeface="SutonnyMJ" pitchFamily="2" charset="0"/>
              </a:rPr>
              <a:t>রাহাতুন্নেসা চৌধুরী।</a:t>
            </a:r>
            <a:r>
              <a:rPr lang="en-US" sz="2700" dirty="0" smtClean="0">
                <a:latin typeface="SutonnyMJ" pitchFamily="2" charset="0"/>
              </a:rPr>
              <a:t/>
            </a:r>
            <a:br>
              <a:rPr lang="en-US" sz="2700" dirty="0" smtClean="0">
                <a:latin typeface="SutonnyMJ" pitchFamily="2" charset="0"/>
              </a:rPr>
            </a:br>
            <a:r>
              <a:rPr lang="bn-IN" sz="2700" dirty="0" smtClean="0">
                <a:latin typeface="SutonnyMJ" pitchFamily="2" charset="0"/>
              </a:rPr>
              <a:t>শিক্ষাজীবন</a:t>
            </a:r>
            <a:r>
              <a:rPr lang="en-US" sz="2700" dirty="0" smtClean="0">
                <a:latin typeface="SutonnyMJ" pitchFamily="2" charset="0"/>
              </a:rPr>
              <a:t> : </a:t>
            </a:r>
            <a:r>
              <a:rPr lang="bn-IN" sz="2700" dirty="0" smtClean="0">
                <a:latin typeface="SutonnyMJ" pitchFamily="2" charset="0"/>
              </a:rPr>
              <a:t>পারিবারিক রক্ষণশীলতার কারণে তিনি প্রাতিষ্ঠানিক শিক্ষা লাভ করতে পারেননি।</a:t>
            </a:r>
            <a:r>
              <a:rPr lang="bn-BD" sz="2700" dirty="0" smtClean="0">
                <a:latin typeface="SutonnyMJ" pitchFamily="2" charset="0"/>
              </a:rPr>
              <a:t> </a:t>
            </a:r>
            <a:r>
              <a:rPr lang="bn-IN" sz="2700" dirty="0" smtClean="0">
                <a:latin typeface="SutonnyMJ" pitchFamily="2" charset="0"/>
              </a:rPr>
              <a:t>বড় ভাই ও স্বামীর সহযোগিতায় জ্ঞান চর্চায় সাফল্য লাভ করেন।</a:t>
            </a:r>
            <a:r>
              <a:rPr lang="bn-BD" sz="2700" dirty="0" smtClean="0">
                <a:latin typeface="SutonnyMJ" pitchFamily="2" charset="0"/>
              </a:rPr>
              <a:t> </a:t>
            </a:r>
            <a:br>
              <a:rPr lang="bn-BD" sz="2700" dirty="0" smtClean="0">
                <a:latin typeface="SutonnyMJ" pitchFamily="2" charset="0"/>
              </a:rPr>
            </a:br>
            <a:r>
              <a:rPr lang="bn-IN" sz="2700" dirty="0" smtClean="0">
                <a:latin typeface="SutonnyMJ" pitchFamily="2" charset="0"/>
              </a:rPr>
              <a:t>কর্মজীবন</a:t>
            </a:r>
            <a:r>
              <a:rPr lang="en-US" sz="2700" dirty="0" smtClean="0">
                <a:latin typeface="SutonnyMJ" pitchFamily="2" charset="0"/>
              </a:rPr>
              <a:t> </a:t>
            </a:r>
            <a:r>
              <a:rPr lang="bn-IN" sz="2700" dirty="0" smtClean="0">
                <a:latin typeface="SutonnyMJ" pitchFamily="2" charset="0"/>
              </a:rPr>
              <a:t>:</a:t>
            </a:r>
            <a:r>
              <a:rPr lang="en-US" sz="2700" dirty="0" smtClean="0">
                <a:latin typeface="SutonnyMJ" pitchFamily="2" charset="0"/>
              </a:rPr>
              <a:t> </a:t>
            </a:r>
            <a:r>
              <a:rPr lang="bn-IN" sz="2700" dirty="0" smtClean="0">
                <a:latin typeface="SutonnyMJ" pitchFamily="2" charset="0"/>
              </a:rPr>
              <a:t>প্রথম জীবনে গৃহিণী।স্বামীর মৃত্যুর পর</a:t>
            </a:r>
            <a:r>
              <a:rPr lang="en-US" sz="2700" dirty="0" smtClean="0">
                <a:latin typeface="SutonnyMJ" pitchFamily="2" charset="0"/>
              </a:rPr>
              <a:t> </a:t>
            </a:r>
            <a:r>
              <a:rPr lang="bn-IN" sz="2700" dirty="0" smtClean="0">
                <a:latin typeface="SutonnyMJ" pitchFamily="2" charset="0"/>
              </a:rPr>
              <a:t>সমাজ সংস্কার,নারী শিক্ষা,কর্মসংস্থান ও আইনগত অধিকার প্রতিষ্ঠায়</a:t>
            </a:r>
            <a:r>
              <a:rPr lang="en-US" sz="2700" dirty="0" smtClean="0">
                <a:latin typeface="SutonnyMJ" pitchFamily="2" charset="0"/>
              </a:rPr>
              <a:t> </a:t>
            </a:r>
            <a:r>
              <a:rPr lang="bn-IN" sz="2700" dirty="0" smtClean="0">
                <a:latin typeface="SutonnyMJ" pitchFamily="2" charset="0"/>
              </a:rPr>
              <a:t>আত্ননিয়োগ করেন।</a:t>
            </a:r>
            <a:r>
              <a:rPr lang="en-US" sz="2700" dirty="0" smtClean="0">
                <a:latin typeface="SutonnyMJ" pitchFamily="2" charset="0"/>
              </a:rPr>
              <a:t/>
            </a:r>
            <a:br>
              <a:rPr lang="en-US" sz="2700" dirty="0" smtClean="0">
                <a:latin typeface="SutonnyMJ" pitchFamily="2" charset="0"/>
              </a:rPr>
            </a:br>
            <a:r>
              <a:rPr lang="bn-IN" sz="2700" dirty="0" smtClean="0">
                <a:latin typeface="SutonnyMJ" pitchFamily="2" charset="0"/>
              </a:rPr>
              <a:t>সাহিত কর্ম : গদ্য গ্রন্থ- মতিচুর,অবরোধবাসিনী,ড্যালিসিয়া</a:t>
            </a:r>
            <a:r>
              <a:rPr lang="bn-BD" sz="2700" dirty="0" smtClean="0">
                <a:latin typeface="SutonnyMJ" pitchFamily="2" charset="0"/>
              </a:rPr>
              <a:t> </a:t>
            </a:r>
            <a:r>
              <a:rPr lang="bn-IN" sz="2700" dirty="0" smtClean="0">
                <a:latin typeface="SutonnyMJ" pitchFamily="2" charset="0"/>
              </a:rPr>
              <a:t>হত্যা,নূরইসলাম প্রভৃতি।</a:t>
            </a:r>
            <a:r>
              <a:rPr lang="en-US" sz="2700" dirty="0" smtClean="0">
                <a:latin typeface="SutonnyMJ" pitchFamily="2" charset="0"/>
              </a:rPr>
              <a:t/>
            </a:r>
            <a:br>
              <a:rPr lang="en-US" sz="2700" dirty="0" smtClean="0">
                <a:latin typeface="SutonnyMJ" pitchFamily="2" charset="0"/>
              </a:rPr>
            </a:br>
            <a:r>
              <a:rPr lang="bn-IN" sz="2700" dirty="0" smtClean="0">
                <a:latin typeface="SutonnyMJ" pitchFamily="2" charset="0"/>
              </a:rPr>
              <a:t>উপন্যাস-পদ্মরাগ,সুলতানার স্বপ্ন।</a:t>
            </a:r>
            <a:br>
              <a:rPr lang="bn-IN" sz="2700" dirty="0" smtClean="0">
                <a:latin typeface="SutonnyMJ" pitchFamily="2" charset="0"/>
              </a:rPr>
            </a:br>
            <a:r>
              <a:rPr lang="bn-IN" sz="2700" dirty="0" smtClean="0">
                <a:latin typeface="SutonnyMJ" pitchFamily="2" charset="0"/>
              </a:rPr>
              <a:t>জীবনাবসান: ৯ ডিসেম্বর,১৯৩২ খ্রিষ্টাব্দ।</a:t>
            </a:r>
            <a:endParaRPr lang="en-US" sz="2700" dirty="0">
              <a:latin typeface="SutonnyMJ" pitchFamily="2" charset="0"/>
            </a:endParaRPr>
          </a:p>
        </p:txBody>
      </p:sp>
      <p:pic>
        <p:nvPicPr>
          <p:cNvPr id="3" name="Picture 2"/>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705600" y="0"/>
            <a:ext cx="1090613" cy="1600200"/>
          </a:xfrm>
          <a:prstGeom prst="rect">
            <a:avLst/>
          </a:prstGeom>
        </p:spPr>
      </p:pic>
      <p:pic>
        <p:nvPicPr>
          <p:cNvPr id="4" name="Picture 3"/>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8001000" y="0"/>
            <a:ext cx="1143000" cy="1719072"/>
          </a:xfrm>
          <a:prstGeom prst="rect">
            <a:avLst/>
          </a:prstGeom>
        </p:spPr>
      </p:pic>
      <p:pic>
        <p:nvPicPr>
          <p:cNvPr id="5" name="Picture 4"/>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5410200" y="0"/>
            <a:ext cx="1276350" cy="1600200"/>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19400" y="457200"/>
            <a:ext cx="2667000" cy="685799"/>
          </a:xfrm>
        </p:spPr>
        <p:txBody>
          <a:bodyPr anchor="t">
            <a:normAutofit fontScale="90000"/>
          </a:bodyPr>
          <a:lstStyle/>
          <a:p>
            <a:r>
              <a:rPr lang="bn-IN" sz="4000" dirty="0" smtClean="0">
                <a:solidFill>
                  <a:schemeClr val="tx1"/>
                </a:solidFill>
                <a:latin typeface="SutonnyMJ" pitchFamily="2" charset="0"/>
              </a:rPr>
              <a:t>শিখন ফল</a:t>
            </a:r>
            <a:r>
              <a:rPr lang="en-US" sz="2000" dirty="0" smtClean="0">
                <a:latin typeface="SutonnyMJ" pitchFamily="2" charset="0"/>
              </a:rPr>
              <a:t/>
            </a:r>
            <a:br>
              <a:rPr lang="en-US" sz="2000" dirty="0" smtClean="0">
                <a:latin typeface="SutonnyMJ" pitchFamily="2" charset="0"/>
              </a:rPr>
            </a:br>
            <a:endParaRPr lang="en-US" sz="2000" dirty="0">
              <a:latin typeface="SutonnyMJ" pitchFamily="2" charset="0"/>
            </a:endParaRPr>
          </a:p>
        </p:txBody>
      </p:sp>
      <p:sp>
        <p:nvSpPr>
          <p:cNvPr id="3" name="Subtitle 2"/>
          <p:cNvSpPr>
            <a:spLocks noGrp="1"/>
          </p:cNvSpPr>
          <p:nvPr>
            <p:ph type="subTitle" idx="1"/>
          </p:nvPr>
        </p:nvSpPr>
        <p:spPr>
          <a:xfrm>
            <a:off x="381000" y="1524000"/>
            <a:ext cx="7924800" cy="3962400"/>
          </a:xfrm>
        </p:spPr>
        <p:txBody>
          <a:bodyPr>
            <a:normAutofit fontScale="92500" lnSpcReduction="20000"/>
          </a:bodyPr>
          <a:lstStyle/>
          <a:p>
            <a:pPr algn="l"/>
            <a:r>
              <a:rPr lang="bn-IN" sz="1800" b="1" dirty="0" smtClean="0">
                <a:solidFill>
                  <a:schemeClr val="tx1"/>
                </a:solidFill>
                <a:latin typeface="SutonnyMJ" pitchFamily="2" charset="0"/>
              </a:rPr>
              <a:t>সভ্যতার বস্তুগত দিক সম্পকে ধারনা লাভ করবে।</a:t>
            </a:r>
            <a:r>
              <a:rPr lang="en-US" sz="1800" b="1" dirty="0" smtClean="0">
                <a:solidFill>
                  <a:schemeClr val="tx1"/>
                </a:solidFill>
                <a:latin typeface="SutonnyMJ" pitchFamily="2" charset="0"/>
              </a:rPr>
              <a:t> </a:t>
            </a:r>
          </a:p>
          <a:p>
            <a:pPr algn="l"/>
            <a:r>
              <a:rPr lang="bn-IN" sz="1800" b="1" dirty="0" smtClean="0">
                <a:solidFill>
                  <a:schemeClr val="tx1"/>
                </a:solidFill>
                <a:latin typeface="SutonnyMJ" pitchFamily="2" charset="0"/>
              </a:rPr>
              <a:t>জাতির মেরুদন্ড চাষার সাথে অন্যান্য পেশাজীবী শ্রেণীর বৈষম্য সম্পর্কে জানতে পারবে।</a:t>
            </a:r>
            <a:r>
              <a:rPr lang="en-US" sz="1800" b="1" dirty="0" smtClean="0">
                <a:solidFill>
                  <a:schemeClr val="tx1"/>
                </a:solidFill>
                <a:latin typeface="SutonnyMJ" pitchFamily="2" charset="0"/>
              </a:rPr>
              <a:t> </a:t>
            </a:r>
          </a:p>
          <a:p>
            <a:pPr algn="l"/>
            <a:r>
              <a:rPr lang="bn-IN" sz="1800" b="1" dirty="0" smtClean="0">
                <a:solidFill>
                  <a:schemeClr val="tx1"/>
                </a:solidFill>
                <a:latin typeface="SutonnyMJ" pitchFamily="2" charset="0"/>
              </a:rPr>
              <a:t>বর্তমানে বাংলার কৃষকদের অবর্ণণীয় শ্রম এবং তাদের নিদারুন দারিদ্র্য সম্পর্কে জানতে পারবে।</a:t>
            </a:r>
            <a:endParaRPr lang="en-US" sz="1800" b="1" dirty="0" smtClean="0">
              <a:solidFill>
                <a:schemeClr val="tx1"/>
              </a:solidFill>
              <a:latin typeface="SutonnyMJ" pitchFamily="2" charset="0"/>
            </a:endParaRPr>
          </a:p>
          <a:p>
            <a:pPr algn="l"/>
            <a:r>
              <a:rPr lang="bn-IN" sz="1800" b="1" dirty="0" smtClean="0">
                <a:solidFill>
                  <a:schemeClr val="tx1"/>
                </a:solidFill>
                <a:latin typeface="SutonnyMJ" pitchFamily="2" charset="0"/>
              </a:rPr>
              <a:t>পূর্বে</a:t>
            </a:r>
            <a:r>
              <a:rPr lang="en-US" sz="1800" b="1" dirty="0" smtClean="0">
                <a:solidFill>
                  <a:schemeClr val="tx1"/>
                </a:solidFill>
                <a:latin typeface="SutonnyMJ" pitchFamily="2" charset="0"/>
              </a:rPr>
              <a:t> </a:t>
            </a:r>
            <a:r>
              <a:rPr lang="bn-IN" sz="1800" b="1" dirty="0" smtClean="0">
                <a:solidFill>
                  <a:schemeClr val="tx1"/>
                </a:solidFill>
                <a:latin typeface="SutonnyMJ" pitchFamily="2" charset="0"/>
              </a:rPr>
              <a:t>দেশবাসীর বস্ত্র সমস্যা সমাধানে কৃষক রমণীদের সম্পকে</a:t>
            </a:r>
            <a:r>
              <a:rPr lang="en-US" sz="1800" b="1" dirty="0" smtClean="0">
                <a:solidFill>
                  <a:schemeClr val="tx1"/>
                </a:solidFill>
                <a:latin typeface="SutonnyMJ" pitchFamily="2" charset="0"/>
              </a:rPr>
              <a:t>©</a:t>
            </a:r>
            <a:r>
              <a:rPr lang="bn-IN" sz="1800" b="1" dirty="0" smtClean="0">
                <a:solidFill>
                  <a:schemeClr val="tx1"/>
                </a:solidFill>
                <a:latin typeface="SutonnyMJ" pitchFamily="2" charset="0"/>
              </a:rPr>
              <a:t> ধারনা পাবে।</a:t>
            </a:r>
            <a:endParaRPr lang="en-US" sz="1800" b="1" dirty="0">
              <a:solidFill>
                <a:schemeClr val="tx1"/>
              </a:solidFill>
              <a:latin typeface="SutonnyMJ" pitchFamily="2" charset="0"/>
            </a:endParaRPr>
          </a:p>
          <a:p>
            <a:pPr algn="l"/>
            <a:r>
              <a:rPr lang="bn-IN" sz="1800" b="1" dirty="0" smtClean="0">
                <a:solidFill>
                  <a:schemeClr val="tx1"/>
                </a:solidFill>
                <a:latin typeface="SutonnyMJ" pitchFamily="2" charset="0"/>
              </a:rPr>
              <a:t>সভ্যতার নামে পরানুকরণ ও বিলাসীতায় দরিদ্র কৃষকদের পরিনতি সম্পর্কে জানতে পারবে। </a:t>
            </a:r>
            <a:endParaRPr lang="en-US" sz="1800" b="1" dirty="0">
              <a:solidFill>
                <a:schemeClr val="tx1"/>
              </a:solidFill>
              <a:latin typeface="SutonnyMJ" pitchFamily="2" charset="0"/>
            </a:endParaRPr>
          </a:p>
          <a:p>
            <a:pPr algn="l"/>
            <a:r>
              <a:rPr lang="bn-IN" sz="1800" b="1" dirty="0" smtClean="0">
                <a:solidFill>
                  <a:schemeClr val="tx1"/>
                </a:solidFill>
                <a:latin typeface="SutonnyMJ" pitchFamily="2" charset="0"/>
              </a:rPr>
              <a:t>সভ্যতা বিস্তারের সাথে সাথে দেশি শিল্পগুলো ক্রমশ বিলুপ্ত হওযার কারণ সম্পর্কে জানতে  পারবে।</a:t>
            </a:r>
            <a:endParaRPr lang="en-US" sz="1800" b="1" dirty="0">
              <a:solidFill>
                <a:schemeClr val="tx1"/>
              </a:solidFill>
              <a:latin typeface="SutonnyMJ" pitchFamily="2" charset="0"/>
            </a:endParaRPr>
          </a:p>
          <a:p>
            <a:pPr algn="l"/>
            <a:r>
              <a:rPr lang="bn-IN" sz="1800" b="1" dirty="0" smtClean="0">
                <a:solidFill>
                  <a:schemeClr val="tx1"/>
                </a:solidFill>
                <a:latin typeface="SutonnyMJ" pitchFamily="2" charset="0"/>
              </a:rPr>
              <a:t>দেশের চাষিদের অবস্থার পরিবর্তনে স্বদেশী পণ্য উৎপাদন ও ব্যবহার সম্পর্কে জানতে পারবে।</a:t>
            </a:r>
            <a:endParaRPr lang="en-US" sz="1800" b="1" dirty="0">
              <a:solidFill>
                <a:schemeClr val="tx1"/>
              </a:solidFill>
              <a:latin typeface="SutonnyMJ" pitchFamily="2" charset="0"/>
            </a:endParaRPr>
          </a:p>
          <a:p>
            <a:pPr algn="l"/>
            <a:r>
              <a:rPr lang="bn-IN" sz="1800" b="1" dirty="0" smtClean="0">
                <a:solidFill>
                  <a:schemeClr val="tx1"/>
                </a:solidFill>
                <a:latin typeface="SutonnyMJ" pitchFamily="2" charset="0"/>
              </a:rPr>
              <a:t>গ্রামে গ্রামে পাঠশালা আর</a:t>
            </a:r>
            <a:r>
              <a:rPr lang="en-US" sz="1800" b="1" dirty="0" smtClean="0">
                <a:solidFill>
                  <a:schemeClr val="tx1"/>
                </a:solidFill>
                <a:latin typeface="SutonnyMJ" pitchFamily="2" charset="0"/>
              </a:rPr>
              <a:t> </a:t>
            </a:r>
            <a:r>
              <a:rPr lang="bn-IN" sz="1800" b="1" dirty="0" smtClean="0">
                <a:solidFill>
                  <a:schemeClr val="tx1"/>
                </a:solidFill>
                <a:latin typeface="SutonnyMJ" pitchFamily="2" charset="0"/>
              </a:rPr>
              <a:t>ঘরে ঘরে চরকা ও টেকোর প্রয়োজনীয়তা সম্পর্কে ধারনা লাভ করতে পারবে।</a:t>
            </a:r>
            <a:r>
              <a:rPr lang="en-US" sz="1800" b="1" dirty="0" smtClean="0">
                <a:solidFill>
                  <a:schemeClr val="tx1"/>
                </a:solidFill>
                <a:latin typeface="SutonnyMJ" pitchFamily="2" charset="0"/>
              </a:rPr>
              <a:t>        </a:t>
            </a:r>
          </a:p>
          <a:p>
            <a:r>
              <a:rPr lang="en-US" sz="1800" b="1" dirty="0" smtClean="0">
                <a:solidFill>
                  <a:schemeClr val="tx1"/>
                </a:solidFill>
                <a:latin typeface="SutonnyMJ" pitchFamily="2" charset="0"/>
              </a:rPr>
              <a:t> </a:t>
            </a:r>
          </a:p>
        </p:txBody>
      </p:sp>
    </p:spTree>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762000"/>
            <a:ext cx="6781800" cy="3306762"/>
          </a:xfrm>
        </p:spPr>
        <p:txBody>
          <a:bodyPr>
            <a:normAutofit/>
          </a:bodyPr>
          <a:lstStyle/>
          <a:p>
            <a:r>
              <a:rPr lang="bn-IN" sz="2800" dirty="0" smtClean="0">
                <a:solidFill>
                  <a:schemeClr val="accent1"/>
                </a:solidFill>
                <a:latin typeface="SutonnyMJ" pitchFamily="2" charset="0"/>
              </a:rPr>
              <a:t>উৎস পরিচিতি</a:t>
            </a:r>
            <a:r>
              <a:rPr lang="en-US" sz="2800" dirty="0" smtClean="0">
                <a:solidFill>
                  <a:schemeClr val="accent1"/>
                </a:solidFill>
                <a:latin typeface="SutonnyMJ" pitchFamily="2" charset="0"/>
              </a:rPr>
              <a:t/>
            </a:r>
            <a:br>
              <a:rPr lang="en-US" sz="2800" dirty="0" smtClean="0">
                <a:solidFill>
                  <a:schemeClr val="accent1"/>
                </a:solidFill>
                <a:latin typeface="SutonnyMJ" pitchFamily="2" charset="0"/>
              </a:rPr>
            </a:br>
            <a:r>
              <a:rPr lang="bn-IN" sz="2800" dirty="0" smtClean="0">
                <a:latin typeface="SutonnyMJ" pitchFamily="2" charset="0"/>
              </a:rPr>
              <a:t>রোকেয়া সাখাওয়াত হোসেন রচিত চাষার দুক্ষু শীর্ষক রচনাটি বাংলা একাডেমী প্রকাশিত রোকেয়া রচনাবলি থেকে চয়ন করা হয়েছে। এটি বঙ্গীয় মুসলমান সাহিত্য পত্রিকায় প্রথম প্রকাশিত হয়।</a:t>
            </a:r>
            <a:endParaRPr lang="en-US" dirty="0">
              <a:latin typeface="SutonnyMJ" pitchFamily="2" charset="0"/>
            </a:endParaRPr>
          </a:p>
        </p:txBody>
      </p:sp>
    </p:spTree>
  </p:cSld>
  <p:clrMapOvr>
    <a:masterClrMapping/>
  </p:clrMapOvr>
  <p:transition spd="slow">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685800"/>
            <a:ext cx="6553200" cy="4419600"/>
          </a:xfrm>
        </p:spPr>
        <p:txBody>
          <a:bodyPr>
            <a:normAutofit fontScale="90000"/>
          </a:bodyPr>
          <a:lstStyle/>
          <a:p>
            <a:r>
              <a:rPr lang="bn-IN" sz="3100" dirty="0" smtClean="0">
                <a:solidFill>
                  <a:schemeClr val="accent1"/>
                </a:solidFill>
                <a:latin typeface="SutonnyMJ" pitchFamily="2" charset="0"/>
              </a:rPr>
              <a:t>রচনার বক্তব্য বিষয়</a:t>
            </a:r>
            <a:r>
              <a:rPr lang="bn-IN" dirty="0" smtClean="0">
                <a:latin typeface="SutonnyMJ" pitchFamily="2" charset="0"/>
              </a:rPr>
              <a:t> </a:t>
            </a:r>
            <a:r>
              <a:rPr lang="en-US" dirty="0" smtClean="0">
                <a:latin typeface="SutonnyMJ" pitchFamily="2" charset="0"/>
              </a:rPr>
              <a:t/>
            </a:r>
            <a:br>
              <a:rPr lang="en-US" dirty="0" smtClean="0">
                <a:latin typeface="SutonnyMJ" pitchFamily="2" charset="0"/>
              </a:rPr>
            </a:br>
            <a:r>
              <a:rPr lang="bn-IN" sz="2400" dirty="0" smtClean="0">
                <a:latin typeface="SutonnyMJ" pitchFamily="2" charset="0"/>
              </a:rPr>
              <a:t>রোকেয়া সাখাওয়াত হোসেন মুলত সমকালীন অবহেলিত মুসলমান সমাজের দুঃখ-দুর্দশা ও কুসংস্কারের বিরুদ্ধে লেখনী ধারন করে</a:t>
            </a:r>
            <a:r>
              <a:rPr lang="en-US" sz="2400" dirty="0" err="1" smtClean="0">
                <a:latin typeface="SutonnyMJ" pitchFamily="2" charset="0"/>
              </a:rPr>
              <a:t>ছি</a:t>
            </a:r>
            <a:r>
              <a:rPr lang="bn-IN" sz="2400" dirty="0" smtClean="0">
                <a:latin typeface="SutonnyMJ" pitchFamily="2" charset="0"/>
              </a:rPr>
              <a:t>লেন।তাঁর শিক্ষা ও সামাজিক কর্মকাণ্ড থেকে শুরু করে লেখালেখির জগত উৎসর্গ করেছেন পশ্চাৎপদ নারী সমাজের মুক্তির জন্য।</a:t>
            </a:r>
            <a:r>
              <a:rPr lang="en-US" sz="2400" dirty="0" smtClean="0">
                <a:latin typeface="SutonnyMJ" pitchFamily="2" charset="0"/>
              </a:rPr>
              <a:t/>
            </a:r>
            <a:br>
              <a:rPr lang="en-US" sz="2400" dirty="0" smtClean="0">
                <a:latin typeface="SutonnyMJ" pitchFamily="2" charset="0"/>
              </a:rPr>
            </a:br>
            <a:r>
              <a:rPr lang="en-US" sz="2400" dirty="0">
                <a:latin typeface="SutonnyMJ" pitchFamily="2" charset="0"/>
              </a:rPr>
              <a:t/>
            </a:r>
            <a:br>
              <a:rPr lang="en-US" sz="2400" dirty="0">
                <a:latin typeface="SutonnyMJ" pitchFamily="2" charset="0"/>
              </a:rPr>
            </a:br>
            <a:r>
              <a:rPr lang="bn-IN" sz="2400" dirty="0" smtClean="0">
                <a:latin typeface="SutonnyMJ" pitchFamily="2" charset="0"/>
              </a:rPr>
              <a:t> কিন্ত ‘চাষার দুখু’ প্রবন্ধটি একটু ভিন্নতর।এই প্রবন্ধে তিনি চাষা তথা বাংলার কৃষক সমাজের চরম দৈন্য ও তার প্রতিকারের উপায় প্রসঙ্গে আ</a:t>
            </a:r>
            <a:r>
              <a:rPr lang="en-US" sz="2400" dirty="0" err="1" smtClean="0">
                <a:latin typeface="SutonnyMJ" pitchFamily="2" charset="0"/>
              </a:rPr>
              <a:t>লো</a:t>
            </a:r>
            <a:r>
              <a:rPr lang="bn-IN" sz="2400" dirty="0" smtClean="0">
                <a:latin typeface="SutonnyMJ" pitchFamily="2" charset="0"/>
              </a:rPr>
              <a:t>কপাত করছেন।</a:t>
            </a:r>
            <a:r>
              <a:rPr lang="en-US" sz="2400" dirty="0" smtClean="0">
                <a:latin typeface="SutonnyMJ" pitchFamily="2" charset="0"/>
              </a:rPr>
              <a:t/>
            </a:r>
            <a:br>
              <a:rPr lang="en-US" sz="2400" dirty="0" smtClean="0">
                <a:latin typeface="SutonnyMJ" pitchFamily="2" charset="0"/>
              </a:rPr>
            </a:br>
            <a:r>
              <a:rPr lang="en-US" sz="2400" dirty="0">
                <a:latin typeface="SutonnyMJ" pitchFamily="2" charset="0"/>
              </a:rPr>
              <a:t/>
            </a:r>
            <a:br>
              <a:rPr lang="en-US" sz="2400" dirty="0">
                <a:latin typeface="SutonnyMJ" pitchFamily="2" charset="0"/>
              </a:rPr>
            </a:br>
            <a:r>
              <a:rPr lang="en-US" sz="2400" dirty="0" err="1" smtClean="0">
                <a:latin typeface="SutonnyMJ" pitchFamily="2" charset="0"/>
              </a:rPr>
              <a:t>এছাড়াও</a:t>
            </a:r>
            <a:r>
              <a:rPr lang="en-US" sz="2400" dirty="0" smtClean="0">
                <a:latin typeface="SutonnyMJ" pitchFamily="2" charset="0"/>
              </a:rPr>
              <a:t> </a:t>
            </a:r>
            <a:r>
              <a:rPr lang="en-US" sz="2400" dirty="0" err="1" smtClean="0">
                <a:latin typeface="SutonnyMJ" pitchFamily="2" charset="0"/>
              </a:rPr>
              <a:t>লেখিকা</a:t>
            </a:r>
            <a:r>
              <a:rPr lang="en-US" sz="2400" dirty="0" smtClean="0">
                <a:latin typeface="SutonnyMJ" pitchFamily="2" charset="0"/>
              </a:rPr>
              <a:t> </a:t>
            </a:r>
            <a:r>
              <a:rPr lang="en-US" sz="2400" dirty="0" err="1" smtClean="0">
                <a:latin typeface="SutonnyMJ" pitchFamily="2" charset="0"/>
              </a:rPr>
              <a:t>গ্রামীণ</a:t>
            </a:r>
            <a:r>
              <a:rPr lang="en-US" sz="2400" dirty="0" smtClean="0">
                <a:latin typeface="SutonnyMJ" pitchFamily="2" charset="0"/>
              </a:rPr>
              <a:t> </a:t>
            </a:r>
            <a:r>
              <a:rPr lang="en-US" sz="2400" dirty="0" err="1" smtClean="0">
                <a:latin typeface="SutonnyMJ" pitchFamily="2" charset="0"/>
              </a:rPr>
              <a:t>কুটির</a:t>
            </a:r>
            <a:r>
              <a:rPr lang="en-US" sz="2400" dirty="0" smtClean="0">
                <a:latin typeface="SutonnyMJ" pitchFamily="2" charset="0"/>
              </a:rPr>
              <a:t> </a:t>
            </a:r>
            <a:r>
              <a:rPr lang="en-US" sz="2400" dirty="0" err="1" smtClean="0">
                <a:latin typeface="SutonnyMJ" pitchFamily="2" charset="0"/>
              </a:rPr>
              <a:t>শিল্প</a:t>
            </a:r>
            <a:r>
              <a:rPr lang="en-US" sz="2400" dirty="0" smtClean="0">
                <a:latin typeface="SutonnyMJ" pitchFamily="2" charset="0"/>
              </a:rPr>
              <a:t> </a:t>
            </a:r>
            <a:r>
              <a:rPr lang="en-US" sz="2400" dirty="0" err="1" smtClean="0">
                <a:latin typeface="SutonnyMJ" pitchFamily="2" charset="0"/>
              </a:rPr>
              <a:t>কে</a:t>
            </a:r>
            <a:r>
              <a:rPr lang="en-US" sz="2400" dirty="0" smtClean="0">
                <a:latin typeface="SutonnyMJ" pitchFamily="2" charset="0"/>
              </a:rPr>
              <a:t> </a:t>
            </a:r>
            <a:r>
              <a:rPr lang="en-US" sz="2400" dirty="0" err="1" smtClean="0">
                <a:latin typeface="SutonnyMJ" pitchFamily="2" charset="0"/>
              </a:rPr>
              <a:t>বাচিয়ে</a:t>
            </a:r>
            <a:r>
              <a:rPr lang="en-US" sz="2400" dirty="0" smtClean="0">
                <a:latin typeface="SutonnyMJ" pitchFamily="2" charset="0"/>
              </a:rPr>
              <a:t> </a:t>
            </a:r>
            <a:r>
              <a:rPr lang="en-US" sz="2400" dirty="0" err="1" smtClean="0">
                <a:latin typeface="SutonnyMJ" pitchFamily="2" charset="0"/>
              </a:rPr>
              <a:t>রাখার</a:t>
            </a:r>
            <a:r>
              <a:rPr lang="en-US" sz="2400" dirty="0" smtClean="0">
                <a:latin typeface="SutonnyMJ" pitchFamily="2" charset="0"/>
              </a:rPr>
              <a:t> </a:t>
            </a:r>
            <a:r>
              <a:rPr lang="en-US" sz="2400" dirty="0" err="1" smtClean="0">
                <a:latin typeface="SutonnyMJ" pitchFamily="2" charset="0"/>
              </a:rPr>
              <a:t>পরামর্শ</a:t>
            </a:r>
            <a:r>
              <a:rPr lang="en-US" sz="2400" dirty="0" smtClean="0">
                <a:latin typeface="SutonnyMJ" pitchFamily="2" charset="0"/>
              </a:rPr>
              <a:t> </a:t>
            </a:r>
            <a:r>
              <a:rPr lang="en-US" sz="2400" dirty="0" err="1" smtClean="0">
                <a:latin typeface="SutonnyMJ" pitchFamily="2" charset="0"/>
              </a:rPr>
              <a:t>দিয়েছেন</a:t>
            </a:r>
            <a:r>
              <a:rPr lang="en-US" sz="2400" dirty="0" smtClean="0">
                <a:latin typeface="SutonnyMJ" pitchFamily="2" charset="0"/>
              </a:rPr>
              <a:t>।</a:t>
            </a:r>
            <a:endParaRPr lang="en-US" sz="2400" dirty="0">
              <a:latin typeface="SutonnyMJ" pitchFamily="2"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6044625"/>
            <a:ext cx="8458200" cy="584775"/>
          </a:xfrm>
          <a:prstGeom prst="rect">
            <a:avLst/>
          </a:prstGeom>
          <a:solidFill>
            <a:srgbClr val="00B050"/>
          </a:solidFill>
          <a:ln>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bn-BD" sz="2800" dirty="0" smtClean="0">
                <a:latin typeface="SutonnyMJ" pitchFamily="2" charset="0"/>
              </a:rPr>
              <a:t>লেখিকা কেন </a:t>
            </a:r>
            <a:r>
              <a:rPr lang="bn-IN" sz="2800" dirty="0" smtClean="0">
                <a:latin typeface="SutonnyMJ" pitchFamily="2" charset="0"/>
              </a:rPr>
              <a:t>প্রাতিষ্ঠানিক শিক্ষা লাভ করতে পারেননি</a:t>
            </a:r>
            <a:r>
              <a:rPr lang="bn-BD" sz="2800" dirty="0" smtClean="0">
                <a:latin typeface="SutonnyMJ" pitchFamily="2" charset="0"/>
              </a:rPr>
              <a:t>? </a:t>
            </a:r>
            <a:r>
              <a:rPr lang="bn-BD" sz="3200" dirty="0" smtClean="0">
                <a:latin typeface="SutonnyMJ" pitchFamily="2" charset="0"/>
              </a:rPr>
              <a:t> </a:t>
            </a:r>
            <a:endParaRPr lang="bn-BD" sz="3200" dirty="0">
              <a:latin typeface="NikoshBAN" panose="02000000000000000000" pitchFamily="2" charset="0"/>
              <a:cs typeface="NikoshBAN" panose="02000000000000000000" pitchFamily="2" charset="0"/>
            </a:endParaRPr>
          </a:p>
        </p:txBody>
      </p:sp>
      <p:sp>
        <p:nvSpPr>
          <p:cNvPr id="5" name="Rectangle 4"/>
          <p:cNvSpPr/>
          <p:nvPr/>
        </p:nvSpPr>
        <p:spPr>
          <a:xfrm>
            <a:off x="2133600" y="609600"/>
            <a:ext cx="4572000" cy="1446550"/>
          </a:xfrm>
          <a:prstGeom prst="rect">
            <a:avLst/>
          </a:prstGeom>
          <a:solidFill>
            <a:schemeClr val="accent2">
              <a:lumMod val="20000"/>
              <a:lumOff val="80000"/>
            </a:schemeClr>
          </a:solidFill>
          <a:ln w="57150">
            <a:solidFill>
              <a:srgbClr val="7030A0"/>
            </a:solidFill>
          </a:ln>
        </p:spPr>
        <p:txBody>
          <a:bodyPr wrap="square">
            <a:spAutoFit/>
          </a:bodyPr>
          <a:lstStyle/>
          <a:p>
            <a:pPr algn="ctr"/>
            <a:r>
              <a:rPr lang="bn-BD" sz="8800" dirty="0">
                <a:latin typeface="NikoshBAN" panose="02000000000000000000" pitchFamily="2" charset="0"/>
                <a:cs typeface="NikoshBAN" panose="02000000000000000000" pitchFamily="2" charset="0"/>
              </a:rPr>
              <a:t>একক কাজ</a:t>
            </a:r>
          </a:p>
        </p:txBody>
      </p:sp>
      <p:pic>
        <p:nvPicPr>
          <p:cNvPr id="11" name="Picture 4" descr="C:\Users\H.ASRAF1814156287\Desktop\photo\Pictures\Captured photo\Photo0487.jpg"/>
          <p:cNvPicPr>
            <a:picLocks noChangeAspect="1" noChangeArrowheads="1"/>
          </p:cNvPicPr>
          <p:nvPr/>
        </p:nvPicPr>
        <p:blipFill>
          <a:blip r:embed="rId3" cstate="print"/>
          <a:stretch>
            <a:fillRect/>
          </a:stretch>
        </p:blipFill>
        <p:spPr bwMode="auto">
          <a:xfrm>
            <a:off x="2971800" y="2318907"/>
            <a:ext cx="2667000" cy="3091295"/>
          </a:xfrm>
          <a:prstGeom prst="rect">
            <a:avLst/>
          </a:prstGeom>
          <a:noFill/>
          <a:ln w="57150">
            <a:solidFill>
              <a:srgbClr val="0070C0"/>
            </a:solidFill>
          </a:ln>
          <a:extLst>
            <a:ext uri="{909E8E84-426E-40DD-AFC4-6F175D3DCCD1}">
              <a14:hiddenFill xmlns:a14="http://schemas.microsoft.com/office/drawing/2010/main" xmlns="">
                <a:solidFill>
                  <a:srgbClr val="FFFFFF"/>
                </a:solidFill>
              </a14:hiddenFill>
            </a:ext>
          </a:extLst>
        </p:spPr>
      </p:pic>
      <p:sp>
        <p:nvSpPr>
          <p:cNvPr id="12" name="Rectangle 11"/>
          <p:cNvSpPr/>
          <p:nvPr/>
        </p:nvSpPr>
        <p:spPr>
          <a:xfrm>
            <a:off x="6858001" y="304800"/>
            <a:ext cx="1978427"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2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সময়ঃ- ১ মিনিট</a:t>
            </a:r>
            <a:endParaRPr lang="en-US"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xmlns="" val="2972866478"/>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amond(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0" presetClass="entr" presetSubtype="0" fill="hold" grpId="0" nodeType="clickEffect">
                                  <p:stCondLst>
                                    <p:cond delay="0"/>
                                  </p:stCondLst>
                                  <p:iterate type="lt">
                                    <p:tmPct val="10000"/>
                                  </p:iterate>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1"/>
                                          </p:val>
                                        </p:tav>
                                        <p:tav tm="100000">
                                          <p:val>
                                            <p:strVal val="#ppt_x"/>
                                          </p:val>
                                        </p:tav>
                                      </p:tavLst>
                                    </p:anim>
                                    <p:anim calcmode="lin" valueType="num">
                                      <p:cBhvr>
                                        <p:cTn id="19"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066800"/>
            <a:ext cx="7696200" cy="2133600"/>
          </a:xfrm>
        </p:spPr>
        <p:txBody>
          <a:bodyPr>
            <a:noAutofit/>
          </a:bodyPr>
          <a:lstStyle/>
          <a:p>
            <a:r>
              <a:rPr lang="en-US" sz="2400" dirty="0" smtClean="0">
                <a:solidFill>
                  <a:schemeClr val="accent1"/>
                </a:solidFill>
                <a:latin typeface="SutonnyMJ" pitchFamily="2" charset="0"/>
              </a:rPr>
              <a:t/>
            </a:r>
            <a:br>
              <a:rPr lang="en-US" sz="2400" dirty="0" smtClean="0">
                <a:solidFill>
                  <a:schemeClr val="accent1"/>
                </a:solidFill>
                <a:latin typeface="SutonnyMJ" pitchFamily="2" charset="0"/>
              </a:rPr>
            </a:br>
            <a:r>
              <a:rPr lang="en-US" sz="2400" dirty="0" smtClean="0">
                <a:latin typeface="SutonnyMJ" pitchFamily="2" charset="0"/>
              </a:rPr>
              <a:t>১।</a:t>
            </a:r>
            <a:r>
              <a:rPr lang="bn-BD" sz="2400" dirty="0" smtClean="0">
                <a:latin typeface="SutonnyMJ" pitchFamily="2" charset="0"/>
              </a:rPr>
              <a:t>  “</a:t>
            </a:r>
            <a:r>
              <a:rPr lang="bn-IN" sz="2400" dirty="0" smtClean="0">
                <a:latin typeface="SutonnyMJ" pitchFamily="2" charset="0"/>
              </a:rPr>
              <a:t>ক্ষেতে </a:t>
            </a:r>
            <a:r>
              <a:rPr lang="bn-IN" sz="2400" dirty="0">
                <a:latin typeface="SutonnyMJ" pitchFamily="2" charset="0"/>
              </a:rPr>
              <a:t>ক্ষেতে পুইড়া</a:t>
            </a:r>
            <a:r>
              <a:rPr lang="en-US" sz="2400" dirty="0">
                <a:latin typeface="SutonnyMJ" pitchFamily="2" charset="0"/>
              </a:rPr>
              <a:t> </a:t>
            </a:r>
            <a:r>
              <a:rPr lang="bn-IN" sz="2400" dirty="0" smtClean="0">
                <a:latin typeface="SutonnyMJ" pitchFamily="2" charset="0"/>
              </a:rPr>
              <a:t>মরি</a:t>
            </a:r>
            <a:r>
              <a:rPr lang="bn-BD" sz="2400" dirty="0" smtClean="0">
                <a:latin typeface="SutonnyMJ" pitchFamily="2" charset="0"/>
              </a:rPr>
              <a:t>, </a:t>
            </a:r>
            <a:r>
              <a:rPr lang="bn-IN" sz="2400" dirty="0" smtClean="0">
                <a:latin typeface="SutonnyMJ" pitchFamily="2" charset="0"/>
              </a:rPr>
              <a:t>রে </a:t>
            </a:r>
            <a:r>
              <a:rPr lang="bn-IN" sz="2400" dirty="0">
                <a:latin typeface="SutonnyMJ" pitchFamily="2" charset="0"/>
              </a:rPr>
              <a:t>ভাই</a:t>
            </a:r>
            <a:r>
              <a:rPr lang="en-US" sz="2400" dirty="0">
                <a:latin typeface="SutonnyMJ" pitchFamily="2" charset="0"/>
              </a:rPr>
              <a:t> </a:t>
            </a:r>
            <a:r>
              <a:rPr lang="bn-BD" sz="2400" dirty="0" smtClean="0">
                <a:latin typeface="SutonnyMJ" pitchFamily="2" charset="0"/>
              </a:rPr>
              <a:t/>
            </a:r>
            <a:br>
              <a:rPr lang="bn-BD" sz="2400" dirty="0" smtClean="0">
                <a:latin typeface="SutonnyMJ" pitchFamily="2" charset="0"/>
              </a:rPr>
            </a:br>
            <a:r>
              <a:rPr lang="bn-BD" sz="2400" dirty="0" smtClean="0">
                <a:latin typeface="SutonnyMJ" pitchFamily="2" charset="0"/>
              </a:rPr>
              <a:t>      </a:t>
            </a:r>
            <a:r>
              <a:rPr lang="bn-IN" sz="2400" dirty="0" smtClean="0">
                <a:latin typeface="SutonnyMJ" pitchFamily="2" charset="0"/>
              </a:rPr>
              <a:t>পাছায় </a:t>
            </a:r>
            <a:r>
              <a:rPr lang="bn-IN" sz="2400" dirty="0">
                <a:latin typeface="SutonnyMJ" pitchFamily="2" charset="0"/>
              </a:rPr>
              <a:t>জোটেনা </a:t>
            </a:r>
            <a:r>
              <a:rPr lang="en-US" sz="2400" dirty="0">
                <a:latin typeface="SutonnyMJ" pitchFamily="2" charset="0"/>
              </a:rPr>
              <a:t> </a:t>
            </a:r>
            <a:r>
              <a:rPr lang="bn-IN" sz="2400" dirty="0">
                <a:latin typeface="SutonnyMJ" pitchFamily="2" charset="0"/>
              </a:rPr>
              <a:t>ত্যানা</a:t>
            </a:r>
            <a:r>
              <a:rPr lang="bn-IN" sz="2400" dirty="0" smtClean="0">
                <a:latin typeface="SutonnyMJ" pitchFamily="2" charset="0"/>
              </a:rPr>
              <a:t>।</a:t>
            </a:r>
            <a:r>
              <a:rPr lang="en-US" sz="2400" dirty="0" smtClean="0">
                <a:latin typeface="SutonnyMJ" pitchFamily="2" charset="0"/>
              </a:rPr>
              <a:t/>
            </a:r>
            <a:br>
              <a:rPr lang="en-US" sz="2400" dirty="0" smtClean="0">
                <a:latin typeface="SutonnyMJ" pitchFamily="2" charset="0"/>
              </a:rPr>
            </a:br>
            <a:r>
              <a:rPr lang="bn-BD" sz="2400" dirty="0" smtClean="0">
                <a:latin typeface="SutonnyMJ" pitchFamily="2" charset="0"/>
              </a:rPr>
              <a:t>      </a:t>
            </a:r>
            <a:r>
              <a:rPr lang="en-US" sz="2400" dirty="0" err="1" smtClean="0">
                <a:latin typeface="SutonnyMJ" pitchFamily="2" charset="0"/>
              </a:rPr>
              <a:t>বৌ-এর</a:t>
            </a:r>
            <a:r>
              <a:rPr lang="en-US" sz="2400" dirty="0" smtClean="0">
                <a:latin typeface="SutonnyMJ" pitchFamily="2" charset="0"/>
              </a:rPr>
              <a:t> </a:t>
            </a:r>
            <a:r>
              <a:rPr lang="en-US" sz="2400" dirty="0" err="1" smtClean="0">
                <a:latin typeface="SutonnyMJ" pitchFamily="2" charset="0"/>
              </a:rPr>
              <a:t>পৈছা</a:t>
            </a:r>
            <a:r>
              <a:rPr lang="en-US" sz="2400" dirty="0" smtClean="0">
                <a:latin typeface="SutonnyMJ" pitchFamily="2" charset="0"/>
              </a:rPr>
              <a:t> </a:t>
            </a:r>
            <a:r>
              <a:rPr lang="en-US" sz="2400" dirty="0" err="1" smtClean="0">
                <a:latin typeface="SutonnyMJ" pitchFamily="2" charset="0"/>
              </a:rPr>
              <a:t>বিকায়</a:t>
            </a:r>
            <a:r>
              <a:rPr lang="en-US" sz="2400" dirty="0" smtClean="0">
                <a:latin typeface="SutonnyMJ" pitchFamily="2" charset="0"/>
              </a:rPr>
              <a:t> </a:t>
            </a:r>
            <a:r>
              <a:rPr lang="en-US" sz="2400" dirty="0" err="1" smtClean="0">
                <a:latin typeface="SutonnyMJ" pitchFamily="2" charset="0"/>
              </a:rPr>
              <a:t>তবু</a:t>
            </a:r>
            <a:r>
              <a:rPr lang="en-US" sz="2400" dirty="0">
                <a:latin typeface="SutonnyMJ" pitchFamily="2" charset="0"/>
              </a:rPr>
              <a:t/>
            </a:r>
            <a:br>
              <a:rPr lang="en-US" sz="2400" dirty="0">
                <a:latin typeface="SutonnyMJ" pitchFamily="2" charset="0"/>
              </a:rPr>
            </a:br>
            <a:r>
              <a:rPr lang="bn-BD" sz="2400" dirty="0" smtClean="0">
                <a:latin typeface="SutonnyMJ" pitchFamily="2" charset="0"/>
              </a:rPr>
              <a:t>      </a:t>
            </a:r>
            <a:r>
              <a:rPr lang="en-US" sz="2400" dirty="0" err="1" smtClean="0">
                <a:latin typeface="SutonnyMJ" pitchFamily="2" charset="0"/>
              </a:rPr>
              <a:t>ছেইলা</a:t>
            </a:r>
            <a:r>
              <a:rPr lang="en-US" sz="2400" dirty="0" smtClean="0">
                <a:latin typeface="SutonnyMJ" pitchFamily="2" charset="0"/>
              </a:rPr>
              <a:t> </a:t>
            </a:r>
            <a:r>
              <a:rPr lang="en-US" sz="2400" dirty="0" err="1" smtClean="0">
                <a:latin typeface="SutonnyMJ" pitchFamily="2" charset="0"/>
              </a:rPr>
              <a:t>পায়</a:t>
            </a:r>
            <a:r>
              <a:rPr lang="en-US" sz="2400" dirty="0" smtClean="0">
                <a:latin typeface="SutonnyMJ" pitchFamily="2" charset="0"/>
              </a:rPr>
              <a:t> </a:t>
            </a:r>
            <a:r>
              <a:rPr lang="en-US" sz="2400" dirty="0" err="1" smtClean="0">
                <a:latin typeface="SutonnyMJ" pitchFamily="2" charset="0"/>
              </a:rPr>
              <a:t>না</a:t>
            </a:r>
            <a:r>
              <a:rPr lang="en-US" sz="2400" dirty="0" smtClean="0">
                <a:latin typeface="SutonnyMJ" pitchFamily="2" charset="0"/>
              </a:rPr>
              <a:t> </a:t>
            </a:r>
            <a:r>
              <a:rPr lang="en-US" sz="2400" dirty="0" err="1" smtClean="0">
                <a:latin typeface="SutonnyMJ" pitchFamily="2" charset="0"/>
              </a:rPr>
              <a:t>দানা</a:t>
            </a:r>
            <a:r>
              <a:rPr lang="en-US" sz="2400" dirty="0" smtClean="0">
                <a:latin typeface="SutonnyMJ" pitchFamily="2" charset="0"/>
              </a:rPr>
              <a:t>।</a:t>
            </a:r>
            <a:r>
              <a:rPr lang="bn-BD" sz="2400" dirty="0" smtClean="0">
                <a:latin typeface="SutonnyMJ" pitchFamily="2" charset="0"/>
              </a:rPr>
              <a:t>” </a:t>
            </a:r>
            <a:endParaRPr lang="en-US" sz="2400" dirty="0">
              <a:latin typeface="SutonnyMJ" pitchFamily="2" charset="0"/>
            </a:endParaRPr>
          </a:p>
        </p:txBody>
      </p:sp>
      <p:sp>
        <p:nvSpPr>
          <p:cNvPr id="3" name="Rectangle 2"/>
          <p:cNvSpPr/>
          <p:nvPr/>
        </p:nvSpPr>
        <p:spPr>
          <a:xfrm>
            <a:off x="762000" y="3352800"/>
            <a:ext cx="7162800" cy="1846659"/>
          </a:xfrm>
          <a:prstGeom prst="rect">
            <a:avLst/>
          </a:prstGeom>
        </p:spPr>
        <p:txBody>
          <a:bodyPr wrap="square">
            <a:spAutoFit/>
          </a:bodyPr>
          <a:lstStyle/>
          <a:p>
            <a:r>
              <a:rPr lang="en-US" sz="2400" dirty="0" smtClean="0">
                <a:latin typeface="SutonnyMJ" pitchFamily="2" charset="0"/>
              </a:rPr>
              <a:t>২।</a:t>
            </a:r>
            <a:r>
              <a:rPr lang="bn-BD" sz="2400" dirty="0" smtClean="0">
                <a:latin typeface="SutonnyMJ" pitchFamily="2" charset="0"/>
              </a:rPr>
              <a:t>   </a:t>
            </a:r>
            <a:r>
              <a:rPr lang="en-US" sz="2400" dirty="0" smtClean="0">
                <a:latin typeface="SutonnyMJ" pitchFamily="2" charset="0"/>
              </a:rPr>
              <a:t>এ </a:t>
            </a:r>
            <a:r>
              <a:rPr lang="en-US" sz="2400" dirty="0" err="1" smtClean="0">
                <a:latin typeface="SutonnyMJ" pitchFamily="2" charset="0"/>
              </a:rPr>
              <a:t>কঠোর</a:t>
            </a:r>
            <a:r>
              <a:rPr lang="en-US" sz="2400" dirty="0" smtClean="0">
                <a:latin typeface="SutonnyMJ" pitchFamily="2" charset="0"/>
              </a:rPr>
              <a:t> </a:t>
            </a:r>
            <a:r>
              <a:rPr lang="en-US" sz="2400" dirty="0" err="1" smtClean="0">
                <a:latin typeface="SutonnyMJ" pitchFamily="2" charset="0"/>
              </a:rPr>
              <a:t>মহীতে</a:t>
            </a:r>
            <a:r>
              <a:rPr lang="en-US" sz="2400" dirty="0" smtClean="0">
                <a:latin typeface="SutonnyMJ" pitchFamily="2" charset="0"/>
              </a:rPr>
              <a:t> </a:t>
            </a:r>
            <a:br>
              <a:rPr lang="en-US" sz="2400" dirty="0" smtClean="0">
                <a:latin typeface="SutonnyMJ" pitchFamily="2" charset="0"/>
              </a:rPr>
            </a:br>
            <a:r>
              <a:rPr lang="bn-BD" sz="2400" dirty="0" smtClean="0">
                <a:latin typeface="SutonnyMJ" pitchFamily="2" charset="0"/>
              </a:rPr>
              <a:t>       </a:t>
            </a:r>
            <a:r>
              <a:rPr lang="en-US" sz="2400" dirty="0" err="1" smtClean="0">
                <a:latin typeface="SutonnyMJ" pitchFamily="2" charset="0"/>
              </a:rPr>
              <a:t>চাষা</a:t>
            </a:r>
            <a:r>
              <a:rPr lang="en-US" sz="2400" dirty="0" smtClean="0">
                <a:latin typeface="SutonnyMJ" pitchFamily="2" charset="0"/>
              </a:rPr>
              <a:t> </a:t>
            </a:r>
            <a:r>
              <a:rPr lang="en-US" sz="2400" dirty="0" err="1" smtClean="0">
                <a:latin typeface="SutonnyMJ" pitchFamily="2" charset="0"/>
              </a:rPr>
              <a:t>এসেছে</a:t>
            </a:r>
            <a:r>
              <a:rPr lang="en-US" sz="2400" dirty="0" smtClean="0">
                <a:latin typeface="SutonnyMJ" pitchFamily="2" charset="0"/>
              </a:rPr>
              <a:t> </a:t>
            </a:r>
            <a:r>
              <a:rPr lang="en-US" sz="2400" dirty="0" err="1" smtClean="0">
                <a:latin typeface="SutonnyMJ" pitchFamily="2" charset="0"/>
              </a:rPr>
              <a:t>শুধু</a:t>
            </a:r>
            <a:r>
              <a:rPr lang="en-US" sz="2400" dirty="0" smtClean="0">
                <a:latin typeface="SutonnyMJ" pitchFamily="2" charset="0"/>
              </a:rPr>
              <a:t> </a:t>
            </a:r>
            <a:r>
              <a:rPr lang="en-US" sz="2400" dirty="0" err="1" smtClean="0">
                <a:latin typeface="SutonnyMJ" pitchFamily="2" charset="0"/>
              </a:rPr>
              <a:t>সহিতে</a:t>
            </a:r>
            <a:r>
              <a:rPr lang="bn-BD" sz="2400" dirty="0" smtClean="0">
                <a:latin typeface="SutonnyMJ" pitchFamily="2" charset="0"/>
              </a:rPr>
              <a:t>; </a:t>
            </a:r>
            <a:br>
              <a:rPr lang="bn-BD" sz="2400" dirty="0" smtClean="0">
                <a:latin typeface="SutonnyMJ" pitchFamily="2" charset="0"/>
              </a:rPr>
            </a:br>
            <a:r>
              <a:rPr lang="bn-BD" sz="2400" dirty="0" smtClean="0">
                <a:latin typeface="SutonnyMJ" pitchFamily="2" charset="0"/>
              </a:rPr>
              <a:t>      আর মরমের ব্যথা লুকায় মরমে</a:t>
            </a:r>
            <a:br>
              <a:rPr lang="bn-BD" sz="2400" dirty="0" smtClean="0">
                <a:latin typeface="SutonnyMJ" pitchFamily="2" charset="0"/>
              </a:rPr>
            </a:br>
            <a:r>
              <a:rPr lang="bn-BD" sz="2400" dirty="0" smtClean="0">
                <a:latin typeface="SutonnyMJ" pitchFamily="2" charset="0"/>
              </a:rPr>
              <a:t>      জঠর-অনলে দহিতে।</a:t>
            </a:r>
            <a:r>
              <a:rPr lang="en-US" dirty="0" smtClean="0">
                <a:solidFill>
                  <a:schemeClr val="accent1"/>
                </a:solidFill>
                <a:latin typeface="SutonnyMJ" pitchFamily="2" charset="0"/>
              </a:rPr>
              <a:t/>
            </a:r>
            <a:br>
              <a:rPr lang="en-US" dirty="0" smtClean="0">
                <a:solidFill>
                  <a:schemeClr val="accent1"/>
                </a:solidFill>
                <a:latin typeface="SutonnyMJ" pitchFamily="2" charset="0"/>
              </a:rPr>
            </a:br>
            <a:r>
              <a:rPr lang="bn-BD" dirty="0" smtClean="0">
                <a:solidFill>
                  <a:schemeClr val="accent1"/>
                </a:solidFill>
                <a:latin typeface="SutonnyMJ" pitchFamily="2" charset="0"/>
              </a:rPr>
              <a:t>   </a:t>
            </a:r>
            <a:endParaRPr lang="en-US" dirty="0"/>
          </a:p>
        </p:txBody>
      </p:sp>
      <p:sp>
        <p:nvSpPr>
          <p:cNvPr id="4" name="Rectangle 3"/>
          <p:cNvSpPr/>
          <p:nvPr/>
        </p:nvSpPr>
        <p:spPr>
          <a:xfrm>
            <a:off x="1447800" y="304800"/>
            <a:ext cx="6019800" cy="800219"/>
          </a:xfrm>
          <a:prstGeom prst="rect">
            <a:avLst/>
          </a:prstGeom>
        </p:spPr>
        <p:txBody>
          <a:bodyPr wrap="square">
            <a:spAutoFit/>
          </a:bodyPr>
          <a:lstStyle/>
          <a:p>
            <a:r>
              <a:rPr lang="bn-BD" dirty="0" smtClean="0">
                <a:solidFill>
                  <a:schemeClr val="accent1"/>
                </a:solidFill>
                <a:latin typeface="SutonnyMJ" pitchFamily="2" charset="0"/>
              </a:rPr>
              <a:t> </a:t>
            </a:r>
            <a:r>
              <a:rPr lang="en-US" sz="2800" dirty="0" err="1" smtClean="0">
                <a:solidFill>
                  <a:schemeClr val="accent1"/>
                </a:solidFill>
                <a:latin typeface="SutonnyMJ" pitchFamily="2" charset="0"/>
              </a:rPr>
              <a:t>গদ্যাংশে</a:t>
            </a:r>
            <a:r>
              <a:rPr lang="en-US" sz="2800" dirty="0" smtClean="0">
                <a:solidFill>
                  <a:schemeClr val="accent1"/>
                </a:solidFill>
                <a:latin typeface="SutonnyMJ" pitchFamily="2" charset="0"/>
              </a:rPr>
              <a:t> </a:t>
            </a:r>
            <a:r>
              <a:rPr lang="en-US" sz="2800" dirty="0" err="1" smtClean="0">
                <a:solidFill>
                  <a:schemeClr val="accent1"/>
                </a:solidFill>
                <a:latin typeface="SutonnyMJ" pitchFamily="2" charset="0"/>
              </a:rPr>
              <a:t>বর্ণীত</a:t>
            </a:r>
            <a:r>
              <a:rPr lang="en-US" sz="2800" dirty="0" smtClean="0">
                <a:solidFill>
                  <a:schemeClr val="accent1"/>
                </a:solidFill>
                <a:latin typeface="SutonnyMJ" pitchFamily="2" charset="0"/>
              </a:rPr>
              <a:t> </a:t>
            </a:r>
            <a:r>
              <a:rPr lang="en-US" sz="2800" dirty="0" err="1" smtClean="0">
                <a:solidFill>
                  <a:schemeClr val="accent1"/>
                </a:solidFill>
                <a:latin typeface="SutonnyMJ" pitchFamily="2" charset="0"/>
              </a:rPr>
              <a:t>কতিপয়</a:t>
            </a:r>
            <a:r>
              <a:rPr lang="en-US" sz="2800" dirty="0" smtClean="0">
                <a:solidFill>
                  <a:schemeClr val="accent1"/>
                </a:solidFill>
                <a:latin typeface="SutonnyMJ" pitchFamily="2" charset="0"/>
              </a:rPr>
              <a:t> </a:t>
            </a:r>
            <a:r>
              <a:rPr lang="en-US" sz="2800" dirty="0" err="1" smtClean="0">
                <a:solidFill>
                  <a:schemeClr val="accent1"/>
                </a:solidFill>
                <a:latin typeface="SutonnyMJ" pitchFamily="2" charset="0"/>
              </a:rPr>
              <a:t>কবিতার</a:t>
            </a:r>
            <a:r>
              <a:rPr lang="en-US" sz="2800" dirty="0" smtClean="0">
                <a:solidFill>
                  <a:schemeClr val="accent1"/>
                </a:solidFill>
                <a:latin typeface="SutonnyMJ" pitchFamily="2" charset="0"/>
              </a:rPr>
              <a:t> </a:t>
            </a:r>
            <a:r>
              <a:rPr lang="en-US" sz="2800" dirty="0" err="1" smtClean="0">
                <a:solidFill>
                  <a:schemeClr val="accent1"/>
                </a:solidFill>
                <a:latin typeface="SutonnyMJ" pitchFamily="2" charset="0"/>
              </a:rPr>
              <a:t>লাইন</a:t>
            </a:r>
            <a:r>
              <a:rPr lang="en-US" sz="2000" dirty="0" smtClean="0">
                <a:solidFill>
                  <a:schemeClr val="accent1"/>
                </a:solidFill>
                <a:latin typeface="SutonnyMJ" pitchFamily="2" charset="0"/>
              </a:rPr>
              <a:t/>
            </a:r>
            <a:br>
              <a:rPr lang="en-US" sz="2000" dirty="0" smtClean="0">
                <a:solidFill>
                  <a:schemeClr val="accent1"/>
                </a:solidFill>
                <a:latin typeface="SutonnyMJ" pitchFamily="2" charset="0"/>
              </a:rPr>
            </a:br>
            <a:endParaRPr lang="en-US" dirty="0"/>
          </a:p>
        </p:txBody>
      </p:sp>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47800" y="2743200"/>
            <a:ext cx="5410200" cy="2831544"/>
          </a:xfrm>
          <a:prstGeom prst="rect">
            <a:avLst/>
          </a:prstGeom>
        </p:spPr>
        <p:txBody>
          <a:bodyPr wrap="square">
            <a:spAutoFit/>
          </a:bodyPr>
          <a:lstStyle/>
          <a:p>
            <a:r>
              <a:rPr lang="en-US" dirty="0" smtClean="0">
                <a:latin typeface="SutonnyMJ" pitchFamily="2" charset="0"/>
              </a:rPr>
              <a:t/>
            </a:r>
            <a:br>
              <a:rPr lang="en-US" dirty="0" smtClean="0">
                <a:latin typeface="SutonnyMJ" pitchFamily="2" charset="0"/>
              </a:rPr>
            </a:br>
            <a:r>
              <a:rPr lang="en-US" sz="3200" dirty="0" smtClean="0">
                <a:latin typeface="SutonnyMJ" pitchFamily="2" charset="0"/>
              </a:rPr>
              <a:t>৪।</a:t>
            </a:r>
            <a:r>
              <a:rPr lang="bn-BD" sz="3200" dirty="0" smtClean="0">
                <a:latin typeface="SutonnyMJ" pitchFamily="2" charset="0"/>
              </a:rPr>
              <a:t>  </a:t>
            </a:r>
            <a:r>
              <a:rPr lang="bn-IN" sz="3200" dirty="0" smtClean="0">
                <a:latin typeface="SutonnyMJ" pitchFamily="2" charset="0"/>
              </a:rPr>
              <a:t>সর্বাঙ্গে ব্যাথা</a:t>
            </a:r>
            <a:endParaRPr lang="bn-BD" sz="3200" dirty="0" smtClean="0">
              <a:latin typeface="SutonnyMJ" pitchFamily="2" charset="0"/>
            </a:endParaRPr>
          </a:p>
          <a:p>
            <a:r>
              <a:rPr lang="bn-IN" sz="3200" dirty="0" smtClean="0">
                <a:latin typeface="SutonnyMJ" pitchFamily="2" charset="0"/>
              </a:rPr>
              <a:t> </a:t>
            </a:r>
            <a:r>
              <a:rPr lang="bn-BD" sz="3200" dirty="0" smtClean="0">
                <a:latin typeface="SutonnyMJ" pitchFamily="2" charset="0"/>
              </a:rPr>
              <a:t>     </a:t>
            </a:r>
            <a:r>
              <a:rPr lang="bn-IN" sz="3200" dirty="0" smtClean="0">
                <a:latin typeface="SutonnyMJ" pitchFamily="2" charset="0"/>
              </a:rPr>
              <a:t>ঔষধ দিব কোথা</a:t>
            </a:r>
            <a:r>
              <a:rPr lang="bn-BD" sz="3200" dirty="0" smtClean="0">
                <a:latin typeface="SutonnyMJ" pitchFamily="2" charset="0"/>
              </a:rPr>
              <a:t> ?</a:t>
            </a:r>
          </a:p>
          <a:p>
            <a:r>
              <a:rPr lang="bn-BD" sz="3200" dirty="0" smtClean="0">
                <a:latin typeface="SutonnyMJ" pitchFamily="2" charset="0"/>
              </a:rPr>
              <a:t>      আর- এ বহ্নির শত শেখা</a:t>
            </a:r>
          </a:p>
          <a:p>
            <a:r>
              <a:rPr lang="bn-BD" sz="3200" dirty="0" smtClean="0">
                <a:latin typeface="SutonnyMJ" pitchFamily="2" charset="0"/>
              </a:rPr>
              <a:t>      কে করিবে গগনা?</a:t>
            </a:r>
            <a:r>
              <a:rPr lang="en-US" sz="3200" dirty="0" smtClean="0">
                <a:latin typeface="SutonnyMJ" pitchFamily="2" charset="0"/>
              </a:rPr>
              <a:t/>
            </a:r>
            <a:br>
              <a:rPr lang="en-US" sz="3200" dirty="0" smtClean="0">
                <a:latin typeface="SutonnyMJ" pitchFamily="2" charset="0"/>
              </a:rPr>
            </a:br>
            <a:endParaRPr lang="en-US" sz="3200" dirty="0"/>
          </a:p>
        </p:txBody>
      </p:sp>
      <p:sp>
        <p:nvSpPr>
          <p:cNvPr id="4" name="Rectangle 3"/>
          <p:cNvSpPr/>
          <p:nvPr/>
        </p:nvSpPr>
        <p:spPr>
          <a:xfrm>
            <a:off x="990600" y="533400"/>
            <a:ext cx="7162800" cy="1384995"/>
          </a:xfrm>
          <a:prstGeom prst="rect">
            <a:avLst/>
          </a:prstGeom>
        </p:spPr>
        <p:txBody>
          <a:bodyPr wrap="square">
            <a:spAutoFit/>
          </a:bodyPr>
          <a:lstStyle/>
          <a:p>
            <a:r>
              <a:rPr lang="en-US" sz="2800" dirty="0" smtClean="0">
                <a:latin typeface="SutonnyMJ" pitchFamily="2" charset="0"/>
              </a:rPr>
              <a:t>৩।</a:t>
            </a:r>
            <a:r>
              <a:rPr lang="bn-BD" sz="2800" dirty="0" smtClean="0">
                <a:latin typeface="SutonnyMJ" pitchFamily="2" charset="0"/>
              </a:rPr>
              <a:t>  </a:t>
            </a:r>
            <a:r>
              <a:rPr lang="bn-IN" sz="2800" dirty="0" smtClean="0">
                <a:latin typeface="SutonnyMJ" pitchFamily="2" charset="0"/>
              </a:rPr>
              <a:t>শিরে দিয়ে বাঁকা তাজ </a:t>
            </a:r>
            <a:r>
              <a:rPr lang="en-US" sz="2800" dirty="0" smtClean="0">
                <a:latin typeface="SutonnyMJ" pitchFamily="2" charset="0"/>
              </a:rPr>
              <a:t> </a:t>
            </a:r>
            <a:endParaRPr lang="bn-BD" sz="2800" dirty="0" smtClean="0">
              <a:latin typeface="SutonnyMJ" pitchFamily="2" charset="0"/>
            </a:endParaRPr>
          </a:p>
          <a:p>
            <a:r>
              <a:rPr lang="bn-BD" sz="2800" dirty="0" smtClean="0">
                <a:latin typeface="SutonnyMJ" pitchFamily="2" charset="0"/>
              </a:rPr>
              <a:t>                       </a:t>
            </a:r>
            <a:r>
              <a:rPr lang="bn-IN" sz="2800" dirty="0" smtClean="0">
                <a:latin typeface="SutonnyMJ" pitchFamily="2" charset="0"/>
              </a:rPr>
              <a:t>ঢেকে রাখে টাক।</a:t>
            </a:r>
            <a:r>
              <a:rPr lang="en-US" sz="2800" dirty="0" smtClean="0">
                <a:latin typeface="SutonnyMJ" pitchFamily="2" charset="0"/>
              </a:rPr>
              <a:t/>
            </a:r>
            <a:br>
              <a:rPr lang="en-US" sz="2800" dirty="0" smtClean="0">
                <a:latin typeface="SutonnyMJ" pitchFamily="2" charset="0"/>
              </a:rPr>
            </a:br>
            <a:endParaRPr lang="en-US" sz="2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225447" y="1267173"/>
            <a:ext cx="5823678" cy="403934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9" name="Rectangle 8"/>
          <p:cNvSpPr/>
          <p:nvPr/>
        </p:nvSpPr>
        <p:spPr>
          <a:xfrm>
            <a:off x="0" y="5638800"/>
            <a:ext cx="9144000" cy="990600"/>
          </a:xfrm>
          <a:prstGeom prst="rect">
            <a:avLst/>
          </a:prstGeom>
          <a:solidFill>
            <a:srgbClr val="FF0000"/>
          </a:solidFill>
          <a:ln>
            <a:solidFill>
              <a:srgbClr val="FF0000"/>
            </a:solidFill>
          </a:ln>
        </p:spPr>
        <p:style>
          <a:lnRef idx="1">
            <a:schemeClr val="dk1"/>
          </a:lnRef>
          <a:fillRef idx="2">
            <a:schemeClr val="dk1"/>
          </a:fillRef>
          <a:effectRef idx="1">
            <a:schemeClr val="dk1"/>
          </a:effectRef>
          <a:fontRef idx="minor">
            <a:schemeClr val="dk1"/>
          </a:fontRef>
        </p:style>
        <p:txBody>
          <a:bodyPr rtlCol="0" anchor="t"/>
          <a:lstStyle/>
          <a:p>
            <a:pPr algn="ctr"/>
            <a:r>
              <a:rPr lang="bn-IN" sz="2800" dirty="0" smtClean="0">
                <a:solidFill>
                  <a:schemeClr val="bg1"/>
                </a:solidFill>
                <a:latin typeface="SutonnyMJ" pitchFamily="2" charset="0"/>
              </a:rPr>
              <a:t>চাষার দুক্ষু প্রবন্ধে কোন শিল্পের কথা বলা হয়েছে</a:t>
            </a:r>
            <a:r>
              <a:rPr lang="en-US" sz="2800" dirty="0" smtClean="0">
                <a:solidFill>
                  <a:schemeClr val="bg1"/>
                </a:solidFill>
                <a:latin typeface="SolaimanLipi" pitchFamily="65" charset="0"/>
                <a:cs typeface="SolaimanLipi" pitchFamily="65" charset="0"/>
              </a:rPr>
              <a:t>?</a:t>
            </a:r>
            <a:r>
              <a:rPr lang="bn-BD" sz="2800" dirty="0" smtClean="0">
                <a:solidFill>
                  <a:schemeClr val="bg1"/>
                </a:solidFill>
                <a:latin typeface="SolaimanLipi" pitchFamily="65" charset="0"/>
                <a:cs typeface="SolaimanLipi" pitchFamily="65" charset="0"/>
              </a:rPr>
              <a:t> ব্যাখ্যা কর।</a:t>
            </a:r>
            <a:endParaRPr lang="en-US" sz="2800" dirty="0">
              <a:solidFill>
                <a:schemeClr val="bg1"/>
              </a:solidFill>
              <a:latin typeface="SolaimanLipi" pitchFamily="65" charset="0"/>
              <a:cs typeface="SolaimanLipi" pitchFamily="65" charset="0"/>
            </a:endParaRPr>
          </a:p>
        </p:txBody>
      </p:sp>
      <p:sp>
        <p:nvSpPr>
          <p:cNvPr id="12" name="Down Ribbon 11"/>
          <p:cNvSpPr/>
          <p:nvPr/>
        </p:nvSpPr>
        <p:spPr>
          <a:xfrm>
            <a:off x="1336410" y="113680"/>
            <a:ext cx="6202015" cy="1066800"/>
          </a:xfrm>
          <a:prstGeom prst="ribbon">
            <a:avLst/>
          </a:prstGeom>
          <a:solidFill>
            <a:srgbClr val="00B050"/>
          </a:solidFill>
          <a:ln>
            <a:solidFill>
              <a:srgbClr val="FF0000"/>
            </a:solidFill>
          </a:ln>
          <a:effectLst>
            <a:glow rad="228600">
              <a:schemeClr val="accent5">
                <a:satMod val="175000"/>
                <a:alpha val="40000"/>
              </a:schemeClr>
            </a:glow>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dirty="0" smtClean="0">
                <a:latin typeface="NikoshBAN" pitchFamily="2" charset="0"/>
                <a:cs typeface="NikoshBAN" pitchFamily="2" charset="0"/>
              </a:rPr>
              <a:t>জোড়ার</a:t>
            </a:r>
            <a:r>
              <a:rPr lang="bn-IN" sz="5400" dirty="0" smtClean="0">
                <a:latin typeface="NikoshBAN" pitchFamily="2" charset="0"/>
                <a:cs typeface="NikoshBAN" pitchFamily="2" charset="0"/>
              </a:rPr>
              <a:t> কাজ </a:t>
            </a:r>
            <a:endParaRPr lang="en-US" sz="5400" dirty="0">
              <a:latin typeface="NikoshBAN" pitchFamily="2" charset="0"/>
              <a:cs typeface="NikoshBAN" pitchFamily="2" charset="0"/>
            </a:endParaRPr>
          </a:p>
        </p:txBody>
      </p:sp>
      <p:sp>
        <p:nvSpPr>
          <p:cNvPr id="13" name="Rectangle 12"/>
          <p:cNvSpPr/>
          <p:nvPr/>
        </p:nvSpPr>
        <p:spPr>
          <a:xfrm>
            <a:off x="6324600" y="1828800"/>
            <a:ext cx="3482043" cy="646331"/>
          </a:xfrm>
          <a:prstGeom prst="rect">
            <a:avLst/>
          </a:prstGeom>
          <a:solidFill>
            <a:srgbClr val="FF0000"/>
          </a:solidFill>
          <a:effectLst>
            <a:innerShdw blurRad="63500" dist="50800" dir="13500000">
              <a:prstClr val="black">
                <a:alpha val="50000"/>
              </a:prstClr>
            </a:innerShdw>
          </a:effectLst>
          <a:scene3d>
            <a:camera prst="isometricOffAxis2Right"/>
            <a:lightRig rig="threePt" dir="t"/>
          </a:scene3d>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সময়ঃ- ২ মিনিট</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 xmlns:p14="http://schemas.microsoft.com/office/powerpoint/2010/main" val="695093715"/>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nodeType="clickEffect">
                                  <p:stCondLst>
                                    <p:cond delay="0"/>
                                  </p:stCondLst>
                                  <p:childTnLst>
                                    <p:animRot by="21600000">
                                      <p:cBhvr>
                                        <p:cTn id="11" dur="2000" fill="hold"/>
                                        <p:tgtEl>
                                          <p:spTgt spid="8"/>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40" presetClass="entr" presetSubtype="0" fill="hold" grpId="0" nodeType="clickEffect">
                                  <p:stCondLst>
                                    <p:cond delay="0"/>
                                  </p:stCondLst>
                                  <p:iterate type="lt">
                                    <p:tmPct val="10000"/>
                                  </p:iterate>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anim calcmode="lin" valueType="num">
                                      <p:cBhvr>
                                        <p:cTn id="17" dur="1000" fill="hold"/>
                                        <p:tgtEl>
                                          <p:spTgt spid="9"/>
                                        </p:tgtEl>
                                        <p:attrNameLst>
                                          <p:attrName>ppt_x</p:attrName>
                                        </p:attrNameLst>
                                      </p:cBhvr>
                                      <p:tavLst>
                                        <p:tav tm="0">
                                          <p:val>
                                            <p:strVal val="#ppt_x-.1"/>
                                          </p:val>
                                        </p:tav>
                                        <p:tav tm="100000">
                                          <p:val>
                                            <p:strVal val="#ppt_x"/>
                                          </p:val>
                                        </p:tav>
                                      </p:tavLst>
                                    </p:anim>
                                    <p:anim calcmode="lin" valueType="num">
                                      <p:cBhvr>
                                        <p:cTn id="18"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798" y="1228301"/>
            <a:ext cx="5513696" cy="4039737"/>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prstTxWarp prst="textInflate">
              <a:avLst>
                <a:gd name="adj" fmla="val 0"/>
              </a:avLst>
            </a:prstTxWarp>
            <a:spAutoFit/>
          </a:bodyPr>
          <a:lstStyle/>
          <a:p>
            <a:pPr algn="ctr"/>
            <a:endParaRPr lang="en-US" sz="8000" b="1" dirty="0" smtClean="0">
              <a:ln>
                <a:solidFill>
                  <a:srgbClr val="FFFF00"/>
                </a:solidFill>
              </a:ln>
              <a:blipFill dpi="0" rotWithShape="1">
                <a:blip r:embed="rId3">
                  <a:extLst>
                    <a:ext uri="{28A0092B-C50C-407E-A947-70E740481C1C}">
                      <a14:useLocalDpi xmlns="" xmlns:a14="http://schemas.microsoft.com/office/drawing/2010/main" val="0"/>
                    </a:ext>
                  </a:extLst>
                </a:blip>
                <a:srcRect/>
                <a:stretch>
                  <a:fillRect/>
                </a:stretch>
              </a:blipFill>
              <a:latin typeface="NikoshBAN" pitchFamily="2" charset="0"/>
              <a:cs typeface="NikoshBAN" pitchFamily="2" charset="0"/>
            </a:endParaRPr>
          </a:p>
          <a:p>
            <a:pPr algn="ctr"/>
            <a:r>
              <a:rPr lang="bn-BD" sz="8000" b="1" dirty="0" smtClean="0">
                <a:ln>
                  <a:solidFill>
                    <a:srgbClr val="FFFF00"/>
                  </a:solidFill>
                </a:ln>
                <a:blipFill dpi="0" rotWithShape="1">
                  <a:blip r:embed="rId3">
                    <a:extLst>
                      <a:ext uri="{28A0092B-C50C-407E-A947-70E740481C1C}">
                        <a14:useLocalDpi xmlns="" xmlns:a14="http://schemas.microsoft.com/office/drawing/2010/main" val="0"/>
                      </a:ext>
                    </a:extLst>
                  </a:blip>
                  <a:srcRect/>
                  <a:stretch>
                    <a:fillRect/>
                  </a:stretch>
                </a:blipFill>
                <a:latin typeface="NikoshBAN" pitchFamily="2" charset="0"/>
                <a:cs typeface="NikoshBAN" pitchFamily="2" charset="0"/>
              </a:rPr>
              <a:t>স্বাগতম</a:t>
            </a:r>
            <a:endParaRPr lang="en-US" sz="8000" b="1" dirty="0" smtClean="0">
              <a:ln>
                <a:solidFill>
                  <a:srgbClr val="FFFF00"/>
                </a:solidFill>
              </a:ln>
              <a:blipFill dpi="0" rotWithShape="1">
                <a:blip r:embed="rId3">
                  <a:extLst>
                    <a:ext uri="{28A0092B-C50C-407E-A947-70E740481C1C}">
                      <a14:useLocalDpi xmlns="" xmlns:a14="http://schemas.microsoft.com/office/drawing/2010/main" val="0"/>
                    </a:ext>
                  </a:extLst>
                </a:blip>
                <a:srcRect/>
                <a:stretch>
                  <a:fillRect/>
                </a:stretch>
              </a:blipFill>
              <a:latin typeface="NikoshBAN" pitchFamily="2" charset="0"/>
              <a:cs typeface="NikoshBAN" pitchFamily="2" charset="0"/>
            </a:endParaRPr>
          </a:p>
          <a:p>
            <a:pPr algn="ctr"/>
            <a:r>
              <a:rPr lang="en-US" sz="8000" b="1" dirty="0" err="1" smtClean="0">
                <a:ln>
                  <a:solidFill>
                    <a:srgbClr val="FFFF00"/>
                  </a:solidFill>
                </a:ln>
                <a:blipFill dpi="0" rotWithShape="1">
                  <a:blip r:embed="rId3">
                    <a:extLst>
                      <a:ext uri="{28A0092B-C50C-407E-A947-70E740481C1C}">
                        <a14:useLocalDpi xmlns="" xmlns:a14="http://schemas.microsoft.com/office/drawing/2010/main" val="0"/>
                      </a:ext>
                    </a:extLst>
                  </a:blip>
                  <a:srcRect/>
                  <a:stretch>
                    <a:fillRect/>
                  </a:stretch>
                </a:blipFill>
                <a:latin typeface="NikoshBAN" pitchFamily="2" charset="0"/>
                <a:cs typeface="NikoshBAN" pitchFamily="2" charset="0"/>
              </a:rPr>
              <a:t>বলিহার</a:t>
            </a:r>
            <a:r>
              <a:rPr lang="en-US" sz="8000" b="1" dirty="0" smtClean="0">
                <a:ln>
                  <a:solidFill>
                    <a:srgbClr val="FFFF00"/>
                  </a:solidFill>
                </a:ln>
                <a:blipFill dpi="0" rotWithShape="1">
                  <a:blip r:embed="rId3">
                    <a:extLst>
                      <a:ext uri="{28A0092B-C50C-407E-A947-70E740481C1C}">
                        <a14:useLocalDpi xmlns="" xmlns:a14="http://schemas.microsoft.com/office/drawing/2010/main" val="0"/>
                      </a:ext>
                    </a:extLst>
                  </a:blip>
                  <a:srcRect/>
                  <a:stretch>
                    <a:fillRect/>
                  </a:stretch>
                </a:blipFill>
                <a:latin typeface="NikoshBAN" pitchFamily="2" charset="0"/>
                <a:cs typeface="NikoshBAN" pitchFamily="2" charset="0"/>
              </a:rPr>
              <a:t> </a:t>
            </a:r>
            <a:r>
              <a:rPr lang="en-US" sz="8000" b="1" dirty="0" err="1" smtClean="0">
                <a:ln>
                  <a:solidFill>
                    <a:srgbClr val="FFFF00"/>
                  </a:solidFill>
                </a:ln>
                <a:blipFill dpi="0" rotWithShape="1">
                  <a:blip r:embed="rId3">
                    <a:extLst>
                      <a:ext uri="{28A0092B-C50C-407E-A947-70E740481C1C}">
                        <a14:useLocalDpi xmlns="" xmlns:a14="http://schemas.microsoft.com/office/drawing/2010/main" val="0"/>
                      </a:ext>
                    </a:extLst>
                  </a:blip>
                  <a:srcRect/>
                  <a:stretch>
                    <a:fillRect/>
                  </a:stretch>
                </a:blipFill>
                <a:latin typeface="NikoshBAN" pitchFamily="2" charset="0"/>
                <a:cs typeface="NikoshBAN" pitchFamily="2" charset="0"/>
              </a:rPr>
              <a:t>ডিগ্রি</a:t>
            </a:r>
            <a:endParaRPr lang="en-US" sz="8000" b="1" dirty="0" smtClean="0">
              <a:ln>
                <a:solidFill>
                  <a:srgbClr val="FFFF00"/>
                </a:solidFill>
              </a:ln>
              <a:blipFill dpi="0" rotWithShape="1">
                <a:blip r:embed="rId3">
                  <a:extLst>
                    <a:ext uri="{28A0092B-C50C-407E-A947-70E740481C1C}">
                      <a14:useLocalDpi xmlns="" xmlns:a14="http://schemas.microsoft.com/office/drawing/2010/main" val="0"/>
                    </a:ext>
                  </a:extLst>
                </a:blip>
                <a:srcRect/>
                <a:stretch>
                  <a:fillRect/>
                </a:stretch>
              </a:blipFill>
              <a:latin typeface="NikoshBAN" pitchFamily="2" charset="0"/>
              <a:cs typeface="NikoshBAN" pitchFamily="2" charset="0"/>
            </a:endParaRPr>
          </a:p>
          <a:p>
            <a:pPr algn="ctr"/>
            <a:r>
              <a:rPr lang="en-US" sz="8000" b="1" dirty="0" err="1" smtClean="0">
                <a:ln>
                  <a:solidFill>
                    <a:srgbClr val="FFFF00"/>
                  </a:solidFill>
                </a:ln>
                <a:blipFill dpi="0" rotWithShape="1">
                  <a:blip r:embed="rId3">
                    <a:extLst>
                      <a:ext uri="{28A0092B-C50C-407E-A947-70E740481C1C}">
                        <a14:useLocalDpi xmlns="" xmlns:a14="http://schemas.microsoft.com/office/drawing/2010/main" val="0"/>
                      </a:ext>
                    </a:extLst>
                  </a:blip>
                  <a:srcRect/>
                  <a:stretch>
                    <a:fillRect/>
                  </a:stretch>
                </a:blipFill>
                <a:latin typeface="NikoshBAN" pitchFamily="2" charset="0"/>
                <a:cs typeface="NikoshBAN" pitchFamily="2" charset="0"/>
              </a:rPr>
              <a:t>কলেজ</a:t>
            </a:r>
            <a:endParaRPr lang="en-US" sz="8000" b="1" dirty="0" smtClean="0">
              <a:ln>
                <a:solidFill>
                  <a:srgbClr val="FFFF00"/>
                </a:solidFill>
              </a:ln>
              <a:blipFill dpi="0" rotWithShape="1">
                <a:blip r:embed="rId3">
                  <a:extLst>
                    <a:ext uri="{28A0092B-C50C-407E-A947-70E740481C1C}">
                      <a14:useLocalDpi xmlns="" xmlns:a14="http://schemas.microsoft.com/office/drawing/2010/main" val="0"/>
                    </a:ext>
                  </a:extLst>
                </a:blip>
                <a:srcRect/>
                <a:stretch>
                  <a:fillRect/>
                </a:stretch>
              </a:blipFill>
              <a:latin typeface="NikoshBAN" pitchFamily="2" charset="0"/>
              <a:cs typeface="NikoshBAN" pitchFamily="2" charset="0"/>
            </a:endParaRPr>
          </a:p>
          <a:p>
            <a:endParaRPr lang="en-US" sz="8000" b="1" dirty="0">
              <a:ln>
                <a:solidFill>
                  <a:srgbClr val="FFFF00"/>
                </a:solidFill>
              </a:ln>
              <a:blipFill dpi="0" rotWithShape="1">
                <a:blip r:embed="rId3">
                  <a:extLst>
                    <a:ext uri="{28A0092B-C50C-407E-A947-70E740481C1C}">
                      <a14:useLocalDpi xmlns="" xmlns:a14="http://schemas.microsoft.com/office/drawing/2010/main" val="0"/>
                    </a:ext>
                  </a:extLst>
                </a:blip>
                <a:srcRect/>
                <a:stretch>
                  <a:fillRect/>
                </a:stretch>
              </a:blipFill>
            </a:endParaRPr>
          </a:p>
        </p:txBody>
      </p:sp>
      <p:pic>
        <p:nvPicPr>
          <p:cNvPr id="3" name="Picture 2" descr="C:\Users\DOEL\Desktop\14206956946_b71a59ea98_z.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990601" y="228602"/>
            <a:ext cx="6585053" cy="6366591"/>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969114407"/>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3"/>
                                        </p:tgtEl>
                                        <p:attrNameLst>
                                          <p:attrName>r</p:attrName>
                                        </p:attrNameLst>
                                      </p:cBhvr>
                                    </p:animRot>
                                  </p:childTnLst>
                                </p:cTn>
                              </p:par>
                            </p:childTnLst>
                          </p:cTn>
                        </p:par>
                        <p:par>
                          <p:cTn id="7" fill="hold">
                            <p:stCondLst>
                              <p:cond delay="2000"/>
                            </p:stCondLst>
                            <p:childTnLst>
                              <p:par>
                                <p:cTn id="8" presetID="6" presetClass="exit" presetSubtype="32" fill="hold" nodeType="afterEffect">
                                  <p:stCondLst>
                                    <p:cond delay="0"/>
                                  </p:stCondLst>
                                  <p:childTnLst>
                                    <p:animEffect transition="out" filter="circle(out)">
                                      <p:cBhvr>
                                        <p:cTn id="9" dur="2000"/>
                                        <p:tgtEl>
                                          <p:spTgt spid="3"/>
                                        </p:tgtEl>
                                      </p:cBhvr>
                                    </p:animEffect>
                                    <p:set>
                                      <p:cBhvr>
                                        <p:cTn id="10" dur="1" fill="hold">
                                          <p:stCondLst>
                                            <p:cond delay="1999"/>
                                          </p:stCondLst>
                                        </p:cTn>
                                        <p:tgtEl>
                                          <p:spTgt spid="3"/>
                                        </p:tgtEl>
                                        <p:attrNameLst>
                                          <p:attrName>style.visibility</p:attrName>
                                        </p:attrNameLst>
                                      </p:cBhvr>
                                      <p:to>
                                        <p:strVal val="hidden"/>
                                      </p:to>
                                    </p:set>
                                  </p:childTnLst>
                                </p:cTn>
                              </p:par>
                            </p:childTnLst>
                          </p:cTn>
                        </p:par>
                        <p:par>
                          <p:cTn id="11" fill="hold">
                            <p:stCondLst>
                              <p:cond delay="4000"/>
                            </p:stCondLst>
                            <p:childTnLst>
                              <p:par>
                                <p:cTn id="12" presetID="26" presetClass="emph" presetSubtype="0" fill="hold" grpId="0" nodeType="afterEffect">
                                  <p:stCondLst>
                                    <p:cond delay="0"/>
                                  </p:stCondLst>
                                  <p:childTnLst>
                                    <p:animEffect transition="out" filter="fade">
                                      <p:cBhvr>
                                        <p:cTn id="13" dur="1000" tmFilter="0, 0; .2, .5; .8, .5; 1, 0"/>
                                        <p:tgtEl>
                                          <p:spTgt spid="2"/>
                                        </p:tgtEl>
                                      </p:cBhvr>
                                    </p:animEffect>
                                    <p:animScale>
                                      <p:cBhvr>
                                        <p:cTn id="14" dur="50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4677" y="685800"/>
            <a:ext cx="7010400" cy="5715000"/>
          </a:xfrm>
        </p:spPr>
        <p:txBody>
          <a:bodyPr>
            <a:normAutofit/>
          </a:bodyPr>
          <a:lstStyle/>
          <a:p>
            <a:r>
              <a:rPr lang="bn-IN" sz="2800" dirty="0" smtClean="0">
                <a:solidFill>
                  <a:schemeClr val="accent1"/>
                </a:solidFill>
                <a:latin typeface="SutonnyMJ" pitchFamily="2" charset="0"/>
              </a:rPr>
              <a:t>শব্দার্থ</a:t>
            </a:r>
            <a:r>
              <a:rPr lang="en-US" sz="2800" dirty="0" smtClean="0">
                <a:latin typeface="SutonnyMJ" pitchFamily="2" charset="0"/>
              </a:rPr>
              <a:t/>
            </a:r>
            <a:br>
              <a:rPr lang="en-US" sz="2800" dirty="0" smtClean="0">
                <a:latin typeface="SutonnyMJ" pitchFamily="2" charset="0"/>
              </a:rPr>
            </a:br>
            <a:r>
              <a:rPr lang="bn-IN" sz="2800" dirty="0" smtClean="0">
                <a:latin typeface="SutonnyMJ" pitchFamily="2" charset="0"/>
              </a:rPr>
              <a:t>এন্ডি- মোটা রেশ্মি কাপড়।</a:t>
            </a:r>
            <a:r>
              <a:rPr lang="en-US" sz="2800" dirty="0" smtClean="0">
                <a:latin typeface="SutonnyMJ" pitchFamily="2" charset="0"/>
              </a:rPr>
              <a:t/>
            </a:r>
            <a:br>
              <a:rPr lang="en-US" sz="2800" dirty="0" smtClean="0">
                <a:latin typeface="SutonnyMJ" pitchFamily="2" charset="0"/>
              </a:rPr>
            </a:br>
            <a:r>
              <a:rPr lang="en-US" sz="2800" dirty="0">
                <a:latin typeface="SutonnyMJ" pitchFamily="2" charset="0"/>
              </a:rPr>
              <a:t/>
            </a:r>
            <a:br>
              <a:rPr lang="en-US" sz="2800" dirty="0">
                <a:latin typeface="SutonnyMJ" pitchFamily="2" charset="0"/>
              </a:rPr>
            </a:br>
            <a:r>
              <a:rPr lang="en-US" sz="2800" dirty="0" smtClean="0">
                <a:latin typeface="SutonnyMJ" pitchFamily="2" charset="0"/>
              </a:rPr>
              <a:t/>
            </a:r>
            <a:br>
              <a:rPr lang="en-US" sz="2800" dirty="0" smtClean="0">
                <a:latin typeface="SutonnyMJ" pitchFamily="2" charset="0"/>
              </a:rPr>
            </a:br>
            <a:r>
              <a:rPr lang="en-US" sz="2800" dirty="0">
                <a:latin typeface="SutonnyMJ" pitchFamily="2" charset="0"/>
              </a:rPr>
              <a:t/>
            </a:r>
            <a:br>
              <a:rPr lang="en-US" sz="2800" dirty="0">
                <a:latin typeface="SutonnyMJ" pitchFamily="2" charset="0"/>
              </a:rPr>
            </a:br>
            <a:r>
              <a:rPr lang="en-US" sz="2800" dirty="0" smtClean="0">
                <a:latin typeface="SutonnyMJ" pitchFamily="2" charset="0"/>
              </a:rPr>
              <a:t/>
            </a:r>
            <a:br>
              <a:rPr lang="en-US" sz="2800" dirty="0" smtClean="0">
                <a:latin typeface="SutonnyMJ" pitchFamily="2" charset="0"/>
              </a:rPr>
            </a:br>
            <a:r>
              <a:rPr lang="en-US" sz="2800" dirty="0">
                <a:latin typeface="SutonnyMJ" pitchFamily="2" charset="0"/>
              </a:rPr>
              <a:t/>
            </a:r>
            <a:br>
              <a:rPr lang="en-US" sz="2800" dirty="0">
                <a:latin typeface="SutonnyMJ" pitchFamily="2" charset="0"/>
              </a:rPr>
            </a:br>
            <a:r>
              <a:rPr lang="en-US" sz="2800" dirty="0" smtClean="0">
                <a:latin typeface="SutonnyMJ" pitchFamily="2" charset="0"/>
              </a:rPr>
              <a:t/>
            </a:r>
            <a:br>
              <a:rPr lang="en-US" sz="2800" dirty="0" smtClean="0">
                <a:latin typeface="SutonnyMJ" pitchFamily="2" charset="0"/>
              </a:rPr>
            </a:br>
            <a:r>
              <a:rPr lang="en-US" sz="2800" dirty="0" err="1" smtClean="0">
                <a:latin typeface="SutonnyMJ" pitchFamily="2" charset="0"/>
              </a:rPr>
              <a:t>বায়োস্কোপ-চলচিত্র,সিনেমা</a:t>
            </a:r>
            <a:r>
              <a:rPr lang="en-US" sz="2800" dirty="0" smtClean="0">
                <a:latin typeface="SutonnyMJ" pitchFamily="2" charset="0"/>
              </a:rPr>
              <a:t>।</a:t>
            </a:r>
            <a:endParaRPr lang="en-US" sz="2800" dirty="0">
              <a:latin typeface="SutonnyMJ" pitchFamily="2" charset="0"/>
            </a:endParaRPr>
          </a:p>
        </p:txBody>
      </p:sp>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905000" y="1782762"/>
            <a:ext cx="6324600" cy="1905000"/>
          </a:xfrm>
          <a:prstGeom prst="rect">
            <a:avLst/>
          </a:prstGeom>
        </p:spPr>
      </p:pic>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990600" y="4728344"/>
            <a:ext cx="2696674" cy="1901055"/>
          </a:xfrm>
          <a:prstGeom prst="rect">
            <a:avLst/>
          </a:prstGeom>
        </p:spPr>
      </p:pic>
      <p:pic>
        <p:nvPicPr>
          <p:cNvPr id="5" name="Picture 4"/>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3847001" y="4707730"/>
            <a:ext cx="2317872" cy="1921670"/>
          </a:xfrm>
          <a:prstGeom prst="rect">
            <a:avLst/>
          </a:prstGeom>
        </p:spPr>
      </p:pic>
      <p:pic>
        <p:nvPicPr>
          <p:cNvPr id="6" name="Picture 5"/>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6324599" y="3886200"/>
            <a:ext cx="2350477" cy="2461939"/>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924800" cy="5029200"/>
          </a:xfrm>
        </p:spPr>
        <p:txBody>
          <a:bodyPr>
            <a:normAutofit/>
          </a:bodyPr>
          <a:lstStyle/>
          <a:p>
            <a:r>
              <a:rPr lang="en-US" sz="2800" dirty="0" smtClean="0">
                <a:latin typeface="SutonnyMJ" pitchFamily="2" charset="0"/>
              </a:rPr>
              <a:t/>
            </a:r>
            <a:br>
              <a:rPr lang="en-US" sz="2800" dirty="0" smtClean="0">
                <a:latin typeface="SutonnyMJ" pitchFamily="2" charset="0"/>
              </a:rPr>
            </a:br>
            <a:r>
              <a:rPr lang="en-US" sz="2800" dirty="0">
                <a:latin typeface="SutonnyMJ" pitchFamily="2" charset="0"/>
              </a:rPr>
              <a:t> </a:t>
            </a:r>
            <a:r>
              <a:rPr lang="en-US" sz="2800" dirty="0" smtClean="0">
                <a:latin typeface="SutonnyMJ" pitchFamily="2" charset="0"/>
              </a:rPr>
              <a:t>           </a:t>
            </a:r>
            <a:r>
              <a:rPr lang="bn-IN" sz="2800" dirty="0" smtClean="0">
                <a:latin typeface="SutonnyMJ" pitchFamily="2" charset="0"/>
              </a:rPr>
              <a:t>অভ্রভেদী- </a:t>
            </a:r>
            <a:r>
              <a:rPr lang="bn-IN" sz="2800" dirty="0">
                <a:latin typeface="SutonnyMJ" pitchFamily="2" charset="0"/>
              </a:rPr>
              <a:t>আকাশচুম্বি</a:t>
            </a:r>
            <a:r>
              <a:rPr lang="en-US" sz="2800" dirty="0">
                <a:latin typeface="SutonnyMJ" pitchFamily="2" charset="0"/>
              </a:rPr>
              <a:t> </a:t>
            </a:r>
            <a:r>
              <a:rPr lang="en-US" sz="2800" dirty="0" smtClean="0">
                <a:latin typeface="SutonnyMJ" pitchFamily="2" charset="0"/>
              </a:rPr>
              <a:t/>
            </a:r>
            <a:br>
              <a:rPr lang="en-US" sz="2800" dirty="0" smtClean="0">
                <a:latin typeface="SutonnyMJ" pitchFamily="2" charset="0"/>
              </a:rPr>
            </a:br>
            <a:r>
              <a:rPr lang="en-US" sz="2800" dirty="0" smtClean="0">
                <a:latin typeface="SutonnyMJ" pitchFamily="2" charset="0"/>
              </a:rPr>
              <a:t/>
            </a:r>
            <a:br>
              <a:rPr lang="en-US" sz="2800" dirty="0" smtClean="0">
                <a:latin typeface="SutonnyMJ" pitchFamily="2" charset="0"/>
              </a:rPr>
            </a:br>
            <a:r>
              <a:rPr lang="en-US" sz="2800" dirty="0" smtClean="0">
                <a:latin typeface="SutonnyMJ" pitchFamily="2" charset="0"/>
              </a:rPr>
              <a:t/>
            </a:r>
            <a:br>
              <a:rPr lang="en-US" sz="2800" dirty="0" smtClean="0">
                <a:latin typeface="SutonnyMJ" pitchFamily="2" charset="0"/>
              </a:rPr>
            </a:br>
            <a:r>
              <a:rPr lang="en-US" sz="2800" dirty="0" smtClean="0">
                <a:latin typeface="SutonnyMJ" pitchFamily="2" charset="0"/>
              </a:rPr>
              <a:t/>
            </a:r>
            <a:br>
              <a:rPr lang="en-US" sz="2800" dirty="0" smtClean="0">
                <a:latin typeface="SutonnyMJ" pitchFamily="2" charset="0"/>
              </a:rPr>
            </a:br>
            <a:r>
              <a:rPr lang="en-US" sz="2800" dirty="0" smtClean="0">
                <a:latin typeface="SutonnyMJ" pitchFamily="2" charset="0"/>
              </a:rPr>
              <a:t/>
            </a:r>
            <a:br>
              <a:rPr lang="en-US" sz="2800" dirty="0" smtClean="0">
                <a:latin typeface="SutonnyMJ" pitchFamily="2" charset="0"/>
              </a:rPr>
            </a:br>
            <a:r>
              <a:rPr lang="en-US" sz="2800" dirty="0" smtClean="0">
                <a:latin typeface="SutonnyMJ" pitchFamily="2" charset="0"/>
              </a:rPr>
              <a:t/>
            </a:r>
            <a:br>
              <a:rPr lang="en-US" sz="2800" dirty="0" smtClean="0">
                <a:latin typeface="SutonnyMJ" pitchFamily="2" charset="0"/>
              </a:rPr>
            </a:br>
            <a:r>
              <a:rPr lang="en-US" sz="2800" dirty="0" smtClean="0">
                <a:latin typeface="SutonnyMJ" pitchFamily="2" charset="0"/>
              </a:rPr>
              <a:t/>
            </a:r>
            <a:br>
              <a:rPr lang="en-US" sz="2800" dirty="0" smtClean="0">
                <a:latin typeface="SutonnyMJ" pitchFamily="2" charset="0"/>
              </a:rPr>
            </a:br>
            <a:r>
              <a:rPr lang="en-US" sz="2800" dirty="0">
                <a:latin typeface="SutonnyMJ" pitchFamily="2" charset="0"/>
              </a:rPr>
              <a:t/>
            </a:r>
            <a:br>
              <a:rPr lang="en-US" sz="2800" dirty="0">
                <a:latin typeface="SutonnyMJ" pitchFamily="2" charset="0"/>
              </a:rPr>
            </a:br>
            <a:r>
              <a:rPr lang="en-US" sz="2800" dirty="0" smtClean="0">
                <a:latin typeface="SutonnyMJ" pitchFamily="2" charset="0"/>
              </a:rPr>
              <a:t>                            </a:t>
            </a:r>
            <a:endParaRPr lang="en-US" sz="2800" dirty="0">
              <a:latin typeface="SutonnyMJ" pitchFamily="2" charset="0"/>
            </a:endParaRPr>
          </a:p>
        </p:txBody>
      </p:sp>
      <p:pic>
        <p:nvPicPr>
          <p:cNvPr id="3" name="Picture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057400" y="1524000"/>
            <a:ext cx="6757358" cy="4476750"/>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09600"/>
            <a:ext cx="7543800" cy="914400"/>
          </a:xfrm>
        </p:spPr>
        <p:txBody>
          <a:bodyPr/>
          <a:lstStyle/>
          <a:p>
            <a:r>
              <a:rPr lang="bn-IN" dirty="0" smtClean="0">
                <a:latin typeface="SutonnyMJ" pitchFamily="2" charset="0"/>
              </a:rPr>
              <a:t>চরকা- সুতা পাকানোর যন্ত্র।</a:t>
            </a:r>
            <a:endParaRPr lang="en-US" dirty="0">
              <a:latin typeface="SutonnyMJ" pitchFamily="2" charset="0"/>
            </a:endParaRPr>
          </a:p>
        </p:txBody>
      </p:sp>
      <p:pic>
        <p:nvPicPr>
          <p:cNvPr id="5123" name="Picture 3" descr="C:\Users\User\Desktop\Downloads\রেশম চাষ - Google Search_files\images_378.jpg"/>
          <p:cNvPicPr>
            <a:picLocks noChangeAspect="1" noChangeArrowheads="1"/>
          </p:cNvPicPr>
          <p:nvPr/>
        </p:nvPicPr>
        <p:blipFill>
          <a:blip r:embed="rId2"/>
          <a:srcRect/>
          <a:stretch>
            <a:fillRect/>
          </a:stretch>
        </p:blipFill>
        <p:spPr bwMode="auto">
          <a:xfrm>
            <a:off x="2057400" y="1828800"/>
            <a:ext cx="5954427" cy="3962400"/>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6909" y="685800"/>
            <a:ext cx="7394692" cy="1646238"/>
          </a:xfrm>
        </p:spPr>
        <p:txBody>
          <a:bodyPr>
            <a:normAutofit/>
          </a:bodyPr>
          <a:lstStyle/>
          <a:p>
            <a:r>
              <a:rPr lang="bn-IN" sz="2400" dirty="0" smtClean="0">
                <a:solidFill>
                  <a:schemeClr val="accent1"/>
                </a:solidFill>
                <a:latin typeface="SutonnyMJ" pitchFamily="2" charset="0"/>
              </a:rPr>
              <a:t>ছবিগুলো লক্ষ কর- </a:t>
            </a:r>
            <a:r>
              <a:rPr lang="en-US" sz="2400" dirty="0" smtClean="0">
                <a:latin typeface="SutonnyMJ" pitchFamily="2" charset="0"/>
              </a:rPr>
              <a:t/>
            </a:r>
            <a:br>
              <a:rPr lang="en-US" sz="2400" dirty="0" smtClean="0">
                <a:latin typeface="SutonnyMJ" pitchFamily="2" charset="0"/>
              </a:rPr>
            </a:br>
            <a:r>
              <a:rPr lang="bn-IN" sz="2400" dirty="0" smtClean="0">
                <a:latin typeface="SutonnyMJ" pitchFamily="2" charset="0"/>
              </a:rPr>
              <a:t>কিভাবে এন্ডি পোকা থেকে গুটি</a:t>
            </a:r>
            <a:r>
              <a:rPr lang="en-US" sz="2400" dirty="0" smtClean="0">
                <a:latin typeface="SutonnyMJ" pitchFamily="2" charset="0"/>
              </a:rPr>
              <a:t>, </a:t>
            </a:r>
            <a:r>
              <a:rPr lang="bn-IN" sz="2400" dirty="0" smtClean="0">
                <a:latin typeface="SutonnyMJ" pitchFamily="2" charset="0"/>
              </a:rPr>
              <a:t>গুটি থেকে সুতা </a:t>
            </a:r>
            <a:r>
              <a:rPr lang="en-US" sz="2400" dirty="0" smtClean="0">
                <a:latin typeface="SutonnyMJ" pitchFamily="2" charset="0"/>
              </a:rPr>
              <a:t/>
            </a:r>
            <a:br>
              <a:rPr lang="en-US" sz="2400" dirty="0" smtClean="0">
                <a:latin typeface="SutonnyMJ" pitchFamily="2" charset="0"/>
              </a:rPr>
            </a:br>
            <a:r>
              <a:rPr lang="bn-IN" sz="2400" dirty="0" smtClean="0">
                <a:latin typeface="SutonnyMJ" pitchFamily="2" charset="0"/>
              </a:rPr>
              <a:t>এবং সুতা থেকে মূল্যবান এন্ডি কাপড় তৈরি হয়।</a:t>
            </a:r>
            <a:endParaRPr lang="en-US" sz="2400" dirty="0"/>
          </a:p>
        </p:txBody>
      </p:sp>
      <p:pic>
        <p:nvPicPr>
          <p:cNvPr id="3" name="Picture 2" descr="C:\Users\User\Desktop\Downloads\রেশম চাষ - Google Search_files\37043_51.jpg"/>
          <p:cNvPicPr>
            <a:picLocks noChangeAspect="1" noChangeArrowheads="1"/>
          </p:cNvPicPr>
          <p:nvPr/>
        </p:nvPicPr>
        <p:blipFill>
          <a:blip r:embed="rId3"/>
          <a:srcRect/>
          <a:stretch>
            <a:fillRect/>
          </a:stretch>
        </p:blipFill>
        <p:spPr bwMode="auto">
          <a:xfrm>
            <a:off x="823545" y="2514600"/>
            <a:ext cx="4673851" cy="1716578"/>
          </a:xfrm>
          <a:prstGeom prst="rect">
            <a:avLst/>
          </a:prstGeom>
          <a:noFill/>
        </p:spPr>
      </p:pic>
      <p:pic>
        <p:nvPicPr>
          <p:cNvPr id="4" name="Picture 5" descr="C:\Users\User\Desktop\Downloads\রেশম চাষ - Google Search_files\images.jpg"/>
          <p:cNvPicPr>
            <a:picLocks noChangeAspect="1" noChangeArrowheads="1"/>
          </p:cNvPicPr>
          <p:nvPr/>
        </p:nvPicPr>
        <p:blipFill>
          <a:blip r:embed="rId4"/>
          <a:srcRect/>
          <a:stretch>
            <a:fillRect/>
          </a:stretch>
        </p:blipFill>
        <p:spPr bwMode="auto">
          <a:xfrm>
            <a:off x="5646496" y="2514600"/>
            <a:ext cx="2362200" cy="1709015"/>
          </a:xfrm>
          <a:prstGeom prst="rect">
            <a:avLst/>
          </a:prstGeom>
          <a:noFill/>
        </p:spPr>
      </p:pic>
      <p:pic>
        <p:nvPicPr>
          <p:cNvPr id="5" name="Picture 3" descr="C:\Users\User\Desktop\Downloads\রেশম চাষ - Google Search_files\images_020.jpg"/>
          <p:cNvPicPr>
            <a:picLocks noChangeAspect="1" noChangeArrowheads="1"/>
          </p:cNvPicPr>
          <p:nvPr/>
        </p:nvPicPr>
        <p:blipFill>
          <a:blip r:embed="rId5"/>
          <a:srcRect/>
          <a:stretch>
            <a:fillRect/>
          </a:stretch>
        </p:blipFill>
        <p:spPr bwMode="auto">
          <a:xfrm>
            <a:off x="717465" y="4630992"/>
            <a:ext cx="2416629" cy="1734312"/>
          </a:xfrm>
          <a:prstGeom prst="rect">
            <a:avLst/>
          </a:prstGeom>
          <a:noFill/>
        </p:spPr>
      </p:pic>
      <p:pic>
        <p:nvPicPr>
          <p:cNvPr id="6" name="Picture 6" descr="C:\Users\User\Desktop\Downloads\রেশম চাষ - Google Search_files\images_172.jpg"/>
          <p:cNvPicPr>
            <a:picLocks noChangeAspect="1" noChangeArrowheads="1"/>
          </p:cNvPicPr>
          <p:nvPr/>
        </p:nvPicPr>
        <p:blipFill>
          <a:blip r:embed="rId6"/>
          <a:srcRect/>
          <a:stretch>
            <a:fillRect/>
          </a:stretch>
        </p:blipFill>
        <p:spPr bwMode="auto">
          <a:xfrm>
            <a:off x="3160471" y="4604615"/>
            <a:ext cx="2486025" cy="1838325"/>
          </a:xfrm>
          <a:prstGeom prst="rect">
            <a:avLst/>
          </a:prstGeom>
          <a:noFill/>
        </p:spPr>
      </p:pic>
      <p:pic>
        <p:nvPicPr>
          <p:cNvPr id="7" name="Picture 3" descr="C:\Users\User\Desktop\Downloads\রেশম চাষ - Google Search_files\images_089.jpg"/>
          <p:cNvPicPr>
            <a:picLocks noChangeAspect="1" noChangeArrowheads="1"/>
          </p:cNvPicPr>
          <p:nvPr/>
        </p:nvPicPr>
        <p:blipFill>
          <a:blip r:embed="rId7"/>
          <a:srcRect/>
          <a:stretch>
            <a:fillRect/>
          </a:stretch>
        </p:blipFill>
        <p:spPr bwMode="auto">
          <a:xfrm>
            <a:off x="5791200" y="4613406"/>
            <a:ext cx="3059935" cy="1829533"/>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533400"/>
            <a:ext cx="7696200" cy="1447800"/>
          </a:xfrm>
        </p:spPr>
        <p:txBody>
          <a:bodyPr>
            <a:normAutofit/>
          </a:bodyPr>
          <a:lstStyle/>
          <a:p>
            <a:r>
              <a:rPr lang="bn-IN" sz="2800" dirty="0" smtClean="0">
                <a:latin typeface="SutonnyMJ" pitchFamily="2" charset="0"/>
              </a:rPr>
              <a:t>প্রায় দেড়শত বছর পূর্বে চাষাদের- গোয়ালভরা গরু, গোলা ভরা ধান, ও পুকুর ভরা মাছ ছিল।</a:t>
            </a:r>
            <a:r>
              <a:rPr lang="en-US" sz="2800" dirty="0" smtClean="0">
                <a:latin typeface="SutonnyMJ" pitchFamily="2" charset="0"/>
              </a:rPr>
              <a:t/>
            </a:r>
            <a:br>
              <a:rPr lang="en-US" sz="2800" dirty="0" smtClean="0">
                <a:latin typeface="SutonnyMJ" pitchFamily="2" charset="0"/>
              </a:rPr>
            </a:br>
            <a:r>
              <a:rPr lang="bn-IN" sz="2800" dirty="0" smtClean="0">
                <a:latin typeface="SutonnyMJ" pitchFamily="2" charset="0"/>
              </a:rPr>
              <a:t>নিচের ছবিগুলো দেখ।</a:t>
            </a:r>
            <a:endParaRPr lang="en-US" sz="2800" dirty="0">
              <a:latin typeface="SutonnyMJ" pitchFamily="2" charset="0"/>
            </a:endParaRPr>
          </a:p>
        </p:txBody>
      </p:sp>
      <p:pic>
        <p:nvPicPr>
          <p:cNvPr id="2051" name="Picture 3" descr="C:\Users\User\Desktop\Downloads\picture farmer of bangladesh - Google Search_files\images_078.jpg"/>
          <p:cNvPicPr>
            <a:picLocks noChangeAspect="1" noChangeArrowheads="1"/>
          </p:cNvPicPr>
          <p:nvPr/>
        </p:nvPicPr>
        <p:blipFill>
          <a:blip r:embed="rId2"/>
          <a:srcRect/>
          <a:stretch>
            <a:fillRect/>
          </a:stretch>
        </p:blipFill>
        <p:spPr bwMode="auto">
          <a:xfrm>
            <a:off x="2667000" y="4230718"/>
            <a:ext cx="4343400" cy="2511364"/>
          </a:xfrm>
          <a:prstGeom prst="rect">
            <a:avLst/>
          </a:prstGeom>
          <a:noFill/>
        </p:spPr>
      </p:pic>
      <p:pic>
        <p:nvPicPr>
          <p:cNvPr id="2052" name="Picture 4" descr="C:\Users\User\Desktop\Downloads\picture farmer of bangladesh - Google Search_files\images_084.jpg"/>
          <p:cNvPicPr>
            <a:picLocks noChangeAspect="1" noChangeArrowheads="1"/>
          </p:cNvPicPr>
          <p:nvPr/>
        </p:nvPicPr>
        <p:blipFill>
          <a:blip r:embed="rId3"/>
          <a:srcRect/>
          <a:stretch>
            <a:fillRect/>
          </a:stretch>
        </p:blipFill>
        <p:spPr bwMode="auto">
          <a:xfrm>
            <a:off x="5486400" y="1981200"/>
            <a:ext cx="3116205" cy="1981200"/>
          </a:xfrm>
          <a:prstGeom prst="rect">
            <a:avLst/>
          </a:prstGeom>
          <a:noFill/>
        </p:spPr>
      </p:pic>
      <p:pic>
        <p:nvPicPr>
          <p:cNvPr id="2053" name="Picture 5" descr="C:\Users\User\Desktop\Downloads\picture farmer of bangladesh - Google Search_files\images_013.jpg"/>
          <p:cNvPicPr>
            <a:picLocks noChangeAspect="1" noChangeArrowheads="1"/>
          </p:cNvPicPr>
          <p:nvPr/>
        </p:nvPicPr>
        <p:blipFill>
          <a:blip r:embed="rId4"/>
          <a:srcRect/>
          <a:stretch>
            <a:fillRect/>
          </a:stretch>
        </p:blipFill>
        <p:spPr bwMode="auto">
          <a:xfrm>
            <a:off x="1327639" y="1981200"/>
            <a:ext cx="3401786" cy="1905000"/>
          </a:xfrm>
          <a:prstGeom prst="rect">
            <a:avLst/>
          </a:prstGeom>
          <a:noFill/>
        </p:spPr>
      </p:pic>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889" y="5638800"/>
            <a:ext cx="8764911" cy="1019332"/>
          </a:xfrm>
          <a:solidFill>
            <a:schemeClr val="accent5"/>
          </a:solidFill>
          <a:ln>
            <a:solidFill>
              <a:schemeClr val="accent2">
                <a:lumMod val="50000"/>
              </a:schemeClr>
            </a:solidFill>
          </a:ln>
        </p:spPr>
        <p:txBody>
          <a:bodyPr>
            <a:normAutofit/>
          </a:bodyPr>
          <a:lstStyle/>
          <a:p>
            <a:r>
              <a:rPr lang="en-US" sz="2800" dirty="0" err="1" smtClean="0">
                <a:latin typeface="SutonnyMJ" pitchFamily="2" charset="0"/>
              </a:rPr>
              <a:t>আধুনিক</a:t>
            </a:r>
            <a:r>
              <a:rPr lang="en-US" sz="2800" dirty="0" smtClean="0">
                <a:latin typeface="SutonnyMJ" pitchFamily="2" charset="0"/>
              </a:rPr>
              <a:t> </a:t>
            </a:r>
            <a:r>
              <a:rPr lang="bn-IN" sz="2800" dirty="0" smtClean="0">
                <a:latin typeface="SutonnyMJ" pitchFamily="2" charset="0"/>
              </a:rPr>
              <a:t>সভ্যতার সঙ্গে সঙ্গে দেশী শিল্পসমূহ ক্রমশ বিলুপ্ত হইয়াছে।”-উক্তিটির তাৎপর্য লেখ।</a:t>
            </a:r>
            <a:endParaRPr lang="en-US" sz="2800" dirty="0">
              <a:ln>
                <a:solidFill>
                  <a:schemeClr val="accent2">
                    <a:lumMod val="50000"/>
                  </a:schemeClr>
                </a:solidFill>
              </a:ln>
              <a:latin typeface="NikoshBAN" panose="02000000000000000000" pitchFamily="2" charset="0"/>
              <a:cs typeface="NikoshBAN" panose="02000000000000000000" pitchFamily="2" charset="0"/>
            </a:endParaRPr>
          </a:p>
        </p:txBody>
      </p:sp>
      <p:sp>
        <p:nvSpPr>
          <p:cNvPr id="3" name="Down Ribbon 2"/>
          <p:cNvSpPr/>
          <p:nvPr/>
        </p:nvSpPr>
        <p:spPr>
          <a:xfrm>
            <a:off x="1449353" y="113680"/>
            <a:ext cx="5372100" cy="1066800"/>
          </a:xfrm>
          <a:prstGeom prst="ribbon">
            <a:avLst/>
          </a:prstGeom>
          <a:solidFill>
            <a:srgbClr val="00B050"/>
          </a:solidFill>
          <a:ln>
            <a:solidFill>
              <a:srgbClr val="FF0000"/>
            </a:solidFill>
          </a:ln>
          <a:effectLst>
            <a:glow rad="228600">
              <a:schemeClr val="accent5">
                <a:satMod val="175000"/>
                <a:alpha val="40000"/>
              </a:schemeClr>
            </a:glow>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dirty="0" smtClean="0">
                <a:latin typeface="NikoshBAN" pitchFamily="2" charset="0"/>
                <a:cs typeface="NikoshBAN" pitchFamily="2" charset="0"/>
              </a:rPr>
              <a:t>দলীয় কাজ </a:t>
            </a:r>
            <a:endParaRPr lang="en-US" sz="5400" dirty="0">
              <a:latin typeface="NikoshBAN" pitchFamily="2" charset="0"/>
              <a:cs typeface="NikoshBAN" pitchFamily="2" charset="0"/>
            </a:endParaRPr>
          </a:p>
        </p:txBody>
      </p:sp>
      <p:sp>
        <p:nvSpPr>
          <p:cNvPr id="4" name="Rectangle 3"/>
          <p:cNvSpPr/>
          <p:nvPr/>
        </p:nvSpPr>
        <p:spPr>
          <a:xfrm>
            <a:off x="1295400" y="1143000"/>
            <a:ext cx="5688767" cy="420848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sp>
        <p:nvSpPr>
          <p:cNvPr id="5" name="Rectangle 4"/>
          <p:cNvSpPr/>
          <p:nvPr/>
        </p:nvSpPr>
        <p:spPr>
          <a:xfrm>
            <a:off x="6324600" y="1752600"/>
            <a:ext cx="3507692" cy="646331"/>
          </a:xfrm>
          <a:prstGeom prst="rect">
            <a:avLst/>
          </a:prstGeom>
          <a:solidFill>
            <a:srgbClr val="FF0000"/>
          </a:solidFill>
          <a:effectLst>
            <a:innerShdw blurRad="63500" dist="50800" dir="13500000">
              <a:prstClr val="black">
                <a:alpha val="50000"/>
              </a:prstClr>
            </a:innerShdw>
          </a:effectLst>
          <a:scene3d>
            <a:camera prst="isometricOffAxis2Right"/>
            <a:lightRig rig="threePt" dir="t"/>
          </a:scene3d>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সময়ঃ- ৫ মিনিট</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 xmlns:p14="http://schemas.microsoft.com/office/powerpoint/2010/main" val="2724823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0" presetClass="entr" presetSubtype="0" fill="hold" grpId="0" nodeType="clickEffect">
                                  <p:stCondLst>
                                    <p:cond delay="0"/>
                                  </p:stCondLst>
                                  <p:iterate type="lt">
                                    <p:tmPct val="10000"/>
                                  </p:iterate>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1"/>
                                          </p:val>
                                        </p:tav>
                                        <p:tav tm="100000">
                                          <p:val>
                                            <p:strVal val="#ppt_x"/>
                                          </p:val>
                                        </p:tav>
                                      </p:tavLst>
                                    </p:anim>
                                    <p:anim calcmode="lin" valueType="num">
                                      <p:cBhvr>
                                        <p:cTn id="19"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7924800" cy="5715000"/>
          </a:xfrm>
        </p:spPr>
        <p:txBody>
          <a:bodyPr>
            <a:normAutofit fontScale="90000"/>
          </a:bodyPr>
          <a:lstStyle/>
          <a:p>
            <a:r>
              <a:rPr lang="en-US" sz="2000" dirty="0">
                <a:latin typeface="SutonnyMJ" pitchFamily="2" charset="0"/>
              </a:rPr>
              <a:t/>
            </a:r>
            <a:br>
              <a:rPr lang="en-US" sz="2000" dirty="0">
                <a:latin typeface="SutonnyMJ" pitchFamily="2" charset="0"/>
              </a:rPr>
            </a:br>
            <a:r>
              <a:rPr lang="en-US" sz="4400" dirty="0" smtClean="0">
                <a:latin typeface="SutonnyMJ" pitchFamily="2" charset="0"/>
              </a:rPr>
              <a:t>   </a:t>
            </a:r>
            <a:r>
              <a:rPr lang="bn-IN" sz="4400" dirty="0" smtClean="0">
                <a:solidFill>
                  <a:srgbClr val="00B050"/>
                </a:solidFill>
                <a:latin typeface="SutonnyMJ" pitchFamily="2" charset="0"/>
              </a:rPr>
              <a:t>মূল্যায়ণ</a:t>
            </a:r>
            <a:r>
              <a:rPr lang="en-US" sz="2000" dirty="0" smtClean="0">
                <a:latin typeface="SutonnyMJ" pitchFamily="2" charset="0"/>
              </a:rPr>
              <a:t/>
            </a:r>
            <a:br>
              <a:rPr lang="en-US" sz="2000" dirty="0" smtClean="0">
                <a:latin typeface="SutonnyMJ" pitchFamily="2" charset="0"/>
              </a:rPr>
            </a:br>
            <a:r>
              <a:rPr lang="en-US" sz="2000" dirty="0" smtClean="0">
                <a:latin typeface="SutonnyMJ" pitchFamily="2" charset="0"/>
              </a:rPr>
              <a:t/>
            </a:r>
            <a:br>
              <a:rPr lang="en-US" sz="2000" dirty="0" smtClean="0">
                <a:latin typeface="SutonnyMJ" pitchFamily="2" charset="0"/>
              </a:rPr>
            </a:br>
            <a:r>
              <a:rPr lang="bn-IN" sz="2800" dirty="0">
                <a:latin typeface="SutonnyMJ" pitchFamily="2" charset="0"/>
              </a:rPr>
              <a:t>১। রোকেয়া সাখাওয়াত হোসেন কত </a:t>
            </a:r>
            <a:r>
              <a:rPr lang="bn-IN" sz="2800" dirty="0" smtClean="0">
                <a:latin typeface="SutonnyMJ" pitchFamily="2" charset="0"/>
              </a:rPr>
              <a:t>খ্রীষ্টাব্দে জন্মগ্রহন</a:t>
            </a:r>
            <a:r>
              <a:rPr lang="en-US" sz="2800" dirty="0" smtClean="0">
                <a:latin typeface="SutonnyMJ" pitchFamily="2" charset="0"/>
              </a:rPr>
              <a:t> </a:t>
            </a:r>
            <a:r>
              <a:rPr lang="bn-IN" sz="2800" dirty="0" smtClean="0">
                <a:latin typeface="SutonnyMJ" pitchFamily="2" charset="0"/>
              </a:rPr>
              <a:t> </a:t>
            </a:r>
            <a:r>
              <a:rPr lang="en-US" sz="2800" dirty="0" smtClean="0">
                <a:latin typeface="SutonnyMJ" pitchFamily="2" charset="0"/>
              </a:rPr>
              <a:t/>
            </a:r>
            <a:br>
              <a:rPr lang="en-US" sz="2800" dirty="0" smtClean="0">
                <a:latin typeface="SutonnyMJ" pitchFamily="2" charset="0"/>
              </a:rPr>
            </a:br>
            <a:r>
              <a:rPr lang="en-US" sz="2800" dirty="0" smtClean="0">
                <a:latin typeface="SutonnyMJ" pitchFamily="2" charset="0"/>
              </a:rPr>
              <a:t>     </a:t>
            </a:r>
            <a:r>
              <a:rPr lang="bn-IN" sz="2800" dirty="0" smtClean="0">
                <a:latin typeface="SutonnyMJ" pitchFamily="2" charset="0"/>
              </a:rPr>
              <a:t>করেন </a:t>
            </a:r>
            <a:r>
              <a:rPr lang="bn-IN" sz="2800" dirty="0">
                <a:latin typeface="SutonnyMJ" pitchFamily="2" charset="0"/>
              </a:rPr>
              <a:t>বল</a:t>
            </a:r>
            <a:r>
              <a:rPr lang="bn-IN" sz="2800" dirty="0" smtClean="0">
                <a:latin typeface="SutonnyMJ" pitchFamily="2" charset="0"/>
              </a:rPr>
              <a:t>?</a:t>
            </a:r>
            <a:r>
              <a:rPr lang="en-US" sz="2800" dirty="0" smtClean="0">
                <a:latin typeface="SutonnyMJ" pitchFamily="2" charset="0"/>
              </a:rPr>
              <a:t/>
            </a:r>
            <a:br>
              <a:rPr lang="en-US" sz="2800" dirty="0" smtClean="0">
                <a:latin typeface="SutonnyMJ" pitchFamily="2" charset="0"/>
              </a:rPr>
            </a:br>
            <a:r>
              <a:rPr lang="en-US" sz="2800" dirty="0">
                <a:latin typeface="SutonnyMJ" pitchFamily="2" charset="0"/>
              </a:rPr>
              <a:t/>
            </a:r>
            <a:br>
              <a:rPr lang="en-US" sz="2800" dirty="0">
                <a:latin typeface="SutonnyMJ" pitchFamily="2" charset="0"/>
              </a:rPr>
            </a:br>
            <a:r>
              <a:rPr lang="bn-IN" sz="2800" dirty="0">
                <a:latin typeface="SutonnyMJ" pitchFamily="2" charset="0"/>
              </a:rPr>
              <a:t>২। কোন মহাযুদ্ধ </a:t>
            </a:r>
            <a:r>
              <a:rPr lang="en-US" sz="2800" dirty="0" err="1" smtClean="0">
                <a:latin typeface="SutonnyMJ" pitchFamily="2" charset="0"/>
              </a:rPr>
              <a:t>পৃথিবীকে</a:t>
            </a:r>
            <a:r>
              <a:rPr lang="bn-IN" sz="2800" dirty="0" smtClean="0">
                <a:latin typeface="SutonnyMJ" pitchFamily="2" charset="0"/>
              </a:rPr>
              <a:t> সর্বস্বান্ত </a:t>
            </a:r>
            <a:r>
              <a:rPr lang="bn-IN" sz="2800" dirty="0">
                <a:latin typeface="SutonnyMJ" pitchFamily="2" charset="0"/>
              </a:rPr>
              <a:t>করেছে</a:t>
            </a:r>
            <a:r>
              <a:rPr lang="bn-IN" sz="2800" dirty="0" smtClean="0">
                <a:latin typeface="SutonnyMJ" pitchFamily="2" charset="0"/>
              </a:rPr>
              <a:t>?</a:t>
            </a:r>
            <a:r>
              <a:rPr lang="en-US" sz="2800" dirty="0" smtClean="0">
                <a:latin typeface="SutonnyMJ" pitchFamily="2" charset="0"/>
              </a:rPr>
              <a:t/>
            </a:r>
            <a:br>
              <a:rPr lang="en-US" sz="2800" dirty="0" smtClean="0">
                <a:latin typeface="SutonnyMJ" pitchFamily="2" charset="0"/>
              </a:rPr>
            </a:br>
            <a:r>
              <a:rPr lang="en-US" sz="2800" dirty="0">
                <a:latin typeface="SutonnyMJ" pitchFamily="2" charset="0"/>
              </a:rPr>
              <a:t/>
            </a:r>
            <a:br>
              <a:rPr lang="en-US" sz="2800" dirty="0">
                <a:latin typeface="SutonnyMJ" pitchFamily="2" charset="0"/>
              </a:rPr>
            </a:br>
            <a:r>
              <a:rPr lang="bn-IN" sz="2800" dirty="0">
                <a:latin typeface="SutonnyMJ" pitchFamily="2" charset="0"/>
              </a:rPr>
              <a:t>৩। এন্টি কাপড় কি নামে ইউরোপীয়দের অঙ্গে শোভা পায়</a:t>
            </a:r>
            <a:r>
              <a:rPr lang="bn-IN" sz="2800" dirty="0" smtClean="0">
                <a:latin typeface="SutonnyMJ" pitchFamily="2" charset="0"/>
              </a:rPr>
              <a:t>?</a:t>
            </a:r>
            <a:r>
              <a:rPr lang="en-US" sz="2800" dirty="0" smtClean="0">
                <a:latin typeface="SutonnyMJ" pitchFamily="2" charset="0"/>
              </a:rPr>
              <a:t/>
            </a:r>
            <a:br>
              <a:rPr lang="en-US" sz="2800" dirty="0" smtClean="0">
                <a:latin typeface="SutonnyMJ" pitchFamily="2" charset="0"/>
              </a:rPr>
            </a:br>
            <a:r>
              <a:rPr lang="en-US" sz="2800" dirty="0">
                <a:latin typeface="SutonnyMJ" pitchFamily="2" charset="0"/>
              </a:rPr>
              <a:t/>
            </a:r>
            <a:br>
              <a:rPr lang="en-US" sz="2800" dirty="0">
                <a:latin typeface="SutonnyMJ" pitchFamily="2" charset="0"/>
              </a:rPr>
            </a:br>
            <a:r>
              <a:rPr lang="bn-IN" sz="2800" dirty="0">
                <a:latin typeface="SutonnyMJ" pitchFamily="2" charset="0"/>
              </a:rPr>
              <a:t>৪। কত বছর পূর্বে ভারতবাসী অসভ্য ও বর্বর ছিল</a:t>
            </a:r>
            <a:r>
              <a:rPr lang="bn-IN" sz="2800" dirty="0" smtClean="0">
                <a:latin typeface="SutonnyMJ" pitchFamily="2" charset="0"/>
              </a:rPr>
              <a:t>?</a:t>
            </a:r>
            <a:r>
              <a:rPr lang="en-US" sz="2800" dirty="0" smtClean="0">
                <a:latin typeface="SutonnyMJ" pitchFamily="2" charset="0"/>
              </a:rPr>
              <a:t/>
            </a:r>
            <a:br>
              <a:rPr lang="en-US" sz="2800" dirty="0" smtClean="0">
                <a:latin typeface="SutonnyMJ" pitchFamily="2" charset="0"/>
              </a:rPr>
            </a:br>
            <a:r>
              <a:rPr lang="en-US" sz="2800" dirty="0">
                <a:latin typeface="SutonnyMJ" pitchFamily="2" charset="0"/>
              </a:rPr>
              <a:t/>
            </a:r>
            <a:br>
              <a:rPr lang="en-US" sz="2800" dirty="0">
                <a:latin typeface="SutonnyMJ" pitchFamily="2" charset="0"/>
              </a:rPr>
            </a:br>
            <a:r>
              <a:rPr lang="en-US" sz="2800" dirty="0" smtClean="0">
                <a:latin typeface="SutonnyMJ" pitchFamily="2" charset="0"/>
              </a:rPr>
              <a:t/>
            </a:r>
            <a:br>
              <a:rPr lang="en-US" sz="2800" dirty="0" smtClean="0">
                <a:latin typeface="SutonnyMJ" pitchFamily="2" charset="0"/>
              </a:rPr>
            </a:br>
            <a:r>
              <a:rPr lang="en-US" sz="2000" dirty="0" smtClean="0">
                <a:latin typeface="SutonnyMJ" pitchFamily="2" charset="0"/>
              </a:rPr>
              <a:t/>
            </a:r>
            <a:br>
              <a:rPr lang="en-US" sz="2000" dirty="0" smtClean="0">
                <a:latin typeface="SutonnyMJ" pitchFamily="2" charset="0"/>
              </a:rPr>
            </a:br>
            <a:r>
              <a:rPr lang="en-US" sz="2000" dirty="0" smtClean="0">
                <a:latin typeface="SutonnyMJ" pitchFamily="2" charset="0"/>
              </a:rPr>
              <a:t/>
            </a:r>
            <a:br>
              <a:rPr lang="en-US" sz="2000" dirty="0" smtClean="0">
                <a:latin typeface="SutonnyMJ" pitchFamily="2" charset="0"/>
              </a:rPr>
            </a:br>
            <a:r>
              <a:rPr lang="en-US" sz="2000" dirty="0" smtClean="0">
                <a:latin typeface="SutonnyMJ" pitchFamily="2" charset="0"/>
              </a:rPr>
              <a:t/>
            </a:r>
            <a:br>
              <a:rPr lang="en-US" sz="2000" dirty="0" smtClean="0">
                <a:latin typeface="SutonnyMJ" pitchFamily="2" charset="0"/>
              </a:rPr>
            </a:br>
            <a:r>
              <a:rPr lang="en-US" dirty="0" smtClean="0">
                <a:latin typeface="SutonnyMJ" pitchFamily="2" charset="0"/>
              </a:rPr>
              <a:t/>
            </a:r>
            <a:br>
              <a:rPr lang="en-US" dirty="0" smtClean="0">
                <a:latin typeface="SutonnyMJ" pitchFamily="2" charset="0"/>
              </a:rPr>
            </a:br>
            <a:endParaRPr lang="en-US" sz="1600" dirty="0">
              <a:latin typeface="SutonnyMJ" pitchFamily="2" charset="0"/>
            </a:endParaRPr>
          </a:p>
        </p:txBody>
      </p:sp>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304800"/>
            <a:ext cx="5257800" cy="1143000"/>
          </a:xfrm>
        </p:spPr>
        <p:txBody>
          <a:bodyPr>
            <a:prstTxWarp prst="textWave2">
              <a:avLst/>
            </a:prstTxWarp>
            <a:normAutofit/>
          </a:bodyPr>
          <a:lstStyle/>
          <a:p>
            <a:r>
              <a:rPr lang="bn-IN" sz="6000" b="1" dirty="0" smtClean="0">
                <a:solidFill>
                  <a:srgbClr val="00B050"/>
                </a:solidFill>
                <a:latin typeface="NikoshBAN" pitchFamily="2" charset="0"/>
                <a:cs typeface="NikoshBAN" pitchFamily="2" charset="0"/>
              </a:rPr>
              <a:t>বাড়ির কাজ</a:t>
            </a:r>
            <a:endParaRPr lang="en-US" sz="6000" b="1" dirty="0">
              <a:solidFill>
                <a:srgbClr val="00B050"/>
              </a:solidFill>
              <a:latin typeface="NikoshBAN" pitchFamily="2" charset="0"/>
              <a:cs typeface="NikoshBAN"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524000" y="1447800"/>
            <a:ext cx="6858000" cy="4419600"/>
          </a:xfrm>
          <a:prstGeom prst="rect">
            <a:avLst/>
          </a:prstGeom>
        </p:spPr>
      </p:pic>
      <p:sp>
        <p:nvSpPr>
          <p:cNvPr id="6" name="Rectangle 5"/>
          <p:cNvSpPr/>
          <p:nvPr/>
        </p:nvSpPr>
        <p:spPr>
          <a:xfrm>
            <a:off x="228600" y="5934670"/>
            <a:ext cx="8686800" cy="1077218"/>
          </a:xfrm>
          <a:prstGeom prst="rect">
            <a:avLst/>
          </a:prstGeom>
        </p:spPr>
        <p:txBody>
          <a:bodyPr wrap="square">
            <a:spAutoFit/>
          </a:bodyPr>
          <a:lstStyle/>
          <a:p>
            <a:r>
              <a:rPr lang="en-US" sz="3200" dirty="0" err="1" smtClean="0">
                <a:latin typeface="SutonnyMJ" pitchFamily="2" charset="0"/>
              </a:rPr>
              <a:t>মোরাই-ভরা</a:t>
            </a:r>
            <a:r>
              <a:rPr lang="en-US" sz="3200" dirty="0" smtClean="0">
                <a:latin typeface="SutonnyMJ" pitchFamily="2" charset="0"/>
              </a:rPr>
              <a:t> </a:t>
            </a:r>
            <a:r>
              <a:rPr lang="en-US" sz="3200" dirty="0" err="1" smtClean="0">
                <a:latin typeface="SutonnyMJ" pitchFamily="2" charset="0"/>
              </a:rPr>
              <a:t>ধান</a:t>
            </a:r>
            <a:r>
              <a:rPr lang="en-US" sz="3200" dirty="0" smtClean="0">
                <a:latin typeface="SutonnyMJ" pitchFamily="2" charset="0"/>
              </a:rPr>
              <a:t> </a:t>
            </a:r>
            <a:r>
              <a:rPr lang="en-US" sz="3200" dirty="0" err="1" smtClean="0">
                <a:latin typeface="SutonnyMJ" pitchFamily="2" charset="0"/>
              </a:rPr>
              <a:t>ছিল,গোয়াল</a:t>
            </a:r>
            <a:r>
              <a:rPr lang="en-US" sz="3200" dirty="0" smtClean="0">
                <a:latin typeface="SutonnyMJ" pitchFamily="2" charset="0"/>
              </a:rPr>
              <a:t> </a:t>
            </a:r>
            <a:r>
              <a:rPr lang="en-US" sz="3200" dirty="0" err="1" smtClean="0">
                <a:latin typeface="SutonnyMJ" pitchFamily="2" charset="0"/>
              </a:rPr>
              <a:t>ভরা</a:t>
            </a:r>
            <a:r>
              <a:rPr lang="en-US" sz="3200" dirty="0" smtClean="0">
                <a:latin typeface="SutonnyMJ" pitchFamily="2" charset="0"/>
              </a:rPr>
              <a:t> </a:t>
            </a:r>
            <a:r>
              <a:rPr lang="en-US" sz="3200" dirty="0" err="1" smtClean="0">
                <a:latin typeface="SutonnyMJ" pitchFamily="2" charset="0"/>
              </a:rPr>
              <a:t>গরু</a:t>
            </a:r>
            <a:r>
              <a:rPr lang="en-US" sz="3200" dirty="0" smtClean="0">
                <a:latin typeface="SutonnyMJ" pitchFamily="2" charset="0"/>
              </a:rPr>
              <a:t> </a:t>
            </a:r>
            <a:r>
              <a:rPr lang="en-US" sz="3200" dirty="0" err="1" smtClean="0">
                <a:latin typeface="SutonnyMJ" pitchFamily="2" charset="0"/>
              </a:rPr>
              <a:t>ছিল,উঠান</a:t>
            </a:r>
            <a:r>
              <a:rPr lang="en-US" sz="3200" dirty="0" smtClean="0">
                <a:latin typeface="SutonnyMJ" pitchFamily="2" charset="0"/>
              </a:rPr>
              <a:t>     </a:t>
            </a:r>
            <a:r>
              <a:rPr lang="en-US" sz="3200" dirty="0" err="1" smtClean="0">
                <a:latin typeface="SutonnyMJ" pitchFamily="2" charset="0"/>
              </a:rPr>
              <a:t>ভরা</a:t>
            </a:r>
            <a:r>
              <a:rPr lang="en-US" sz="3200" dirty="0" smtClean="0">
                <a:latin typeface="SutonnyMJ" pitchFamily="2" charset="0"/>
              </a:rPr>
              <a:t> </a:t>
            </a:r>
            <a:r>
              <a:rPr lang="en-US" sz="3200" dirty="0" err="1" smtClean="0">
                <a:latin typeface="SutonnyMJ" pitchFamily="2" charset="0"/>
              </a:rPr>
              <a:t>মুরগি</a:t>
            </a:r>
            <a:r>
              <a:rPr lang="en-US" sz="3200" dirty="0" smtClean="0">
                <a:latin typeface="SutonnyMJ" pitchFamily="2" charset="0"/>
              </a:rPr>
              <a:t> </a:t>
            </a:r>
            <a:r>
              <a:rPr lang="en-US" sz="3200" dirty="0" err="1" smtClean="0">
                <a:latin typeface="SutonnyMJ" pitchFamily="2" charset="0"/>
              </a:rPr>
              <a:t>ছিল</a:t>
            </a:r>
            <a:r>
              <a:rPr lang="bn-BD" sz="3200" dirty="0" smtClean="0">
                <a:latin typeface="SutonnyMJ" pitchFamily="2" charset="0"/>
              </a:rPr>
              <a:t>, </a:t>
            </a:r>
            <a:r>
              <a:rPr lang="en-US" sz="3200" dirty="0" smtClean="0">
                <a:latin typeface="SutonnyMJ" pitchFamily="2" charset="0"/>
              </a:rPr>
              <a:t>এ </a:t>
            </a:r>
            <a:r>
              <a:rPr lang="en-US" sz="3200" dirty="0" err="1" smtClean="0">
                <a:latin typeface="SutonnyMJ" pitchFamily="2" charset="0"/>
              </a:rPr>
              <a:t>কথার</a:t>
            </a:r>
            <a:r>
              <a:rPr lang="en-US" sz="3200" dirty="0" smtClean="0">
                <a:latin typeface="SutonnyMJ" pitchFamily="2" charset="0"/>
              </a:rPr>
              <a:t> </a:t>
            </a:r>
            <a:r>
              <a:rPr lang="en-US" sz="3200" dirty="0" err="1" smtClean="0">
                <a:latin typeface="SutonnyMJ" pitchFamily="2" charset="0"/>
              </a:rPr>
              <a:t>অর্থ</a:t>
            </a:r>
            <a:r>
              <a:rPr lang="en-US" sz="3200" dirty="0" smtClean="0">
                <a:latin typeface="SutonnyMJ" pitchFamily="2" charset="0"/>
              </a:rPr>
              <a:t> </a:t>
            </a:r>
            <a:r>
              <a:rPr lang="en-US" sz="3200" dirty="0" err="1" smtClean="0">
                <a:latin typeface="SutonnyMJ" pitchFamily="2" charset="0"/>
              </a:rPr>
              <a:t>কী</a:t>
            </a:r>
            <a:r>
              <a:rPr lang="en-US" sz="3200" dirty="0" smtClean="0">
                <a:latin typeface="SutonnyMJ" pitchFamily="2" charset="0"/>
              </a:rPr>
              <a:t> ?</a:t>
            </a:r>
            <a:endParaRPr lang="en-US" sz="3200" dirty="0"/>
          </a:p>
        </p:txBody>
      </p:sp>
    </p:spTree>
    <p:extLst>
      <p:ext uri="{BB962C8B-B14F-4D97-AF65-F5344CB8AC3E}">
        <p14:creationId xmlns:p14="http://schemas.microsoft.com/office/powerpoint/2010/main" xmlns="" val="1247038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nodeType="clickEffect">
                                  <p:stCondLst>
                                    <p:cond delay="0"/>
                                  </p:stCondLst>
                                  <p:childTnLst>
                                    <p:animRot by="21600000">
                                      <p:cBhvr>
                                        <p:cTn id="11" dur="2000" fill="hold"/>
                                        <p:tgtEl>
                                          <p:spTgt spid="4"/>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24"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to="" calcmode="lin" valueType="num">
                                      <p:cBhvr>
                                        <p:cTn id="16"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524000" y="1524000"/>
            <a:ext cx="7239000" cy="4524375"/>
          </a:xfrm>
          <a:prstGeom prst="rect">
            <a:avLst/>
          </a:prstGeom>
        </p:spPr>
      </p:pic>
      <p:sp>
        <p:nvSpPr>
          <p:cNvPr id="4" name="Rectangle 3"/>
          <p:cNvSpPr/>
          <p:nvPr/>
        </p:nvSpPr>
        <p:spPr>
          <a:xfrm>
            <a:off x="2133600" y="2819400"/>
            <a:ext cx="5729454" cy="1754326"/>
          </a:xfrm>
          <a:prstGeom prst="rect">
            <a:avLst/>
          </a:prstGeom>
          <a:noFill/>
        </p:spPr>
        <p:txBody>
          <a:bodyPr wrap="none" lIns="91440" tIns="45720" rIns="91440" bIns="45720">
            <a:spAutoFit/>
          </a:bodyPr>
          <a:lstStyle/>
          <a:p>
            <a:pPr algn="ctr"/>
            <a:r>
              <a:rPr lang="bn-IN" sz="54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SutonnyMJ" pitchFamily="2" charset="0"/>
              </a:rPr>
              <a:t>ধন্যবাদ</a:t>
            </a:r>
            <a:endParaRPr lang="en-US" sz="54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SutonnyMJ" pitchFamily="2" charset="0"/>
            </a:endParaRPr>
          </a:p>
          <a:p>
            <a:pPr algn="ctr"/>
            <a:r>
              <a:rPr lang="en-US" sz="5400"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SutonnyMJ" pitchFamily="2" charset="0"/>
              </a:rPr>
              <a:t>আবার</a:t>
            </a:r>
            <a:r>
              <a:rPr lang="en-US" sz="5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SutonnyMJ" pitchFamily="2" charset="0"/>
              </a:rPr>
              <a:t> </a:t>
            </a:r>
            <a:r>
              <a:rPr lang="en-US" sz="5400"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SutonnyMJ" pitchFamily="2" charset="0"/>
              </a:rPr>
              <a:t>দেখা</a:t>
            </a:r>
            <a:r>
              <a:rPr lang="en-US" sz="5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SutonnyMJ" pitchFamily="2" charset="0"/>
              </a:rPr>
              <a:t> </a:t>
            </a:r>
            <a:r>
              <a:rPr lang="en-US" sz="5400"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SutonnyMJ" pitchFamily="2" charset="0"/>
              </a:rPr>
              <a:t>হবে</a:t>
            </a:r>
            <a:r>
              <a:rPr lang="en-US" sz="5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SutonnyMJ" pitchFamily="2" charset="0"/>
              </a:rPr>
              <a:t>।</a:t>
            </a:r>
            <a:endParaRPr lang="en-US"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16992" y="152400"/>
            <a:ext cx="8534400" cy="1139952"/>
          </a:xfrm>
          <a:prstGeom prst="rect">
            <a:avLst/>
          </a:prstGeom>
          <a:blipFill dpi="0" rotWithShape="1">
            <a:blip r:embed="rId2"/>
            <a:srcRect/>
            <a:stretch>
              <a:fillRect/>
            </a:stretch>
          </a:blipFill>
          <a:ln w="57150">
            <a:solidFill>
              <a:srgbClr val="0070C0"/>
            </a:solidFill>
          </a:ln>
        </p:spPr>
        <p:txBody>
          <a:bodyPr>
            <a:noAutofit/>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6600" dirty="0" smtClean="0">
                <a:solidFill>
                  <a:schemeClr val="tx1"/>
                </a:solidFill>
                <a:latin typeface="SutonnyMJ" pitchFamily="2" charset="0"/>
                <a:cs typeface="Ekushey Lohit" pitchFamily="2" charset="0"/>
              </a:rPr>
              <a:t>‡</a:t>
            </a:r>
            <a:r>
              <a:rPr lang="en-US" sz="6600" dirty="0" err="1" smtClean="0">
                <a:solidFill>
                  <a:schemeClr val="tx1"/>
                </a:solidFill>
                <a:latin typeface="SutonnyMJ" pitchFamily="2" charset="0"/>
                <a:cs typeface="Ekushey Lohit" pitchFamily="2" charset="0"/>
              </a:rPr>
              <a:t>gvt</a:t>
            </a:r>
            <a:r>
              <a:rPr lang="en-US" sz="6600" dirty="0" smtClean="0">
                <a:solidFill>
                  <a:schemeClr val="tx1"/>
                </a:solidFill>
                <a:latin typeface="SutonnyMJ" pitchFamily="2" charset="0"/>
                <a:cs typeface="Ekushey Lohit" pitchFamily="2" charset="0"/>
              </a:rPr>
              <a:t> </a:t>
            </a:r>
            <a:r>
              <a:rPr lang="en-US" sz="6600" dirty="0" err="1" smtClean="0">
                <a:solidFill>
                  <a:schemeClr val="tx1"/>
                </a:solidFill>
                <a:latin typeface="SutonnyMJ" pitchFamily="2" charset="0"/>
                <a:cs typeface="Ekushey Lohit" pitchFamily="2" charset="0"/>
              </a:rPr>
              <a:t>AvjgMxi</a:t>
            </a:r>
            <a:r>
              <a:rPr lang="en-US" sz="6600" dirty="0" smtClean="0">
                <a:solidFill>
                  <a:schemeClr val="tx1"/>
                </a:solidFill>
                <a:latin typeface="SutonnyMJ" pitchFamily="2" charset="0"/>
                <a:cs typeface="Ekushey Lohit" pitchFamily="2" charset="0"/>
              </a:rPr>
              <a:t> †</a:t>
            </a:r>
            <a:r>
              <a:rPr lang="en-US" sz="6600" dirty="0" err="1" smtClean="0">
                <a:solidFill>
                  <a:schemeClr val="tx1"/>
                </a:solidFill>
                <a:latin typeface="SutonnyMJ" pitchFamily="2" charset="0"/>
                <a:cs typeface="Ekushey Lohit" pitchFamily="2" charset="0"/>
              </a:rPr>
              <a:t>nv‡mb</a:t>
            </a:r>
            <a:endParaRPr lang="en-US" sz="6600" dirty="0" smtClean="0">
              <a:solidFill>
                <a:schemeClr val="tx1"/>
              </a:solidFill>
              <a:latin typeface="SutonnyMJ" pitchFamily="2" charset="0"/>
              <a:cs typeface="Ekushey Lohit" pitchFamily="2" charset="0"/>
            </a:endParaRPr>
          </a:p>
        </p:txBody>
      </p:sp>
      <p:pic>
        <p:nvPicPr>
          <p:cNvPr id="7" name="Content Placeholder 7" descr="Untitled-1.jpg"/>
          <p:cNvPicPr>
            <a:picLocks noChangeAspect="1"/>
          </p:cNvPicPr>
          <p:nvPr/>
        </p:nvPicPr>
        <p:blipFill>
          <a:blip r:embed="rId3"/>
          <a:stretch>
            <a:fillRect/>
          </a:stretch>
        </p:blipFill>
        <p:spPr>
          <a:xfrm>
            <a:off x="5715000" y="2057400"/>
            <a:ext cx="3175000" cy="3810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8" name="Rectangle 7"/>
          <p:cNvSpPr/>
          <p:nvPr/>
        </p:nvSpPr>
        <p:spPr>
          <a:xfrm>
            <a:off x="228600" y="1447800"/>
            <a:ext cx="5482591" cy="5416868"/>
          </a:xfrm>
          <a:prstGeom prst="rect">
            <a:avLst/>
          </a:prstGeom>
          <a:noFill/>
        </p:spPr>
        <p:txBody>
          <a:bodyPr wrap="none" lIns="91440" tIns="45720" rIns="91440" bIns="45720">
            <a:spAutoFit/>
          </a:bodyPr>
          <a:lstStyle/>
          <a:p>
            <a:pPr algn="ctr">
              <a:buNone/>
            </a:pPr>
            <a:r>
              <a:rPr lang="en-US" sz="5400" dirty="0" smtClean="0">
                <a:solidFill>
                  <a:srgbClr val="C00000"/>
                </a:solidFill>
                <a:latin typeface="SutonnyMJ" pitchFamily="2" charset="0"/>
                <a:cs typeface="Ekushey Lohit" pitchFamily="2" charset="0"/>
              </a:rPr>
              <a:t>‡</a:t>
            </a:r>
            <a:r>
              <a:rPr lang="en-US" sz="5400" dirty="0" err="1" smtClean="0">
                <a:solidFill>
                  <a:srgbClr val="C00000"/>
                </a:solidFill>
                <a:latin typeface="SutonnyMJ" pitchFamily="2" charset="0"/>
                <a:cs typeface="Ekushey Lohit" pitchFamily="2" charset="0"/>
              </a:rPr>
              <a:t>gvt</a:t>
            </a:r>
            <a:r>
              <a:rPr lang="en-US" sz="5400" dirty="0" smtClean="0">
                <a:solidFill>
                  <a:srgbClr val="C00000"/>
                </a:solidFill>
                <a:latin typeface="SutonnyMJ" pitchFamily="2" charset="0"/>
                <a:cs typeface="Ekushey Lohit" pitchFamily="2" charset="0"/>
              </a:rPr>
              <a:t> </a:t>
            </a:r>
            <a:r>
              <a:rPr lang="en-US" sz="5400" dirty="0" err="1" smtClean="0">
                <a:solidFill>
                  <a:srgbClr val="C00000"/>
                </a:solidFill>
                <a:latin typeface="SutonnyMJ" pitchFamily="2" charset="0"/>
                <a:cs typeface="Ekushey Lohit" pitchFamily="2" charset="0"/>
              </a:rPr>
              <a:t>AvjgMxi</a:t>
            </a:r>
            <a:r>
              <a:rPr lang="en-US" sz="5400" dirty="0" smtClean="0">
                <a:solidFill>
                  <a:srgbClr val="C00000"/>
                </a:solidFill>
                <a:latin typeface="SutonnyMJ" pitchFamily="2" charset="0"/>
                <a:cs typeface="Ekushey Lohit" pitchFamily="2" charset="0"/>
              </a:rPr>
              <a:t> †</a:t>
            </a:r>
            <a:r>
              <a:rPr lang="en-US" sz="5400" dirty="0" err="1" smtClean="0">
                <a:solidFill>
                  <a:srgbClr val="C00000"/>
                </a:solidFill>
                <a:latin typeface="SutonnyMJ" pitchFamily="2" charset="0"/>
                <a:cs typeface="Ekushey Lohit" pitchFamily="2" charset="0"/>
              </a:rPr>
              <a:t>nv‡mb</a:t>
            </a:r>
            <a:endParaRPr lang="en-US" sz="5400" dirty="0" smtClean="0">
              <a:solidFill>
                <a:srgbClr val="C00000"/>
              </a:solidFill>
              <a:latin typeface="SutonnyMJ" pitchFamily="2" charset="0"/>
              <a:cs typeface="Ekushey Lohit" pitchFamily="2" charset="0"/>
            </a:endParaRPr>
          </a:p>
          <a:p>
            <a:pPr algn="ctr">
              <a:buNone/>
            </a:pPr>
            <a:r>
              <a:rPr lang="en-US" sz="5400" dirty="0" err="1" smtClean="0">
                <a:solidFill>
                  <a:srgbClr val="C00000"/>
                </a:solidFill>
                <a:latin typeface="SutonnyMJ" pitchFamily="2" charset="0"/>
                <a:cs typeface="Ekushey Lohit" pitchFamily="2" charset="0"/>
              </a:rPr>
              <a:t>cÖfvlK</a:t>
            </a:r>
            <a:endParaRPr lang="en-US" sz="5400" dirty="0" smtClean="0">
              <a:solidFill>
                <a:srgbClr val="C00000"/>
              </a:solidFill>
              <a:latin typeface="SutonnyMJ" pitchFamily="2" charset="0"/>
              <a:cs typeface="Ekushey Lohit" pitchFamily="2" charset="0"/>
            </a:endParaRPr>
          </a:p>
          <a:p>
            <a:pPr algn="ctr">
              <a:buNone/>
            </a:pPr>
            <a:r>
              <a:rPr lang="en-US" sz="5400" dirty="0" err="1" smtClean="0">
                <a:solidFill>
                  <a:srgbClr val="C00000"/>
                </a:solidFill>
                <a:latin typeface="Ekushey Lohit" pitchFamily="2" charset="0"/>
                <a:cs typeface="Ekushey Lohit" pitchFamily="2" charset="0"/>
              </a:rPr>
              <a:t>পরিসংখ্যান</a:t>
            </a:r>
            <a:r>
              <a:rPr lang="en-US" sz="5400" dirty="0" smtClean="0">
                <a:solidFill>
                  <a:srgbClr val="C00000"/>
                </a:solidFill>
                <a:latin typeface="Ekushey Lohit" pitchFamily="2" charset="0"/>
                <a:cs typeface="Ekushey Lohit" pitchFamily="2" charset="0"/>
              </a:rPr>
              <a:t> </a:t>
            </a:r>
            <a:r>
              <a:rPr lang="en-US" sz="5400" dirty="0" err="1" smtClean="0">
                <a:solidFill>
                  <a:srgbClr val="C00000"/>
                </a:solidFill>
                <a:latin typeface="Ekushey Lohit" pitchFamily="2" charset="0"/>
                <a:cs typeface="Ekushey Lohit" pitchFamily="2" charset="0"/>
              </a:rPr>
              <a:t>বিভাগ</a:t>
            </a:r>
            <a:endParaRPr lang="en-US" sz="5400" dirty="0" smtClean="0">
              <a:solidFill>
                <a:srgbClr val="C00000"/>
              </a:solidFill>
              <a:latin typeface="Ekushey Lohit" pitchFamily="2" charset="0"/>
              <a:cs typeface="Ekushey Lohit" pitchFamily="2" charset="0"/>
            </a:endParaRPr>
          </a:p>
          <a:p>
            <a:pPr algn="ctr">
              <a:buNone/>
            </a:pPr>
            <a:r>
              <a:rPr lang="en-US" sz="5400" dirty="0" err="1" smtClean="0">
                <a:solidFill>
                  <a:srgbClr val="C00000"/>
                </a:solidFill>
                <a:latin typeface="SutonnyMJ" pitchFamily="2" charset="0"/>
                <a:cs typeface="Ekushey Lohit" pitchFamily="2" charset="0"/>
              </a:rPr>
              <a:t>ewjnvi</a:t>
            </a:r>
            <a:r>
              <a:rPr lang="en-US" sz="5400" dirty="0" smtClean="0">
                <a:solidFill>
                  <a:srgbClr val="C00000"/>
                </a:solidFill>
                <a:latin typeface="SutonnyMJ" pitchFamily="2" charset="0"/>
                <a:cs typeface="Ekushey Lohit" pitchFamily="2" charset="0"/>
              </a:rPr>
              <a:t> </a:t>
            </a:r>
            <a:r>
              <a:rPr lang="en-US" sz="5400" dirty="0" err="1" smtClean="0">
                <a:solidFill>
                  <a:srgbClr val="C00000"/>
                </a:solidFill>
                <a:latin typeface="SutonnyMJ" pitchFamily="2" charset="0"/>
                <a:cs typeface="Ekushey Lohit" pitchFamily="2" charset="0"/>
              </a:rPr>
              <a:t>wWwMÖ</a:t>
            </a:r>
            <a:r>
              <a:rPr lang="en-US" sz="5400" dirty="0" smtClean="0">
                <a:solidFill>
                  <a:srgbClr val="C00000"/>
                </a:solidFill>
                <a:latin typeface="SutonnyMJ" pitchFamily="2" charset="0"/>
                <a:cs typeface="Ekushey Lohit" pitchFamily="2" charset="0"/>
              </a:rPr>
              <a:t> </a:t>
            </a:r>
            <a:r>
              <a:rPr lang="en-US" sz="5400" dirty="0" err="1" smtClean="0">
                <a:solidFill>
                  <a:srgbClr val="C00000"/>
                </a:solidFill>
                <a:latin typeface="SutonnyMJ" pitchFamily="2" charset="0"/>
                <a:cs typeface="Ekushey Lohit" pitchFamily="2" charset="0"/>
              </a:rPr>
              <a:t>K‡jR</a:t>
            </a:r>
            <a:r>
              <a:rPr lang="en-US" sz="5400" dirty="0" smtClean="0">
                <a:solidFill>
                  <a:srgbClr val="C00000"/>
                </a:solidFill>
                <a:latin typeface="SutonnyMJ" pitchFamily="2" charset="0"/>
                <a:cs typeface="Ekushey Lohit" pitchFamily="2" charset="0"/>
              </a:rPr>
              <a:t>,</a:t>
            </a:r>
          </a:p>
          <a:p>
            <a:pPr algn="ctr">
              <a:buNone/>
            </a:pPr>
            <a:r>
              <a:rPr lang="en-US" sz="5400" dirty="0" err="1" smtClean="0">
                <a:solidFill>
                  <a:srgbClr val="C00000"/>
                </a:solidFill>
                <a:latin typeface="SutonnyMJ" pitchFamily="2" charset="0"/>
                <a:cs typeface="Ekushey Lohit" pitchFamily="2" charset="0"/>
              </a:rPr>
              <a:t>ewjnvi</a:t>
            </a:r>
            <a:r>
              <a:rPr lang="en-US" sz="5400" dirty="0" smtClean="0">
                <a:solidFill>
                  <a:srgbClr val="C00000"/>
                </a:solidFill>
                <a:latin typeface="SutonnyMJ" pitchFamily="2" charset="0"/>
                <a:cs typeface="Ekushey Lohit" pitchFamily="2" charset="0"/>
              </a:rPr>
              <a:t>, </a:t>
            </a:r>
            <a:r>
              <a:rPr lang="en-US" sz="5400" dirty="0" err="1" smtClean="0">
                <a:solidFill>
                  <a:srgbClr val="C00000"/>
                </a:solidFill>
                <a:latin typeface="SutonnyMJ" pitchFamily="2" charset="0"/>
                <a:cs typeface="Ekushey Lohit" pitchFamily="2" charset="0"/>
              </a:rPr>
              <a:t>bIMuv</a:t>
            </a:r>
            <a:r>
              <a:rPr lang="en-US" sz="5400" dirty="0" smtClean="0">
                <a:solidFill>
                  <a:srgbClr val="C00000"/>
                </a:solidFill>
                <a:latin typeface="SutonnyMJ" pitchFamily="2" charset="0"/>
                <a:cs typeface="Ekushey Lohit" pitchFamily="2" charset="0"/>
              </a:rPr>
              <a:t>|</a:t>
            </a:r>
          </a:p>
          <a:p>
            <a:pPr algn="ctr">
              <a:buNone/>
            </a:pPr>
            <a:r>
              <a:rPr lang="en-US" sz="4000" dirty="0" smtClean="0">
                <a:solidFill>
                  <a:srgbClr val="C00000"/>
                </a:solidFill>
                <a:latin typeface="SutonnyMJ" pitchFamily="2" charset="0"/>
                <a:cs typeface="Ekushey Lohit" pitchFamily="2" charset="0"/>
              </a:rPr>
              <a:t>‡</a:t>
            </a:r>
            <a:r>
              <a:rPr lang="en-US" sz="4000" dirty="0" err="1" smtClean="0">
                <a:solidFill>
                  <a:srgbClr val="C00000"/>
                </a:solidFill>
                <a:latin typeface="SutonnyMJ" pitchFamily="2" charset="0"/>
                <a:cs typeface="Ekushey Lohit" pitchFamily="2" charset="0"/>
              </a:rPr>
              <a:t>gvevBj</a:t>
            </a:r>
            <a:r>
              <a:rPr lang="en-US" sz="4000" dirty="0" smtClean="0">
                <a:solidFill>
                  <a:srgbClr val="C00000"/>
                </a:solidFill>
                <a:latin typeface="SutonnyMJ" pitchFamily="2" charset="0"/>
                <a:cs typeface="Ekushey Lohit" pitchFamily="2" charset="0"/>
              </a:rPr>
              <a:t> b¤^</a:t>
            </a:r>
            <a:r>
              <a:rPr lang="en-US" sz="4000" dirty="0" err="1" smtClean="0">
                <a:solidFill>
                  <a:srgbClr val="C00000"/>
                </a:solidFill>
                <a:latin typeface="SutonnyMJ" pitchFamily="2" charset="0"/>
                <a:cs typeface="Ekushey Lohit" pitchFamily="2" charset="0"/>
              </a:rPr>
              <a:t>i</a:t>
            </a:r>
            <a:r>
              <a:rPr lang="en-US" sz="4000" dirty="0" smtClean="0">
                <a:solidFill>
                  <a:srgbClr val="C00000"/>
                </a:solidFill>
                <a:latin typeface="SutonnyMJ" pitchFamily="2" charset="0"/>
                <a:cs typeface="Ekushey Lohit" pitchFamily="2" charset="0"/>
              </a:rPr>
              <a:t>: </a:t>
            </a:r>
            <a:r>
              <a:rPr lang="en-US" sz="4000" dirty="0" smtClean="0">
                <a:solidFill>
                  <a:srgbClr val="C00000"/>
                </a:solidFill>
                <a:latin typeface="Times New Roman" pitchFamily="18" charset="0"/>
                <a:cs typeface="Times New Roman" pitchFamily="18" charset="0"/>
              </a:rPr>
              <a:t>01722043680</a:t>
            </a:r>
            <a:endParaRPr lang="en-US" sz="4000" dirty="0" smtClean="0">
              <a:solidFill>
                <a:srgbClr val="C00000"/>
              </a:solidFill>
              <a:latin typeface="SutonnyMJ" pitchFamily="2" charset="0"/>
              <a:cs typeface="Ekushey Lohit" pitchFamily="2" charset="0"/>
            </a:endParaRPr>
          </a:p>
          <a:p>
            <a:pPr algn="ctr">
              <a:buNone/>
            </a:pPr>
            <a:r>
              <a:rPr lang="en-US" sz="3200" dirty="0" smtClean="0">
                <a:solidFill>
                  <a:srgbClr val="C00000"/>
                </a:solidFill>
                <a:latin typeface="Times New Roman" pitchFamily="18" charset="0"/>
                <a:cs typeface="Times New Roman" pitchFamily="18" charset="0"/>
                <a:hlinkClick r:id="rId4"/>
              </a:rPr>
              <a:t>alom_naogaon@yahoo.com</a:t>
            </a:r>
            <a:r>
              <a:rPr lang="en-US" sz="3200" dirty="0" smtClean="0">
                <a:solidFill>
                  <a:srgbClr val="C00000"/>
                </a:solidFill>
                <a:latin typeface="Times New Roman" pitchFamily="18" charset="0"/>
                <a:cs typeface="Times New Roman" pitchFamily="18" charset="0"/>
              </a:rPr>
              <a:t> </a:t>
            </a:r>
          </a:p>
        </p:txBody>
      </p:sp>
    </p:spTree>
    <p:extLst>
      <p:ext uri="{BB962C8B-B14F-4D97-AF65-F5344CB8AC3E}">
        <p14:creationId xmlns="" xmlns:p14="http://schemas.microsoft.com/office/powerpoint/2010/main" val="1820567238"/>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8" presetClass="exit" presetSubtype="0" accel="50000" fill="hold" grpId="0" nodeType="clickEffect">
                                  <p:stCondLst>
                                    <p:cond delay="0"/>
                                  </p:stCondLst>
                                  <p:iterate type="lt">
                                    <p:tmPct val="50000"/>
                                  </p:iterate>
                                  <p:childTnLst>
                                    <p:anim calcmode="lin" valueType="num">
                                      <p:cBhvr>
                                        <p:cTn id="11" dur="500">
                                          <p:stCondLst>
                                            <p:cond delay="0"/>
                                          </p:stCondLst>
                                        </p:cTn>
                                        <p:tgtEl>
                                          <p:spTgt spid="8"/>
                                        </p:tgtEl>
                                        <p:attrNameLst>
                                          <p:attrName>style.rotation</p:attrName>
                                        </p:attrNameLst>
                                      </p:cBhvr>
                                      <p:tavLst>
                                        <p:tav tm="0">
                                          <p:val>
                                            <p:fltVal val="0"/>
                                          </p:val>
                                        </p:tav>
                                        <p:tav tm="100000">
                                          <p:val>
                                            <p:fltVal val="45"/>
                                          </p:val>
                                        </p:tav>
                                      </p:tavLst>
                                    </p:anim>
                                    <p:anim calcmode="lin" valueType="num">
                                      <p:cBhvr>
                                        <p:cTn id="12" dur="500">
                                          <p:stCondLst>
                                            <p:cond delay="0"/>
                                          </p:stCondLst>
                                        </p:cTn>
                                        <p:tgtEl>
                                          <p:spTgt spid="8"/>
                                        </p:tgtEl>
                                        <p:attrNameLst>
                                          <p:attrName>ppt_y</p:attrName>
                                        </p:attrNameLst>
                                      </p:cBhvr>
                                      <p:tavLst>
                                        <p:tav tm="0">
                                          <p:val>
                                            <p:strVal val="ppt_y"/>
                                          </p:val>
                                        </p:tav>
                                        <p:tav tm="100000">
                                          <p:val>
                                            <p:strVal val="ppt_y+1"/>
                                          </p:val>
                                        </p:tav>
                                      </p:tavLst>
                                    </p:anim>
                                    <p:set>
                                      <p:cBhvr>
                                        <p:cTn id="13"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1"/>
            <a:ext cx="6705600" cy="1219200"/>
          </a:xfrm>
          <a:solidFill>
            <a:srgbClr val="00B050"/>
          </a:solidFill>
        </p:spPr>
        <p:txBody>
          <a:bodyPr anchor="t">
            <a:noAutofit/>
          </a:bodyPr>
          <a:lstStyle/>
          <a:p>
            <a:r>
              <a:rPr lang="en-US" sz="8000" b="1" dirty="0" err="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NikoshBAN" pitchFamily="2" charset="0"/>
                <a:cs typeface="NikoshBAN" pitchFamily="2" charset="0"/>
              </a:rPr>
              <a:t>পাঠ</a:t>
            </a:r>
            <a:r>
              <a:rPr lang="en-US" sz="8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NikoshBAN" pitchFamily="2" charset="0"/>
                <a:cs typeface="NikoshBAN" pitchFamily="2" charset="0"/>
              </a:rPr>
              <a:t> </a:t>
            </a:r>
            <a:r>
              <a:rPr lang="en-US" sz="8000" b="1" dirty="0" err="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NikoshBAN" pitchFamily="2" charset="0"/>
                <a:cs typeface="NikoshBAN" pitchFamily="2" charset="0"/>
              </a:rPr>
              <a:t>পরিচিতি</a:t>
            </a:r>
            <a:r>
              <a:rPr lang="en-US" sz="9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NikoshBAN" pitchFamily="2" charset="0"/>
                <a:cs typeface="NikoshBAN" pitchFamily="2" charset="0"/>
              </a:rPr>
              <a:t/>
            </a:r>
            <a:br>
              <a:rPr lang="en-US" sz="9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NikoshBAN" pitchFamily="2" charset="0"/>
                <a:cs typeface="NikoshBAN" pitchFamily="2" charset="0"/>
              </a:rPr>
            </a:br>
            <a:endParaRPr lang="en-GB" sz="9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NikoshBAN" pitchFamily="2" charset="0"/>
              <a:cs typeface="NikoshBAN" pitchFamily="2" charset="0"/>
            </a:endParaRPr>
          </a:p>
        </p:txBody>
      </p:sp>
      <p:sp>
        <p:nvSpPr>
          <p:cNvPr id="4" name="Subtitle 3"/>
          <p:cNvSpPr>
            <a:spLocks noGrp="1"/>
          </p:cNvSpPr>
          <p:nvPr>
            <p:ph type="subTitle" idx="1"/>
          </p:nvPr>
        </p:nvSpPr>
        <p:spPr>
          <a:xfrm>
            <a:off x="1752600" y="2133600"/>
            <a:ext cx="6705600" cy="3505200"/>
          </a:xfrm>
          <a:solidFill>
            <a:schemeClr val="accent5">
              <a:lumMod val="20000"/>
              <a:lumOff val="80000"/>
            </a:schemeClr>
          </a:solidFill>
        </p:spPr>
        <p:txBody>
          <a:bodyPr>
            <a:noAutofit/>
          </a:bodyPr>
          <a:lstStyle/>
          <a:p>
            <a:pPr algn="l"/>
            <a:r>
              <a:rPr lang="en-US" sz="4000" dirty="0" err="1" smtClean="0">
                <a:ln w="10160">
                  <a:solidFill>
                    <a:schemeClr val="accent1"/>
                  </a:solidFill>
                  <a:prstDash val="solid"/>
                </a:ln>
                <a:solidFill>
                  <a:srgbClr val="00B0F0"/>
                </a:solidFill>
                <a:effectLst>
                  <a:outerShdw blurRad="38100" dist="32000" dir="5400000" algn="tl">
                    <a:srgbClr val="000000">
                      <a:alpha val="30000"/>
                    </a:srgbClr>
                  </a:outerShdw>
                </a:effectLst>
                <a:latin typeface="NikoshBAN" pitchFamily="2" charset="0"/>
                <a:cs typeface="NikoshBAN" pitchFamily="2" charset="0"/>
              </a:rPr>
              <a:t>শ্রেণিঃ</a:t>
            </a:r>
            <a:r>
              <a:rPr lang="bn-BD" sz="4000" dirty="0" smtClean="0">
                <a:ln w="10160">
                  <a:solidFill>
                    <a:schemeClr val="accent1"/>
                  </a:solidFill>
                  <a:prstDash val="solid"/>
                </a:ln>
                <a:solidFill>
                  <a:srgbClr val="00B0F0"/>
                </a:solidFill>
                <a:effectLst>
                  <a:outerShdw blurRad="38100" dist="32000" dir="5400000" algn="tl">
                    <a:srgbClr val="000000">
                      <a:alpha val="30000"/>
                    </a:srgbClr>
                  </a:outerShdw>
                </a:effectLst>
                <a:latin typeface="NikoshBAN" pitchFamily="2" charset="0"/>
                <a:cs typeface="NikoshBAN" pitchFamily="2" charset="0"/>
              </a:rPr>
              <a:t>		</a:t>
            </a:r>
            <a:r>
              <a:rPr lang="en-US" sz="4000" dirty="0" smtClean="0">
                <a:ln w="10160">
                  <a:solidFill>
                    <a:schemeClr val="accent1"/>
                  </a:solidFill>
                  <a:prstDash val="solid"/>
                </a:ln>
                <a:solidFill>
                  <a:srgbClr val="00B0F0"/>
                </a:solidFill>
                <a:effectLst>
                  <a:outerShdw blurRad="38100" dist="32000" dir="5400000" algn="tl">
                    <a:srgbClr val="000000">
                      <a:alpha val="30000"/>
                    </a:srgbClr>
                  </a:outerShdw>
                </a:effectLst>
                <a:latin typeface="NikoshBAN" pitchFamily="2" charset="0"/>
                <a:cs typeface="NikoshBAN" pitchFamily="2" charset="0"/>
              </a:rPr>
              <a:t>  </a:t>
            </a:r>
            <a:r>
              <a:rPr lang="bn-BD" sz="4000" dirty="0" smtClean="0">
                <a:ln w="10160">
                  <a:solidFill>
                    <a:schemeClr val="accent1"/>
                  </a:solidFill>
                  <a:prstDash val="solid"/>
                </a:ln>
                <a:solidFill>
                  <a:srgbClr val="00B0F0"/>
                </a:solidFill>
                <a:effectLst>
                  <a:outerShdw blurRad="38100" dist="32000" dir="5400000" algn="tl">
                    <a:srgbClr val="000000">
                      <a:alpha val="30000"/>
                    </a:srgbClr>
                  </a:outerShdw>
                </a:effectLst>
                <a:latin typeface="NikoshBAN" pitchFamily="2" charset="0"/>
                <a:cs typeface="NikoshBAN" pitchFamily="2" charset="0"/>
              </a:rPr>
              <a:t>একাদশ</a:t>
            </a:r>
          </a:p>
          <a:p>
            <a:r>
              <a:rPr lang="en-US" sz="4000" dirty="0" err="1" smtClean="0">
                <a:ln w="10160">
                  <a:solidFill>
                    <a:schemeClr val="accent1"/>
                  </a:solidFill>
                  <a:prstDash val="solid"/>
                </a:ln>
                <a:solidFill>
                  <a:srgbClr val="00B0F0"/>
                </a:solidFill>
                <a:effectLst>
                  <a:outerShdw blurRad="38100" dist="32000" dir="5400000" algn="tl">
                    <a:srgbClr val="000000">
                      <a:alpha val="30000"/>
                    </a:srgbClr>
                  </a:outerShdw>
                </a:effectLst>
                <a:latin typeface="NikoshBAN" pitchFamily="2" charset="0"/>
                <a:cs typeface="NikoshBAN" pitchFamily="2" charset="0"/>
              </a:rPr>
              <a:t>বিষয়ঃ</a:t>
            </a:r>
            <a:r>
              <a:rPr lang="en-US" sz="4000" dirty="0" smtClean="0">
                <a:ln w="10160">
                  <a:solidFill>
                    <a:schemeClr val="accent1"/>
                  </a:solidFill>
                  <a:prstDash val="solid"/>
                </a:ln>
                <a:solidFill>
                  <a:srgbClr val="00B0F0"/>
                </a:solidFill>
                <a:effectLst>
                  <a:outerShdw blurRad="38100" dist="32000" dir="5400000" algn="tl">
                    <a:srgbClr val="000000">
                      <a:alpha val="30000"/>
                    </a:srgbClr>
                  </a:outerShdw>
                </a:effectLst>
                <a:latin typeface="NikoshBAN" pitchFamily="2" charset="0"/>
                <a:cs typeface="NikoshBAN" pitchFamily="2" charset="0"/>
              </a:rPr>
              <a:t> </a:t>
            </a:r>
            <a:r>
              <a:rPr lang="bn-BD" sz="4000" dirty="0" smtClean="0">
                <a:ln w="10160">
                  <a:solidFill>
                    <a:schemeClr val="accent1"/>
                  </a:solidFill>
                  <a:prstDash val="solid"/>
                </a:ln>
                <a:solidFill>
                  <a:srgbClr val="00B0F0"/>
                </a:solidFill>
                <a:effectLst>
                  <a:outerShdw blurRad="38100" dist="32000" dir="5400000" algn="tl">
                    <a:srgbClr val="000000">
                      <a:alpha val="30000"/>
                    </a:srgbClr>
                  </a:outerShdw>
                </a:effectLst>
                <a:latin typeface="NikoshBAN" pitchFamily="2" charset="0"/>
                <a:cs typeface="NikoshBAN" pitchFamily="2" charset="0"/>
              </a:rPr>
              <a:t>	</a:t>
            </a:r>
            <a:r>
              <a:rPr lang="en-US" sz="4000" dirty="0" smtClean="0">
                <a:ln w="10160">
                  <a:solidFill>
                    <a:schemeClr val="accent1"/>
                  </a:solidFill>
                  <a:prstDash val="solid"/>
                </a:ln>
                <a:solidFill>
                  <a:srgbClr val="00B0F0"/>
                </a:solidFill>
                <a:effectLst>
                  <a:outerShdw blurRad="38100" dist="32000" dir="5400000" algn="tl">
                    <a:srgbClr val="000000">
                      <a:alpha val="30000"/>
                    </a:srgbClr>
                  </a:outerShdw>
                </a:effectLst>
                <a:latin typeface="NikoshBAN" pitchFamily="2" charset="0"/>
                <a:cs typeface="NikoshBAN" pitchFamily="2" charset="0"/>
              </a:rPr>
              <a:t> </a:t>
            </a:r>
            <a:r>
              <a:rPr lang="bn-BD" sz="4000" dirty="0" smtClean="0">
                <a:ln w="10160">
                  <a:solidFill>
                    <a:schemeClr val="accent1"/>
                  </a:solidFill>
                  <a:prstDash val="solid"/>
                </a:ln>
                <a:solidFill>
                  <a:srgbClr val="00B0F0"/>
                </a:solidFill>
                <a:effectLst>
                  <a:outerShdw blurRad="38100" dist="32000" dir="5400000" algn="tl">
                    <a:srgbClr val="000000">
                      <a:alpha val="30000"/>
                    </a:srgbClr>
                  </a:outerShdw>
                </a:effectLst>
                <a:latin typeface="NikoshBAN" pitchFamily="2" charset="0"/>
                <a:cs typeface="NikoshBAN" pitchFamily="2" charset="0"/>
              </a:rPr>
              <a:t>     </a:t>
            </a:r>
            <a:r>
              <a:rPr lang="en-US" sz="4000" dirty="0" err="1" smtClean="0">
                <a:ln w="10160">
                  <a:solidFill>
                    <a:schemeClr val="accent1"/>
                  </a:solidFill>
                  <a:prstDash val="solid"/>
                </a:ln>
                <a:solidFill>
                  <a:srgbClr val="FF0000"/>
                </a:solidFill>
                <a:effectLst>
                  <a:outerShdw blurRad="38100" dist="32000" dir="5400000" algn="tl">
                    <a:srgbClr val="000000">
                      <a:alpha val="30000"/>
                    </a:srgbClr>
                  </a:outerShdw>
                </a:effectLst>
                <a:latin typeface="Ekushey Lohit" pitchFamily="2" charset="0"/>
                <a:cs typeface="NikoshBAN" pitchFamily="2" charset="0"/>
              </a:rPr>
              <a:t>বাংলা</a:t>
            </a:r>
            <a:r>
              <a:rPr lang="en-US" sz="4000" dirty="0" smtClean="0">
                <a:ln w="10160">
                  <a:solidFill>
                    <a:schemeClr val="accent1"/>
                  </a:solidFill>
                  <a:prstDash val="solid"/>
                </a:ln>
                <a:solidFill>
                  <a:srgbClr val="FF0000"/>
                </a:solidFill>
                <a:effectLst>
                  <a:outerShdw blurRad="38100" dist="32000" dir="5400000" algn="tl">
                    <a:srgbClr val="000000">
                      <a:alpha val="30000"/>
                    </a:srgbClr>
                  </a:outerShdw>
                </a:effectLst>
                <a:latin typeface="Ekushey Lohit" pitchFamily="2" charset="0"/>
                <a:cs typeface="NikoshBAN" pitchFamily="2" charset="0"/>
              </a:rPr>
              <a:t> </a:t>
            </a:r>
            <a:endParaRPr lang="en-US" sz="4000" dirty="0" smtClean="0">
              <a:solidFill>
                <a:schemeClr val="accent1"/>
              </a:solidFill>
              <a:latin typeface="NikoshBAN" panose="02000000000000000000" pitchFamily="2" charset="0"/>
              <a:cs typeface="NikoshBAN" panose="02000000000000000000" pitchFamily="2" charset="0"/>
            </a:endParaRPr>
          </a:p>
          <a:p>
            <a:r>
              <a:rPr lang="en-US" sz="4000" dirty="0" err="1" smtClean="0">
                <a:ln w="10160">
                  <a:solidFill>
                    <a:schemeClr val="accent1"/>
                  </a:solidFill>
                  <a:prstDash val="solid"/>
                </a:ln>
                <a:solidFill>
                  <a:schemeClr val="accent1"/>
                </a:solidFill>
                <a:effectLst>
                  <a:outerShdw blurRad="38100" dist="32000" dir="5400000" algn="tl">
                    <a:srgbClr val="000000">
                      <a:alpha val="30000"/>
                    </a:srgbClr>
                  </a:outerShdw>
                </a:effectLst>
                <a:latin typeface="NikoshBAN" panose="02000000000000000000" pitchFamily="2" charset="0"/>
                <a:cs typeface="NikoshBAN" panose="02000000000000000000" pitchFamily="2" charset="0"/>
              </a:rPr>
              <a:t>তা</a:t>
            </a:r>
            <a:r>
              <a:rPr lang="bn-BD" sz="4000" dirty="0" smtClean="0">
                <a:ln w="10160">
                  <a:solidFill>
                    <a:schemeClr val="accent1"/>
                  </a:solidFill>
                  <a:prstDash val="solid"/>
                </a:ln>
                <a:solidFill>
                  <a:srgbClr val="00B0F0"/>
                </a:solidFill>
                <a:effectLst>
                  <a:outerShdw blurRad="38100" dist="32000" dir="5400000" algn="tl">
                    <a:srgbClr val="000000">
                      <a:alpha val="30000"/>
                    </a:srgbClr>
                  </a:outerShdw>
                </a:effectLst>
                <a:latin typeface="NikoshBAN" pitchFamily="2" charset="0"/>
                <a:cs typeface="NikoshBAN" pitchFamily="2" charset="0"/>
              </a:rPr>
              <a:t>রিখঃ </a:t>
            </a:r>
            <a:r>
              <a:rPr lang="en-US" sz="4000" dirty="0" smtClean="0">
                <a:ln w="10160">
                  <a:solidFill>
                    <a:schemeClr val="accent1"/>
                  </a:solidFill>
                  <a:prstDash val="solid"/>
                </a:ln>
                <a:solidFill>
                  <a:srgbClr val="00B0F0"/>
                </a:solidFill>
                <a:effectLst>
                  <a:outerShdw blurRad="38100" dist="32000" dir="5400000" algn="tl">
                    <a:srgbClr val="000000">
                      <a:alpha val="30000"/>
                    </a:srgbClr>
                  </a:outerShdw>
                </a:effectLst>
                <a:latin typeface="NikoshBAN" pitchFamily="2" charset="0"/>
                <a:cs typeface="NikoshBAN" pitchFamily="2" charset="0"/>
              </a:rPr>
              <a:t>২০</a:t>
            </a:r>
            <a:r>
              <a:rPr lang="bn-BD" sz="4000" dirty="0" smtClean="0">
                <a:ln w="10160">
                  <a:solidFill>
                    <a:schemeClr val="accent1"/>
                  </a:solidFill>
                  <a:prstDash val="solid"/>
                </a:ln>
                <a:solidFill>
                  <a:srgbClr val="00B0F0"/>
                </a:solidFill>
                <a:effectLst>
                  <a:outerShdw blurRad="38100" dist="32000" dir="5400000" algn="tl">
                    <a:srgbClr val="000000">
                      <a:alpha val="30000"/>
                    </a:srgbClr>
                  </a:outerShdw>
                </a:effectLst>
                <a:latin typeface="NikoshBAN" pitchFamily="2" charset="0"/>
                <a:cs typeface="NikoshBAN" pitchFamily="2" charset="0"/>
              </a:rPr>
              <a:t>/০৭/২০১৯</a:t>
            </a:r>
            <a:r>
              <a:rPr lang="en-US" sz="4000" dirty="0" smtClean="0">
                <a:ln w="10160">
                  <a:solidFill>
                    <a:schemeClr val="accent1"/>
                  </a:solidFill>
                  <a:prstDash val="solid"/>
                </a:ln>
                <a:solidFill>
                  <a:srgbClr val="00B0F0"/>
                </a:solidFill>
                <a:effectLst>
                  <a:outerShdw blurRad="38100" dist="32000" dir="5400000" algn="tl">
                    <a:srgbClr val="000000">
                      <a:alpha val="30000"/>
                    </a:srgbClr>
                  </a:outerShdw>
                </a:effectLst>
                <a:latin typeface="Times New Roman" pitchFamily="18" charset="0"/>
                <a:cs typeface="Times New Roman" pitchFamily="18" charset="0"/>
              </a:rPr>
              <a:t> </a:t>
            </a:r>
            <a:r>
              <a:rPr lang="bn-BD" sz="4000" dirty="0" smtClean="0">
                <a:ln w="10160">
                  <a:solidFill>
                    <a:schemeClr val="accent1"/>
                  </a:solidFill>
                  <a:prstDash val="solid"/>
                </a:ln>
                <a:solidFill>
                  <a:srgbClr val="00B0F0"/>
                </a:solidFill>
                <a:effectLst>
                  <a:outerShdw blurRad="38100" dist="32000" dir="5400000" algn="tl">
                    <a:srgbClr val="000000">
                      <a:alpha val="30000"/>
                    </a:srgbClr>
                  </a:outerShdw>
                </a:effectLst>
                <a:latin typeface="NikoshBAN" pitchFamily="2" charset="0"/>
                <a:cs typeface="NikoshBAN" pitchFamily="2" charset="0"/>
              </a:rPr>
              <a:t>ইং</a:t>
            </a:r>
            <a:r>
              <a:rPr lang="en-US" sz="4000" dirty="0">
                <a:ln w="10160">
                  <a:solidFill>
                    <a:schemeClr val="accent1"/>
                  </a:solidFill>
                  <a:prstDash val="solid"/>
                </a:ln>
                <a:solidFill>
                  <a:srgbClr val="00B0F0"/>
                </a:solidFill>
                <a:effectLst>
                  <a:outerShdw blurRad="38100" dist="32000" dir="5400000" algn="tl">
                    <a:srgbClr val="000000">
                      <a:alpha val="30000"/>
                    </a:srgbClr>
                  </a:outerShdw>
                </a:effectLst>
                <a:latin typeface="NikoshBAN" pitchFamily="2" charset="0"/>
                <a:cs typeface="NikoshBAN" pitchFamily="2" charset="0"/>
              </a:rPr>
              <a:t/>
            </a:r>
            <a:br>
              <a:rPr lang="en-US" sz="4000" dirty="0">
                <a:ln w="10160">
                  <a:solidFill>
                    <a:schemeClr val="accent1"/>
                  </a:solidFill>
                  <a:prstDash val="solid"/>
                </a:ln>
                <a:solidFill>
                  <a:srgbClr val="00B0F0"/>
                </a:solidFill>
                <a:effectLst>
                  <a:outerShdw blurRad="38100" dist="32000" dir="5400000" algn="tl">
                    <a:srgbClr val="000000">
                      <a:alpha val="30000"/>
                    </a:srgbClr>
                  </a:outerShdw>
                </a:effectLst>
                <a:latin typeface="NikoshBAN" pitchFamily="2" charset="0"/>
                <a:cs typeface="NikoshBAN" pitchFamily="2" charset="0"/>
              </a:rPr>
            </a:br>
            <a:r>
              <a:rPr lang="en-US" sz="4000" dirty="0">
                <a:ln w="10160">
                  <a:solidFill>
                    <a:schemeClr val="accent1"/>
                  </a:solidFill>
                  <a:prstDash val="solid"/>
                </a:ln>
                <a:solidFill>
                  <a:srgbClr val="00B0F0"/>
                </a:solidFill>
                <a:effectLst>
                  <a:outerShdw blurRad="38100" dist="32000" dir="5400000" algn="tl">
                    <a:srgbClr val="000000">
                      <a:alpha val="30000"/>
                    </a:srgbClr>
                  </a:outerShdw>
                </a:effectLst>
                <a:latin typeface="NikoshBAN" pitchFamily="2" charset="0"/>
                <a:cs typeface="NikoshBAN" pitchFamily="2" charset="0"/>
              </a:rPr>
              <a:t/>
            </a:r>
            <a:br>
              <a:rPr lang="en-US" sz="4000" dirty="0">
                <a:ln w="10160">
                  <a:solidFill>
                    <a:schemeClr val="accent1"/>
                  </a:solidFill>
                  <a:prstDash val="solid"/>
                </a:ln>
                <a:solidFill>
                  <a:srgbClr val="00B0F0"/>
                </a:solidFill>
                <a:effectLst>
                  <a:outerShdw blurRad="38100" dist="32000" dir="5400000" algn="tl">
                    <a:srgbClr val="000000">
                      <a:alpha val="30000"/>
                    </a:srgbClr>
                  </a:outerShdw>
                </a:effectLst>
                <a:latin typeface="NikoshBAN" pitchFamily="2" charset="0"/>
                <a:cs typeface="NikoshBAN" pitchFamily="2" charset="0"/>
              </a:rPr>
            </a:br>
            <a:endParaRPr lang="en-GB" sz="4000" dirty="0">
              <a:ln w="10160">
                <a:solidFill>
                  <a:schemeClr val="accent1"/>
                </a:solidFill>
                <a:prstDash val="solid"/>
              </a:ln>
              <a:solidFill>
                <a:srgbClr val="00B0F0"/>
              </a:solidFill>
              <a:effectLst>
                <a:outerShdw blurRad="38100" dist="32000" dir="5400000" algn="tl">
                  <a:srgbClr val="000000">
                    <a:alpha val="30000"/>
                  </a:srgbClr>
                </a:outerShdw>
              </a:effectLst>
            </a:endParaRPr>
          </a:p>
        </p:txBody>
      </p:sp>
      <p:sp>
        <p:nvSpPr>
          <p:cNvPr id="3" name="TextBox 2"/>
          <p:cNvSpPr txBox="1"/>
          <p:nvPr/>
        </p:nvSpPr>
        <p:spPr>
          <a:xfrm>
            <a:off x="-457200" y="990600"/>
            <a:ext cx="301686" cy="369332"/>
          </a:xfrm>
          <a:prstGeom prst="rect">
            <a:avLst/>
          </a:prstGeom>
          <a:noFill/>
        </p:spPr>
        <p:txBody>
          <a:bodyPr wrap="none" rtlCol="0">
            <a:spAutoFit/>
          </a:bodyPr>
          <a:lstStyle/>
          <a:p>
            <a:fld id="{93E3D644-CBE6-4033-88DC-B12BEA713F10}" type="slidenum">
              <a:rPr lang="en-GB" smtClean="0"/>
              <a:pPr/>
              <a:t>4</a:t>
            </a:fld>
            <a:endParaRPr lang="en-GB" dirty="0"/>
          </a:p>
        </p:txBody>
      </p:sp>
    </p:spTree>
    <p:extLst>
      <p:ext uri="{BB962C8B-B14F-4D97-AF65-F5344CB8AC3E}">
        <p14:creationId xmlns="" xmlns:p14="http://schemas.microsoft.com/office/powerpoint/2010/main" val="3553753825"/>
      </p:ext>
    </p:extLst>
  </p:cSld>
  <p:clrMapOvr>
    <a:masterClrMapping/>
  </p:clrMapOvr>
  <p:transition spd="slow">
    <p:pull/>
    <p:sndAc>
      <p:stSnd>
        <p:snd r:embed="rId2" name="cashreg.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2000"/>
                                        <p:tgtEl>
                                          <p:spTgt spid="4">
                                            <p:bg/>
                                          </p:spTgt>
                                        </p:tgtEl>
                                      </p:cBhvr>
                                    </p:animEffect>
                                    <p:anim calcmode="lin" valueType="num">
                                      <p:cBhvr>
                                        <p:cTn id="8" dur="2000" fill="hold"/>
                                        <p:tgtEl>
                                          <p:spTgt spid="4">
                                            <p:bg/>
                                          </p:spTgt>
                                        </p:tgtEl>
                                        <p:attrNameLst>
                                          <p:attrName>ppt_w</p:attrName>
                                        </p:attrNameLst>
                                      </p:cBhvr>
                                      <p:tavLst>
                                        <p:tav tm="0" fmla="#ppt_w*sin(2.5*pi*$)">
                                          <p:val>
                                            <p:fltVal val="0"/>
                                          </p:val>
                                        </p:tav>
                                        <p:tav tm="100000">
                                          <p:val>
                                            <p:fltVal val="1"/>
                                          </p:val>
                                        </p:tav>
                                      </p:tavLst>
                                    </p:anim>
                                    <p:anim calcmode="lin" valueType="num">
                                      <p:cBhvr>
                                        <p:cTn id="9" dur="2000" fill="hold"/>
                                        <p:tgtEl>
                                          <p:spTgt spid="4">
                                            <p:bg/>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2000"/>
                                        <p:tgtEl>
                                          <p:spTgt spid="4">
                                            <p:txEl>
                                              <p:pRg st="0" end="0"/>
                                            </p:txEl>
                                          </p:spTgt>
                                        </p:tgtEl>
                                      </p:cBhvr>
                                    </p:animEffect>
                                    <p:anim calcmode="lin" valueType="num">
                                      <p:cBhvr>
                                        <p:cTn id="15" dur="2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16" dur="20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2000"/>
                                        <p:tgtEl>
                                          <p:spTgt spid="4">
                                            <p:txEl>
                                              <p:pRg st="1" end="1"/>
                                            </p:txEl>
                                          </p:spTgt>
                                        </p:tgtEl>
                                      </p:cBhvr>
                                    </p:animEffect>
                                    <p:anim calcmode="lin" valueType="num">
                                      <p:cBhvr>
                                        <p:cTn id="22" dur="2000" fill="hold"/>
                                        <p:tgtEl>
                                          <p:spTgt spid="4">
                                            <p:txEl>
                                              <p:pRg st="1" end="1"/>
                                            </p:txEl>
                                          </p:spTgt>
                                        </p:tgtEl>
                                        <p:attrNameLst>
                                          <p:attrName>ppt_w</p:attrName>
                                        </p:attrNameLst>
                                      </p:cBhvr>
                                      <p:tavLst>
                                        <p:tav tm="0" fmla="#ppt_w*sin(2.5*pi*$)">
                                          <p:val>
                                            <p:fltVal val="0"/>
                                          </p:val>
                                        </p:tav>
                                        <p:tav tm="100000">
                                          <p:val>
                                            <p:fltVal val="1"/>
                                          </p:val>
                                        </p:tav>
                                      </p:tavLst>
                                    </p:anim>
                                    <p:anim calcmode="lin" valueType="num">
                                      <p:cBhvr>
                                        <p:cTn id="23" dur="2000" fill="hold"/>
                                        <p:tgtEl>
                                          <p:spTgt spid="4">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2000"/>
                                        <p:tgtEl>
                                          <p:spTgt spid="4">
                                            <p:txEl>
                                              <p:pRg st="2" end="2"/>
                                            </p:txEl>
                                          </p:spTgt>
                                        </p:tgtEl>
                                      </p:cBhvr>
                                    </p:animEffect>
                                    <p:anim calcmode="lin" valueType="num">
                                      <p:cBhvr>
                                        <p:cTn id="29" dur="2000" fill="hold"/>
                                        <p:tgtEl>
                                          <p:spTgt spid="4">
                                            <p:txEl>
                                              <p:pRg st="2" end="2"/>
                                            </p:txEl>
                                          </p:spTgt>
                                        </p:tgtEl>
                                        <p:attrNameLst>
                                          <p:attrName>ppt_w</p:attrName>
                                        </p:attrNameLst>
                                      </p:cBhvr>
                                      <p:tavLst>
                                        <p:tav tm="0" fmla="#ppt_w*sin(2.5*pi*$)">
                                          <p:val>
                                            <p:fltVal val="0"/>
                                          </p:val>
                                        </p:tav>
                                        <p:tav tm="100000">
                                          <p:val>
                                            <p:fltVal val="1"/>
                                          </p:val>
                                        </p:tav>
                                      </p:tavLst>
                                    </p:anim>
                                    <p:anim calcmode="lin" valueType="num">
                                      <p:cBhvr>
                                        <p:cTn id="30" dur="2000" fill="hold"/>
                                        <p:tgtEl>
                                          <p:spTgt spid="4">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7315200" cy="762000"/>
          </a:xfrm>
        </p:spPr>
        <p:txBody>
          <a:bodyPr>
            <a:normAutofit/>
          </a:bodyPr>
          <a:lstStyle/>
          <a:p>
            <a:r>
              <a:rPr lang="bn-IN" sz="2800" dirty="0" smtClean="0">
                <a:solidFill>
                  <a:srgbClr val="002060"/>
                </a:solidFill>
                <a:latin typeface="SutonnyMJ" pitchFamily="2" charset="0"/>
              </a:rPr>
              <a:t>নিচের ছবিগুলো লক্ষ কর।</a:t>
            </a:r>
            <a:r>
              <a:rPr lang="en-US" sz="2800" dirty="0" smtClean="0">
                <a:solidFill>
                  <a:srgbClr val="002060"/>
                </a:solidFill>
                <a:latin typeface="SutonnyMJ" pitchFamily="2" charset="0"/>
              </a:rPr>
              <a:t> </a:t>
            </a:r>
            <a:endParaRPr lang="en-US" sz="2800" dirty="0">
              <a:solidFill>
                <a:srgbClr val="002060"/>
              </a:solidFill>
              <a:latin typeface="SutonnyMJ" pitchFamily="2" charset="0"/>
            </a:endParaRPr>
          </a:p>
        </p:txBody>
      </p:sp>
      <p:pic>
        <p:nvPicPr>
          <p:cNvPr id="1026" name="Picture 2" descr="C:\Users\User\Desktop\Downloads\picture farmer of bangladesh - Google Search_files\images_017.jpg"/>
          <p:cNvPicPr>
            <a:picLocks noChangeAspect="1" noChangeArrowheads="1"/>
          </p:cNvPicPr>
          <p:nvPr/>
        </p:nvPicPr>
        <p:blipFill>
          <a:blip r:embed="rId3"/>
          <a:srcRect/>
          <a:stretch>
            <a:fillRect/>
          </a:stretch>
        </p:blipFill>
        <p:spPr bwMode="auto">
          <a:xfrm>
            <a:off x="4648200" y="762000"/>
            <a:ext cx="4267200" cy="5257800"/>
          </a:xfrm>
          <a:prstGeom prst="rect">
            <a:avLst/>
          </a:prstGeom>
          <a:noFill/>
        </p:spPr>
      </p:pic>
      <p:pic>
        <p:nvPicPr>
          <p:cNvPr id="1027" name="Picture 3" descr="C:\Users\User\Desktop\Downloads\picture farmer of bangladesh - Google Search_files\images_031.jpg"/>
          <p:cNvPicPr>
            <a:picLocks noChangeAspect="1" noChangeArrowheads="1"/>
          </p:cNvPicPr>
          <p:nvPr/>
        </p:nvPicPr>
        <p:blipFill>
          <a:blip r:embed="rId4"/>
          <a:srcRect/>
          <a:stretch>
            <a:fillRect/>
          </a:stretch>
        </p:blipFill>
        <p:spPr bwMode="auto">
          <a:xfrm>
            <a:off x="152400" y="762000"/>
            <a:ext cx="4343400" cy="5257800"/>
          </a:xfrm>
          <a:prstGeom prst="rect">
            <a:avLst/>
          </a:prstGeom>
          <a:noFill/>
        </p:spPr>
      </p:pic>
    </p:spTree>
    <p:extLst>
      <p:ext uri="{BB962C8B-B14F-4D97-AF65-F5344CB8AC3E}">
        <p14:creationId xmlns="" xmlns:p14="http://schemas.microsoft.com/office/powerpoint/2010/main" val="10349094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8915400" cy="5334000"/>
          </a:xfrm>
        </p:spPr>
        <p:txBody>
          <a:bodyPr/>
          <a:lstStyle/>
          <a:p>
            <a:r>
              <a:rPr lang="bn-IN" dirty="0" smtClean="0">
                <a:latin typeface="SutonnyMJ" pitchFamily="2" charset="0"/>
              </a:rPr>
              <a:t>ছেইলা- ছেলে।</a:t>
            </a:r>
            <a:r>
              <a:rPr lang="en-US" dirty="0" smtClean="0">
                <a:latin typeface="SutonnyMJ" pitchFamily="2" charset="0"/>
              </a:rPr>
              <a:t>          </a:t>
            </a:r>
            <a:r>
              <a:rPr lang="en-US" dirty="0" err="1" smtClean="0">
                <a:latin typeface="SutonnyMJ" pitchFamily="2" charset="0"/>
              </a:rPr>
              <a:t>কৌপিন-ল্যাঙ্গট,চীরবসন</a:t>
            </a:r>
            <a:r>
              <a:rPr lang="en-US" dirty="0">
                <a:latin typeface="SutonnyMJ" pitchFamily="2" charset="0"/>
              </a:rPr>
              <a:t/>
            </a:r>
            <a:br>
              <a:rPr lang="en-US" dirty="0">
                <a:latin typeface="SutonnyMJ" pitchFamily="2" charset="0"/>
              </a:rPr>
            </a:br>
            <a:r>
              <a:rPr lang="en-US" dirty="0" smtClean="0">
                <a:latin typeface="SutonnyMJ" pitchFamily="2" charset="0"/>
              </a:rPr>
              <a:t/>
            </a:r>
            <a:br>
              <a:rPr lang="en-US" dirty="0" smtClean="0">
                <a:latin typeface="SutonnyMJ" pitchFamily="2" charset="0"/>
              </a:rPr>
            </a:br>
            <a:r>
              <a:rPr lang="en-US" dirty="0">
                <a:latin typeface="SutonnyMJ" pitchFamily="2" charset="0"/>
              </a:rPr>
              <a:t/>
            </a:r>
            <a:br>
              <a:rPr lang="en-US" dirty="0">
                <a:latin typeface="SutonnyMJ" pitchFamily="2" charset="0"/>
              </a:rPr>
            </a:br>
            <a:r>
              <a:rPr lang="en-US" dirty="0" smtClean="0">
                <a:latin typeface="SutonnyMJ" pitchFamily="2" charset="0"/>
              </a:rPr>
              <a:t/>
            </a:r>
            <a:br>
              <a:rPr lang="en-US" dirty="0" smtClean="0">
                <a:latin typeface="SutonnyMJ" pitchFamily="2" charset="0"/>
              </a:rPr>
            </a:br>
            <a:endParaRPr lang="en-US" dirty="0">
              <a:latin typeface="SutonnyMJ" pitchFamily="2" charset="0"/>
            </a:endParaRPr>
          </a:p>
        </p:txBody>
      </p:sp>
      <p:pic>
        <p:nvPicPr>
          <p:cNvPr id="4" name="Picture 2" descr="C:\Users\User\Desktop\Downloads\picture farmer of bangladesh - Google Search_files\images_305.jpg"/>
          <p:cNvPicPr>
            <a:picLocks noChangeAspect="1" noChangeArrowheads="1"/>
          </p:cNvPicPr>
          <p:nvPr/>
        </p:nvPicPr>
        <p:blipFill>
          <a:blip r:embed="rId2"/>
          <a:srcRect/>
          <a:stretch>
            <a:fillRect/>
          </a:stretch>
        </p:blipFill>
        <p:spPr bwMode="auto">
          <a:xfrm>
            <a:off x="197030" y="1447800"/>
            <a:ext cx="3733800" cy="4800600"/>
          </a:xfrm>
          <a:prstGeom prst="rect">
            <a:avLst/>
          </a:prstGeom>
          <a:noFill/>
        </p:spPr>
      </p:pic>
      <p:pic>
        <p:nvPicPr>
          <p:cNvPr id="5" name="Pictur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930830" y="1447800"/>
            <a:ext cx="5060770" cy="4648200"/>
          </a:xfrm>
          <a:prstGeom prst="rect">
            <a:avLst/>
          </a:prstGeom>
        </p:spPr>
      </p:pic>
    </p:spTree>
    <p:extLst>
      <p:ext uri="{BB962C8B-B14F-4D97-AF65-F5344CB8AC3E}">
        <p14:creationId xmlns="" xmlns:p14="http://schemas.microsoft.com/office/powerpoint/2010/main" val="738909047"/>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79438"/>
            <a:ext cx="8839200" cy="1325562"/>
          </a:xfrm>
        </p:spPr>
        <p:txBody>
          <a:bodyPr anchor="ctr">
            <a:normAutofit/>
          </a:bodyPr>
          <a:lstStyle/>
          <a:p>
            <a:pPr algn="ctr"/>
            <a:r>
              <a:rPr lang="bn-IN" sz="3000" dirty="0" smtClean="0">
                <a:latin typeface="SutonnyMJ" pitchFamily="2" charset="0"/>
              </a:rPr>
              <a:t>চাষাই সমাজের মেরুদণ্ড- বাংলাদেশ কৃষি</a:t>
            </a:r>
            <a:r>
              <a:rPr lang="en-US" sz="3000" dirty="0" smtClean="0">
                <a:latin typeface="SutonnyMJ" pitchFamily="2" charset="0"/>
              </a:rPr>
              <a:t> </a:t>
            </a:r>
            <a:r>
              <a:rPr lang="bn-IN" sz="3000" dirty="0" smtClean="0">
                <a:latin typeface="SutonnyMJ" pitchFamily="2" charset="0"/>
              </a:rPr>
              <a:t>প্রধান দেশ।</a:t>
            </a:r>
            <a:endParaRPr lang="en-US" sz="3000" dirty="0">
              <a:latin typeface="SutonnyMJ" pitchFamily="2" charset="0"/>
            </a:endParaRPr>
          </a:p>
        </p:txBody>
      </p:sp>
      <p:pic>
        <p:nvPicPr>
          <p:cNvPr id="3" name="Picture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04800" y="1524000"/>
            <a:ext cx="8534400" cy="4572000"/>
          </a:xfrm>
          <a:prstGeom prst="rect">
            <a:avLst/>
          </a:prstGeom>
        </p:spPr>
      </p:pic>
    </p:spTree>
    <p:extLst>
      <p:ext uri="{BB962C8B-B14F-4D97-AF65-F5344CB8AC3E}">
        <p14:creationId xmlns="" xmlns:p14="http://schemas.microsoft.com/office/powerpoint/2010/main" val="627179386"/>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User\Desktop\Downloads\picture farmer of bangladesh - Google Search_files\images_060.jpg"/>
          <p:cNvPicPr>
            <a:picLocks noChangeAspect="1" noChangeArrowheads="1"/>
          </p:cNvPicPr>
          <p:nvPr/>
        </p:nvPicPr>
        <p:blipFill>
          <a:blip r:embed="rId2"/>
          <a:srcRect/>
          <a:stretch>
            <a:fillRect/>
          </a:stretch>
        </p:blipFill>
        <p:spPr bwMode="auto">
          <a:xfrm>
            <a:off x="838200" y="990600"/>
            <a:ext cx="7920840" cy="5257799"/>
          </a:xfrm>
          <a:prstGeom prst="rect">
            <a:avLst/>
          </a:prstGeom>
          <a:noFill/>
        </p:spPr>
      </p:pic>
    </p:spTree>
    <p:extLst>
      <p:ext uri="{BB962C8B-B14F-4D97-AF65-F5344CB8AC3E}">
        <p14:creationId xmlns="" xmlns:p14="http://schemas.microsoft.com/office/powerpoint/2010/main" val="196897883"/>
      </p:ext>
    </p:extLst>
  </p:cSld>
  <p:clrMapOvr>
    <a:masterClrMapping/>
  </p:clrMapOvr>
  <mc:AlternateContent xmlns:mc="http://schemas.openxmlformats.org/markup-compatibility/2006">
    <mc:Choice xmlns=""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C:\Users\User\Desktop\Downloads\picture farmer of bangladesh - Google Search_files\images_098.jpg"/>
          <p:cNvPicPr>
            <a:picLocks noChangeAspect="1" noChangeArrowheads="1"/>
          </p:cNvPicPr>
          <p:nvPr/>
        </p:nvPicPr>
        <p:blipFill>
          <a:blip r:embed="rId2"/>
          <a:srcRect/>
          <a:stretch>
            <a:fillRect/>
          </a:stretch>
        </p:blipFill>
        <p:spPr bwMode="auto">
          <a:xfrm>
            <a:off x="1676400" y="1371600"/>
            <a:ext cx="6553200" cy="4209014"/>
          </a:xfrm>
          <a:prstGeom prst="rect">
            <a:avLst/>
          </a:prstGeom>
          <a:noFill/>
        </p:spPr>
      </p:pic>
    </p:spTree>
    <p:extLst>
      <p:ext uri="{BB962C8B-B14F-4D97-AF65-F5344CB8AC3E}">
        <p14:creationId xmlns="" xmlns:p14="http://schemas.microsoft.com/office/powerpoint/2010/main" val="1578393757"/>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2.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3.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1494</TotalTime>
  <Words>335</Words>
  <Application>Microsoft Office PowerPoint</Application>
  <PresentationFormat>On-screen Show (4:3)</PresentationFormat>
  <Paragraphs>74</Paragraphs>
  <Slides>28</Slides>
  <Notes>8</Notes>
  <HiddenSlides>0</HiddenSlides>
  <MMClips>0</MMClips>
  <ScaleCrop>false</ScaleCrop>
  <HeadingPairs>
    <vt:vector size="4" baseType="variant">
      <vt:variant>
        <vt:lpstr>Theme</vt:lpstr>
      </vt:variant>
      <vt:variant>
        <vt:i4>3</vt:i4>
      </vt:variant>
      <vt:variant>
        <vt:lpstr>Slide Titles</vt:lpstr>
      </vt:variant>
      <vt:variant>
        <vt:i4>28</vt:i4>
      </vt:variant>
    </vt:vector>
  </HeadingPairs>
  <TitlesOfParts>
    <vt:vector size="31" baseType="lpstr">
      <vt:lpstr>Wisp</vt:lpstr>
      <vt:lpstr>Waveform</vt:lpstr>
      <vt:lpstr>Trek</vt:lpstr>
      <vt:lpstr>Slide 1</vt:lpstr>
      <vt:lpstr>Slide 2</vt:lpstr>
      <vt:lpstr>Slide 3</vt:lpstr>
      <vt:lpstr>পাঠ পরিচিতি </vt:lpstr>
      <vt:lpstr>নিচের ছবিগুলো লক্ষ কর। </vt:lpstr>
      <vt:lpstr>ছেইলা- ছেলে।          কৌপিন-ল্যাঙ্গট,চীরবসন    </vt:lpstr>
      <vt:lpstr>চাষাই সমাজের মেরুদণ্ড- বাংলাদেশ কৃষি প্রধান দেশ।</vt:lpstr>
      <vt:lpstr>Slide 8</vt:lpstr>
      <vt:lpstr>Slide 9</vt:lpstr>
      <vt:lpstr>                            শ্রেণিঃএকাদশ                                  বিষয়ঃ        বাংলা ১ম পত্র সাধারণ পাঠঃ   গদ্যাংশ    বিশেষ পাঠঃ    চাষার দুক্ষু      </vt:lpstr>
      <vt:lpstr>আজকের পাঠ- ‘চাষার দুক্ষু"       রোকেয়া সাখাওয়াত হোসেন (১৮৮০-১৯৩২) </vt:lpstr>
      <vt:lpstr>লেখক পরিচিতি নাম : রোকেয়া সাখাওয়াত হোসেন  জন্ম পরিচয় : ৯ডিসেম্বর, ১৯৮০ পিতৃ ও মাতৃ-পরিচয়: জহিরদ্দীন আবু হায়দার সাবের, রাহাতুন্নেসা চৌধুরী। শিক্ষাজীবন : পারিবারিক রক্ষণশীলতার কারণে তিনি প্রাতিষ্ঠানিক শিক্ষা লাভ করতে পারেননি। বড় ভাই ও স্বামীর সহযোগিতায় জ্ঞান চর্চায় সাফল্য লাভ করেন।  কর্মজীবন : প্রথম জীবনে গৃহিণী।স্বামীর মৃত্যুর পর সমাজ সংস্কার,নারী শিক্ষা,কর্মসংস্থান ও আইনগত অধিকার প্রতিষ্ঠায় আত্ননিয়োগ করেন। সাহিত কর্ম : গদ্য গ্রন্থ- মতিচুর,অবরোধবাসিনী,ড্যালিসিয়া হত্যা,নূরইসলাম প্রভৃতি। উপন্যাস-পদ্মরাগ,সুলতানার স্বপ্ন। জীবনাবসান: ৯ ডিসেম্বর,১৯৩২ খ্রিষ্টাব্দ।</vt:lpstr>
      <vt:lpstr>শিখন ফল </vt:lpstr>
      <vt:lpstr>উৎস পরিচিতি রোকেয়া সাখাওয়াত হোসেন রচিত চাষার দুক্ষু শীর্ষক রচনাটি বাংলা একাডেমী প্রকাশিত রোকেয়া রচনাবলি থেকে চয়ন করা হয়েছে। এটি বঙ্গীয় মুসলমান সাহিত্য পত্রিকায় প্রথম প্রকাশিত হয়।</vt:lpstr>
      <vt:lpstr>রচনার বক্তব্য বিষয়  রোকেয়া সাখাওয়াত হোসেন মুলত সমকালীন অবহেলিত মুসলমান সমাজের দুঃখ-দুর্দশা ও কুসংস্কারের বিরুদ্ধে লেখনী ধারন করেছিলেন।তাঁর শিক্ষা ও সামাজিক কর্মকাণ্ড থেকে শুরু করে লেখালেখির জগত উৎসর্গ করেছেন পশ্চাৎপদ নারী সমাজের মুক্তির জন্য।   কিন্ত ‘চাষার দুখু’ প্রবন্ধটি একটু ভিন্নতর।এই প্রবন্ধে তিনি চাষা তথা বাংলার কৃষক সমাজের চরম দৈন্য ও তার প্রতিকারের উপায় প্রসঙ্গে আলোকপাত করছেন।  এছাড়াও লেখিকা গ্রামীণ কুটির শিল্প কে বাচিয়ে রাখার পরামর্শ দিয়েছেন।</vt:lpstr>
      <vt:lpstr>Slide 16</vt:lpstr>
      <vt:lpstr> ১।  “ক্ষেতে ক্ষেতে পুইড়া মরি, রে ভাই        পাছায় জোটেনা  ত্যানা।       বৌ-এর পৈছা বিকায় তবু       ছেইলা পায় না দানা।” </vt:lpstr>
      <vt:lpstr>Slide 18</vt:lpstr>
      <vt:lpstr>Slide 19</vt:lpstr>
      <vt:lpstr>শব্দার্থ এন্ডি- মোটা রেশ্মি কাপড়।       বায়োস্কোপ-চলচিত্র,সিনেমা।</vt:lpstr>
      <vt:lpstr>             অভ্রভেদী- আকাশচুম্বি                                     </vt:lpstr>
      <vt:lpstr>চরকা- সুতা পাকানোর যন্ত্র।</vt:lpstr>
      <vt:lpstr>ছবিগুলো লক্ষ কর-  কিভাবে এন্ডি পোকা থেকে গুটি, গুটি থেকে সুতা  এবং সুতা থেকে মূল্যবান এন্ডি কাপড় তৈরি হয়।</vt:lpstr>
      <vt:lpstr>প্রায় দেড়শত বছর পূর্বে চাষাদের- গোয়ালভরা গরু, গোলা ভরা ধান, ও পুকুর ভরা মাছ ছিল। নিচের ছবিগুলো দেখ।</vt:lpstr>
      <vt:lpstr>আধুনিক সভ্যতার সঙ্গে সঙ্গে দেশী শিল্পসমূহ ক্রমশ বিলুপ্ত হইয়াছে।”-উক্তিটির তাৎপর্য লেখ।</vt:lpstr>
      <vt:lpstr>    মূল্যায়ণ  ১। রোকেয়া সাখাওয়াত হোসেন কত খ্রীষ্টাব্দে জন্মগ্রহন        করেন বল?  ২। কোন মহাযুদ্ধ পৃথিবীকে সর্বস্বান্ত করেছে?  ৩। এন্টি কাপড় কি নামে ইউরোপীয়দের অঙ্গে শোভা পায়?  ৪। কত বছর পূর্বে ভারতবাসী অসভ্য ও বর্বর ছিল?       </vt:lpstr>
      <vt:lpstr>বাড়ির কাজ</vt:lpstr>
      <vt:lpstr>Slide 28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¯^vMZg</dc:title>
  <dc:creator>ISMAT ARA</dc:creator>
  <cp:lastModifiedBy>Melody</cp:lastModifiedBy>
  <cp:revision>402</cp:revision>
  <dcterms:created xsi:type="dcterms:W3CDTF">2006-08-16T00:00:00Z</dcterms:created>
  <dcterms:modified xsi:type="dcterms:W3CDTF">2019-10-14T17:28:48Z</dcterms:modified>
</cp:coreProperties>
</file>