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58" r:id="rId4"/>
    <p:sldId id="260" r:id="rId5"/>
    <p:sldId id="261" r:id="rId6"/>
    <p:sldId id="267" r:id="rId7"/>
    <p:sldId id="268" r:id="rId8"/>
    <p:sldId id="269" r:id="rId9"/>
    <p:sldId id="271" r:id="rId10"/>
    <p:sldId id="270" r:id="rId11"/>
    <p:sldId id="273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6667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A47A4542-B3A3-4ECD-8016-DA18A8582E4D}" type="presOf" srcId="{E716E343-82B4-4D0B-B45D-0F490FE0235D}" destId="{AAC36E9C-336F-488E-A8C1-0178D536F410}" srcOrd="1" destOrd="0" presId="urn:microsoft.com/office/officeart/2005/8/layout/target3"/>
    <dgm:cxn modelId="{A74E9F4E-3941-4F71-8562-C0B124533249}" type="presOf" srcId="{BE53A760-87E9-4D35-B1D8-5BB11ED07B53}" destId="{EB82FB9B-EC43-4CC6-88CB-A53F2E8714A8}" srcOrd="0" destOrd="0" presId="urn:microsoft.com/office/officeart/2005/8/layout/target3"/>
    <dgm:cxn modelId="{340DB697-7566-44E8-B75D-BB7421F68B84}" type="presOf" srcId="{E716E343-82B4-4D0B-B45D-0F490FE0235D}" destId="{508660B7-E931-4D2D-869E-C294046FF6B9}" srcOrd="0" destOrd="0" presId="urn:microsoft.com/office/officeart/2005/8/layout/target3"/>
    <dgm:cxn modelId="{9F5706EF-C3EE-4D01-870F-CE479F77564B}" type="presParOf" srcId="{EB82FB9B-EC43-4CC6-88CB-A53F2E8714A8}" destId="{E4FD88E8-8AC9-4B1F-A0C4-A20C1D97D604}" srcOrd="0" destOrd="0" presId="urn:microsoft.com/office/officeart/2005/8/layout/target3"/>
    <dgm:cxn modelId="{AD8EA315-BA0C-4100-B43D-A45319BF69F6}" type="presParOf" srcId="{EB82FB9B-EC43-4CC6-88CB-A53F2E8714A8}" destId="{9871A64A-1045-472E-94BB-C26A9DBFAFE7}" srcOrd="1" destOrd="0" presId="urn:microsoft.com/office/officeart/2005/8/layout/target3"/>
    <dgm:cxn modelId="{6B80068D-3427-478A-8D4E-B45E88B6EAB4}" type="presParOf" srcId="{EB82FB9B-EC43-4CC6-88CB-A53F2E8714A8}" destId="{508660B7-E931-4D2D-869E-C294046FF6B9}" srcOrd="2" destOrd="0" presId="urn:microsoft.com/office/officeart/2005/8/layout/target3"/>
    <dgm:cxn modelId="{025C374E-2970-4957-A70E-C609FAEE772B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৯ম ও 10</a:t>
          </a:r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BD68CEE0-6F4B-4BDE-8EA4-F5EB9086DA21}" type="presOf" srcId="{1AAA8D16-A436-464E-AC03-FF791BEB1744}" destId="{F49A9862-D5B5-4E8B-9DD0-EDC0513F5C76}" srcOrd="0" destOrd="0" presId="urn:microsoft.com/office/officeart/2005/8/layout/lProcess3"/>
    <dgm:cxn modelId="{A7C6AF81-D5B5-4AF8-B0E9-42D44FB7AC7E}" type="presOf" srcId="{EF973BE7-15D2-4217-A48C-415EB122A4A1}" destId="{73F5BC04-4989-41F7-AE78-074518BD3557}" srcOrd="0" destOrd="0" presId="urn:microsoft.com/office/officeart/2005/8/layout/lProcess3"/>
    <dgm:cxn modelId="{828FC9C2-DD9A-475F-979D-2EED3673CEF5}" type="presOf" srcId="{5D77E333-4B75-4F53-99EF-836C760D2725}" destId="{3BB57241-4463-4BB7-8B42-4FC5D0160346}" srcOrd="0" destOrd="0" presId="urn:microsoft.com/office/officeart/2005/8/layout/lProcess3"/>
    <dgm:cxn modelId="{5B1081AB-28DE-48E4-BD5F-0A53E110C473}" type="presOf" srcId="{34FC765B-2EB0-473D-A497-1E7C6F22937D}" destId="{D1B70D99-8398-4580-8198-B1CEC269CCA7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72A79AF0-5B9F-4553-AE0A-F7861CDF8899}" type="presOf" srcId="{F2BE6500-0FCC-41C8-9FBC-63C05BD7D7FB}" destId="{CB9B20C9-1542-4C91-9CF9-8ED47A99E3EB}" srcOrd="0" destOrd="0" presId="urn:microsoft.com/office/officeart/2005/8/layout/lProcess3"/>
    <dgm:cxn modelId="{D81AC6FA-610E-4377-AC93-100B3615076D}" type="presOf" srcId="{C4DA1679-73B2-480A-827F-509A9AFD62DA}" destId="{326C7E6D-8A4A-441C-8D30-5C4E5AB2A7BB}" srcOrd="0" destOrd="0" presId="urn:microsoft.com/office/officeart/2005/8/layout/lProcess3"/>
    <dgm:cxn modelId="{9C7D28B3-F8DF-4898-924D-6F09ED74721D}" type="presOf" srcId="{2E7CBF30-D46A-4FB2-B4B4-B132961369E1}" destId="{1B2B2817-A41C-406A-BD35-C657D0821092}" srcOrd="0" destOrd="0" presId="urn:microsoft.com/office/officeart/2005/8/layout/lProcess3"/>
    <dgm:cxn modelId="{986E5F3C-B8E3-490D-B1EE-3F9D78E04249}" type="presOf" srcId="{E38289D3-1880-4825-A10A-9FDD3AE6311C}" destId="{DED2D4FC-64C9-497D-ADCF-5765BC8D748D}" srcOrd="0" destOrd="0" presId="urn:microsoft.com/office/officeart/2005/8/layout/lProcess3"/>
    <dgm:cxn modelId="{33603076-6A60-4EB2-9D09-C317EF4B2FF5}" type="presOf" srcId="{D63DA2CD-DAB3-4569-A407-F2C1D1FE6616}" destId="{3DD6BD90-A2AC-4F3B-BD7D-F2969E00A758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E7BA9131-4D62-4132-A880-CC7C0F64197E}" type="presParOf" srcId="{F49A9862-D5B5-4E8B-9DD0-EDC0513F5C76}" destId="{D2EEAADB-C48C-4513-B85A-707BA92CA297}" srcOrd="0" destOrd="0" presId="urn:microsoft.com/office/officeart/2005/8/layout/lProcess3"/>
    <dgm:cxn modelId="{26B9388B-71A6-4525-9A3D-C63B82721277}" type="presParOf" srcId="{D2EEAADB-C48C-4513-B85A-707BA92CA297}" destId="{CB9B20C9-1542-4C91-9CF9-8ED47A99E3EB}" srcOrd="0" destOrd="0" presId="urn:microsoft.com/office/officeart/2005/8/layout/lProcess3"/>
    <dgm:cxn modelId="{57E95C70-A7C2-4614-831C-FF7B4BC194D4}" type="presParOf" srcId="{D2EEAADB-C48C-4513-B85A-707BA92CA297}" destId="{B4DA9E5E-CB12-4F9E-9D77-953C1097A95C}" srcOrd="1" destOrd="0" presId="urn:microsoft.com/office/officeart/2005/8/layout/lProcess3"/>
    <dgm:cxn modelId="{98D9D7B4-DAAC-4AC0-99C9-8EF1EEBBD352}" type="presParOf" srcId="{D2EEAADB-C48C-4513-B85A-707BA92CA297}" destId="{326C7E6D-8A4A-441C-8D30-5C4E5AB2A7BB}" srcOrd="2" destOrd="0" presId="urn:microsoft.com/office/officeart/2005/8/layout/lProcess3"/>
    <dgm:cxn modelId="{E9D44104-F195-4B91-8942-DC41C809C8F0}" type="presParOf" srcId="{F49A9862-D5B5-4E8B-9DD0-EDC0513F5C76}" destId="{F759260C-19EB-4948-98D6-F9C2AE8B04DC}" srcOrd="1" destOrd="0" presId="urn:microsoft.com/office/officeart/2005/8/layout/lProcess3"/>
    <dgm:cxn modelId="{2532F8B7-6FBA-4FA6-A2BC-DBB928E73B97}" type="presParOf" srcId="{F49A9862-D5B5-4E8B-9DD0-EDC0513F5C76}" destId="{EF763D5B-F55A-4FD7-A63F-A8A3ECCFB922}" srcOrd="2" destOrd="0" presId="urn:microsoft.com/office/officeart/2005/8/layout/lProcess3"/>
    <dgm:cxn modelId="{C5B9F85D-D4A0-430E-BCB6-F3FFC54C31A8}" type="presParOf" srcId="{EF763D5B-F55A-4FD7-A63F-A8A3ECCFB922}" destId="{3BB57241-4463-4BB7-8B42-4FC5D0160346}" srcOrd="0" destOrd="0" presId="urn:microsoft.com/office/officeart/2005/8/layout/lProcess3"/>
    <dgm:cxn modelId="{1F1645DE-ACC9-43E6-9730-5AA2844753FF}" type="presParOf" srcId="{EF763D5B-F55A-4FD7-A63F-A8A3ECCFB922}" destId="{25737604-795D-43EC-A35D-42ED590C132B}" srcOrd="1" destOrd="0" presId="urn:microsoft.com/office/officeart/2005/8/layout/lProcess3"/>
    <dgm:cxn modelId="{405E3EF0-EE20-431D-B9BB-3727D46F5936}" type="presParOf" srcId="{EF763D5B-F55A-4FD7-A63F-A8A3ECCFB922}" destId="{D1B70D99-8398-4580-8198-B1CEC269CCA7}" srcOrd="2" destOrd="0" presId="urn:microsoft.com/office/officeart/2005/8/layout/lProcess3"/>
    <dgm:cxn modelId="{E9BBF2E2-FE34-4D00-8CE6-1B5E892BCFD1}" type="presParOf" srcId="{F49A9862-D5B5-4E8B-9DD0-EDC0513F5C76}" destId="{94FE5028-030C-4058-AC95-7F6548ED473F}" srcOrd="3" destOrd="0" presId="urn:microsoft.com/office/officeart/2005/8/layout/lProcess3"/>
    <dgm:cxn modelId="{43F81A6A-7982-4F05-A255-BD1C5BBEEE58}" type="presParOf" srcId="{F49A9862-D5B5-4E8B-9DD0-EDC0513F5C76}" destId="{FCEA9616-A806-4AF3-A1DC-BAB56577FB68}" srcOrd="4" destOrd="0" presId="urn:microsoft.com/office/officeart/2005/8/layout/lProcess3"/>
    <dgm:cxn modelId="{66B904B2-09CD-43C6-BAC7-FF2D65173B50}" type="presParOf" srcId="{FCEA9616-A806-4AF3-A1DC-BAB56577FB68}" destId="{73F5BC04-4989-41F7-AE78-074518BD3557}" srcOrd="0" destOrd="0" presId="urn:microsoft.com/office/officeart/2005/8/layout/lProcess3"/>
    <dgm:cxn modelId="{6342A6D9-4C6E-42E1-B124-5D8A004BBD1A}" type="presParOf" srcId="{FCEA9616-A806-4AF3-A1DC-BAB56577FB68}" destId="{1CEC6009-3F7E-4F42-B691-53880DB87F22}" srcOrd="1" destOrd="0" presId="urn:microsoft.com/office/officeart/2005/8/layout/lProcess3"/>
    <dgm:cxn modelId="{2C2097B1-663E-4571-AD45-5B4163AC5565}" type="presParOf" srcId="{FCEA9616-A806-4AF3-A1DC-BAB56577FB68}" destId="{3DD6BD90-A2AC-4F3B-BD7D-F2969E00A758}" srcOrd="2" destOrd="0" presId="urn:microsoft.com/office/officeart/2005/8/layout/lProcess3"/>
    <dgm:cxn modelId="{2359BB37-8575-4635-94AF-F69788ACE619}" type="presParOf" srcId="{F49A9862-D5B5-4E8B-9DD0-EDC0513F5C76}" destId="{9EA4B76E-80CB-4932-998E-E6DF6B0E9904}" srcOrd="5" destOrd="0" presId="urn:microsoft.com/office/officeart/2005/8/layout/lProcess3"/>
    <dgm:cxn modelId="{E0BB781B-7E6C-4718-8865-4F8EE87356DA}" type="presParOf" srcId="{F49A9862-D5B5-4E8B-9DD0-EDC0513F5C76}" destId="{C3E7D6B1-D780-4525-B677-3882F5A775B1}" srcOrd="6" destOrd="0" presId="urn:microsoft.com/office/officeart/2005/8/layout/lProcess3"/>
    <dgm:cxn modelId="{90A4A934-C3A4-46E4-A8EF-F97EF2BF3393}" type="presParOf" srcId="{C3E7D6B1-D780-4525-B677-3882F5A775B1}" destId="{1B2B2817-A41C-406A-BD35-C657D0821092}" srcOrd="0" destOrd="0" presId="urn:microsoft.com/office/officeart/2005/8/layout/lProcess3"/>
    <dgm:cxn modelId="{8930D913-AEE0-4222-89FF-C1BD8915C371}" type="presParOf" srcId="{C3E7D6B1-D780-4525-B677-3882F5A775B1}" destId="{8C9C5EFD-C3F3-46D7-9B50-472092AFC632}" srcOrd="1" destOrd="0" presId="urn:microsoft.com/office/officeart/2005/8/layout/lProcess3"/>
    <dgm:cxn modelId="{520CC9DF-89B4-47CB-85FE-47AEEDC195AB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500" y="0"/>
          <a:ext cx="7861300" cy="1143000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500" y="0"/>
        <a:ext cx="7861300" cy="1143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1091430" y="73166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 extrusionH="381000"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5170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23110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৯ম ও 10</a:t>
          </a: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8090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1091430" y="1188423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 extrusionH="381000"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5170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23110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8090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1091430" y="2303679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 extrusionH="381000"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5170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23110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8090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1091430" y="3418936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 extrusionH="381000"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5170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23110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809090" y="3346547"/>
        <a:ext cx="2075802" cy="99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9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5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6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6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6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9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32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8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65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0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BB356-4E64-4D73-B2A6-46AF3EFB3E3A}" type="datetimeFigureOut">
              <a:rPr lang="en-US" smtClean="0"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88533-D2FE-43B5-94E9-4F144360B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7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747" y="228601"/>
            <a:ext cx="1137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2" descr="G:\CONTENT\FLOWER\IMG_20190824_0848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80" y="1524000"/>
            <a:ext cx="10517333" cy="513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79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13828038"/>
              </p:ext>
            </p:extLst>
          </p:nvPr>
        </p:nvGraphicFramePr>
        <p:xfrm>
          <a:off x="3149600" y="381000"/>
          <a:ext cx="84328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8818965"/>
              </p:ext>
            </p:extLst>
          </p:nvPr>
        </p:nvGraphicFramePr>
        <p:xfrm>
          <a:off x="5588000" y="2286000"/>
          <a:ext cx="6604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508000" y="34290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2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518" y="0"/>
            <a:ext cx="7398982" cy="1023582"/>
          </a:xfrm>
        </p:spPr>
        <p:txBody>
          <a:bodyPr>
            <a:noAutofit/>
          </a:bodyPr>
          <a:lstStyle/>
          <a:p>
            <a:r>
              <a:rPr lang="bn-IN" sz="6000" dirty="0" smtClean="0"/>
              <a:t>   </a:t>
            </a:r>
            <a:r>
              <a:rPr lang="en-US" sz="4000" dirty="0" err="1" smtClean="0"/>
              <a:t>এটা</a:t>
            </a:r>
            <a:r>
              <a:rPr lang="en-US" sz="4000" dirty="0" smtClean="0"/>
              <a:t> </a:t>
            </a:r>
            <a:r>
              <a:rPr lang="en-US" sz="4000" dirty="0" err="1" smtClean="0"/>
              <a:t>কীসের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ছবি</a:t>
            </a:r>
            <a:r>
              <a:rPr lang="en-US" sz="4000" dirty="0" smtClean="0"/>
              <a:t> ? 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58" y="1123482"/>
            <a:ext cx="4760483" cy="4755723"/>
          </a:xfrm>
        </p:spPr>
      </p:pic>
      <p:sp>
        <p:nvSpPr>
          <p:cNvPr id="3" name="TextBox 2"/>
          <p:cNvSpPr txBox="1"/>
          <p:nvPr/>
        </p:nvSpPr>
        <p:spPr>
          <a:xfrm>
            <a:off x="3454400" y="6045200"/>
            <a:ext cx="238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50"/>
                </a:solidFill>
              </a:rPr>
              <a:t>উত্তর</a:t>
            </a:r>
            <a:r>
              <a:rPr lang="en-US" sz="4400" dirty="0" smtClean="0">
                <a:solidFill>
                  <a:srgbClr val="00B050"/>
                </a:solidFill>
              </a:rPr>
              <a:t>: </a:t>
            </a:r>
            <a:r>
              <a:rPr lang="bn-IN" sz="4400" dirty="0" smtClean="0">
                <a:solidFill>
                  <a:srgbClr val="00B050"/>
                </a:solidFill>
              </a:rPr>
              <a:t>রাষ্ট্র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9883378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653" y="577517"/>
            <a:ext cx="5201653" cy="135380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bn-IN" dirty="0" smtClean="0"/>
              <a:t>     </a:t>
            </a:r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শিখন ফল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73162"/>
            <a:ext cx="8787063" cy="214479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IN" sz="3600" dirty="0" smtClean="0">
                <a:solidFill>
                  <a:srgbClr val="00B050"/>
                </a:solidFill>
              </a:rPr>
              <a:t> রাষ্ট্র </a:t>
            </a:r>
            <a:r>
              <a:rPr lang="en-US" sz="3600" dirty="0" err="1" smtClean="0">
                <a:solidFill>
                  <a:srgbClr val="00B050"/>
                </a:solidFill>
              </a:rPr>
              <a:t>কি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তা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bn-IN" sz="3600" dirty="0" smtClean="0">
                <a:solidFill>
                  <a:srgbClr val="00B050"/>
                </a:solidFill>
              </a:rPr>
              <a:t>পারবে।  </a:t>
            </a:r>
          </a:p>
          <a:p>
            <a:pPr>
              <a:buFont typeface="Wingdings" pitchFamily="2" charset="2"/>
              <a:buChar char="Ø"/>
            </a:pPr>
            <a:r>
              <a:rPr lang="bn-IN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রাষ্ট্রের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উপাদান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গুলো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ব্যাখ্যা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করতে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</a:rPr>
              <a:t>। </a:t>
            </a:r>
            <a:r>
              <a:rPr lang="bn-IN" sz="3600" dirty="0" smtClean="0">
                <a:solidFill>
                  <a:srgbClr val="00B050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00B050"/>
                </a:solidFill>
              </a:rPr>
              <a:t>রাষ্ট্রের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bn-IN" sz="3600" dirty="0" smtClean="0">
                <a:solidFill>
                  <a:srgbClr val="00B050"/>
                </a:solidFill>
              </a:rPr>
              <a:t>কার্যাবলি ব্যাখ্যা করতে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</a:rPr>
              <a:t>।</a:t>
            </a:r>
            <a:r>
              <a:rPr lang="bn-IN" sz="3600" dirty="0" smtClean="0">
                <a:solidFill>
                  <a:srgbClr val="00B050"/>
                </a:solidFill>
              </a:rPr>
              <a:t>  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8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IN" dirty="0" smtClean="0"/>
              <a:t>রাষ্ট্রের মানচিত্রের ছবি</a:t>
            </a:r>
            <a:r>
              <a:rPr lang="bn-IN" dirty="0"/>
              <a:t> </a:t>
            </a:r>
            <a:r>
              <a:rPr lang="bn-IN" dirty="0" smtClean="0"/>
              <a:t>                             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6468" y="111125"/>
            <a:ext cx="7397415" cy="1325563"/>
          </a:xfrm>
        </p:spPr>
        <p:txBody>
          <a:bodyPr>
            <a:normAutofit/>
          </a:bodyPr>
          <a:lstStyle/>
          <a:p>
            <a:r>
              <a:rPr lang="bn-IN" dirty="0" smtClean="0"/>
              <a:t>                             </a:t>
            </a:r>
            <a:r>
              <a:rPr lang="bn-IN" dirty="0" smtClean="0">
                <a:solidFill>
                  <a:srgbClr val="FF0000"/>
                </a:solidFill>
              </a:rPr>
              <a:t>পাঠ</a:t>
            </a:r>
            <a:r>
              <a:rPr lang="bn-IN" dirty="0" smtClean="0"/>
              <a:t> </a:t>
            </a:r>
            <a:r>
              <a:rPr lang="bn-IN" dirty="0" smtClean="0">
                <a:solidFill>
                  <a:srgbClr val="FF0000"/>
                </a:solidFill>
              </a:rPr>
              <a:t>উপস্থাপনা</a:t>
            </a:r>
            <a:r>
              <a:rPr lang="bn-IN" dirty="0" smtClean="0"/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99" y="977900"/>
            <a:ext cx="6236369" cy="61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2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6700" cy="1325563"/>
          </a:xfrm>
        </p:spPr>
        <p:txBody>
          <a:bodyPr/>
          <a:lstStyle/>
          <a:p>
            <a:r>
              <a:rPr lang="en-US" dirty="0" smtClean="0"/>
              <a:t>   </a:t>
            </a:r>
            <a:r>
              <a:rPr lang="bn-IN" dirty="0" smtClean="0"/>
              <a:t>   </a:t>
            </a:r>
            <a:r>
              <a:rPr lang="en-US" dirty="0" smtClean="0"/>
              <a:t>   </a:t>
            </a:r>
            <a:r>
              <a:rPr lang="bn-IN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রাষ্ট্রের</a:t>
            </a:r>
            <a:r>
              <a:rPr lang="bn-IN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IN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উপাদান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সমূহঃ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13" y="1603048"/>
            <a:ext cx="8498574" cy="5254952"/>
          </a:xfrm>
        </p:spPr>
      </p:pic>
      <p:sp>
        <p:nvSpPr>
          <p:cNvPr id="3" name="TextBox 2"/>
          <p:cNvSpPr txBox="1"/>
          <p:nvPr/>
        </p:nvSpPr>
        <p:spPr>
          <a:xfrm>
            <a:off x="7061200" y="578366"/>
            <a:ext cx="3314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</a:rPr>
              <a:t>জনসমষ্টি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3874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84400" y="0"/>
            <a:ext cx="7023100" cy="1638300"/>
          </a:xfrm>
        </p:spPr>
        <p:txBody>
          <a:bodyPr/>
          <a:lstStyle/>
          <a:p>
            <a:r>
              <a:rPr lang="bn-IN" dirty="0" smtClean="0"/>
              <a:t>    </a:t>
            </a:r>
            <a:r>
              <a:rPr lang="en-US" dirty="0" smtClean="0"/>
              <a:t>             </a:t>
            </a:r>
            <a:r>
              <a:rPr lang="bn-IN" dirty="0" smtClean="0"/>
              <a:t> </a:t>
            </a:r>
            <a:r>
              <a:rPr lang="bn-IN" dirty="0" smtClean="0">
                <a:solidFill>
                  <a:srgbClr val="FF0000"/>
                </a:solidFill>
              </a:rPr>
              <a:t>নির্দিষ্ট</a:t>
            </a:r>
            <a:r>
              <a:rPr lang="bn-IN" dirty="0" smtClean="0"/>
              <a:t> </a:t>
            </a:r>
            <a:r>
              <a:rPr lang="bn-IN" dirty="0" smtClean="0">
                <a:solidFill>
                  <a:srgbClr val="FF0000"/>
                </a:solidFill>
              </a:rPr>
              <a:t>ভূখণ্ড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ownloads\Firefox Download\New folder\BD MA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1347580"/>
            <a:ext cx="3721100" cy="50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27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</a:t>
            </a:r>
            <a:r>
              <a:rPr lang="bn-IN" u="sng" dirty="0" smtClean="0">
                <a:solidFill>
                  <a:srgbClr val="FF0000"/>
                </a:solidFill>
              </a:rPr>
              <a:t>সরকার</a:t>
            </a:r>
            <a:r>
              <a:rPr lang="bn-IN" dirty="0" smtClean="0"/>
              <a:t>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08" y="1339852"/>
            <a:ext cx="9453540" cy="5302676"/>
          </a:xfrm>
        </p:spPr>
      </p:pic>
    </p:spTree>
    <p:extLst>
      <p:ext uri="{BB962C8B-B14F-4D97-AF65-F5344CB8AC3E}">
        <p14:creationId xmlns:p14="http://schemas.microsoft.com/office/powerpoint/2010/main" val="150719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sz="6000" dirty="0" smtClean="0"/>
              <a:t>     </a:t>
            </a:r>
            <a:r>
              <a:rPr lang="en-US" sz="6000" dirty="0" smtClean="0"/>
              <a:t>    </a:t>
            </a:r>
            <a:r>
              <a:rPr lang="bn-IN" sz="6000" u="sng" dirty="0" smtClean="0">
                <a:solidFill>
                  <a:srgbClr val="FF0000"/>
                </a:solidFill>
              </a:rPr>
              <a:t>সার্বভৌমত্ব</a:t>
            </a:r>
            <a:endParaRPr lang="en-US" u="sng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759" y="1581507"/>
            <a:ext cx="9344481" cy="5167312"/>
          </a:xfrm>
        </p:spPr>
      </p:pic>
    </p:spTree>
    <p:extLst>
      <p:ext uri="{BB962C8B-B14F-4D97-AF65-F5344CB8AC3E}">
        <p14:creationId xmlns:p14="http://schemas.microsoft.com/office/powerpoint/2010/main" val="266285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50600" cy="1325563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</a:rPr>
              <a:t>রা</a:t>
            </a:r>
            <a:r>
              <a:rPr lang="en-US" sz="6000" u="sng" dirty="0" err="1" smtClean="0">
                <a:solidFill>
                  <a:srgbClr val="FF0000"/>
                </a:solidFill>
              </a:rPr>
              <a:t>ষ্ট্রে</a:t>
            </a:r>
            <a:r>
              <a:rPr lang="en-US" sz="6000" dirty="0" err="1" smtClean="0">
                <a:solidFill>
                  <a:srgbClr val="FF0000"/>
                </a:solidFill>
              </a:rPr>
              <a:t>র</a:t>
            </a:r>
            <a:r>
              <a:rPr lang="en-US" dirty="0" smtClean="0"/>
              <a:t> </a:t>
            </a:r>
            <a:r>
              <a:rPr lang="en-US" sz="6000" u="sng" dirty="0" err="1" smtClean="0">
                <a:solidFill>
                  <a:srgbClr val="FF0000"/>
                </a:solidFill>
              </a:rPr>
              <a:t>কাজ</a:t>
            </a:r>
            <a:r>
              <a:rPr lang="en-US" sz="6000" dirty="0" err="1" smtClean="0"/>
              <a:t>ঃ</a:t>
            </a:r>
            <a:r>
              <a:rPr lang="en-US" sz="6600" dirty="0" smtClean="0"/>
              <a:t> </a:t>
            </a:r>
            <a:r>
              <a:rPr lang="bn-IN" sz="5400" dirty="0" smtClean="0"/>
              <a:t>(১)</a:t>
            </a:r>
            <a:r>
              <a:rPr lang="en-US" sz="6600" dirty="0" smtClean="0"/>
              <a:t> </a:t>
            </a:r>
            <a:r>
              <a:rPr lang="en-US" sz="6000" dirty="0" err="1" smtClean="0"/>
              <a:t>মূখ্য</a:t>
            </a:r>
            <a:r>
              <a:rPr lang="en-US" sz="6600" dirty="0" smtClean="0"/>
              <a:t> </a:t>
            </a:r>
            <a:r>
              <a:rPr lang="en-US" sz="6000" dirty="0" err="1" smtClean="0"/>
              <a:t>কাজ</a:t>
            </a:r>
            <a:r>
              <a:rPr lang="en-US" sz="6700" dirty="0" smtClean="0"/>
              <a:t> :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43557"/>
            <a:ext cx="9670576" cy="4295243"/>
          </a:xfrm>
        </p:spPr>
      </p:pic>
      <p:sp>
        <p:nvSpPr>
          <p:cNvPr id="4" name="Rectangle 3"/>
          <p:cNvSpPr/>
          <p:nvPr/>
        </p:nvSpPr>
        <p:spPr>
          <a:xfrm>
            <a:off x="4395586" y="5865168"/>
            <a:ext cx="3834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/>
              <a:t>আইন</a:t>
            </a:r>
            <a:r>
              <a:rPr lang="en-US" sz="3600" dirty="0"/>
              <a:t> </a:t>
            </a:r>
            <a:r>
              <a:rPr lang="en-US" sz="3600" dirty="0" err="1"/>
              <a:t>শৃঙ্খলা</a:t>
            </a:r>
            <a:r>
              <a:rPr lang="en-US" sz="3600" dirty="0"/>
              <a:t> </a:t>
            </a:r>
            <a:r>
              <a:rPr lang="en-US" sz="3600" dirty="0" err="1"/>
              <a:t>রক্ষা</a:t>
            </a:r>
            <a:r>
              <a:rPr lang="en-US" sz="3600" dirty="0"/>
              <a:t> </a:t>
            </a:r>
            <a:r>
              <a:rPr lang="en-US" sz="3600" dirty="0" err="1" smtClean="0"/>
              <a:t>করা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768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0"/>
            <a:ext cx="4914900" cy="1325563"/>
          </a:xfrm>
        </p:spPr>
        <p:txBody>
          <a:bodyPr/>
          <a:lstStyle/>
          <a:p>
            <a:r>
              <a:rPr lang="bn-IN" dirty="0" smtClean="0"/>
              <a:t> ২। </a:t>
            </a:r>
            <a:r>
              <a:rPr lang="bn-IN" sz="5400" dirty="0" smtClean="0"/>
              <a:t>গৌণ</a:t>
            </a:r>
            <a:r>
              <a:rPr lang="en-US" dirty="0" smtClean="0"/>
              <a:t> </a:t>
            </a:r>
            <a:r>
              <a:rPr lang="en-US" sz="5400" dirty="0" err="1" smtClean="0"/>
              <a:t>কাজঃ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4980"/>
            <a:ext cx="8431574" cy="5613020"/>
          </a:xfrm>
        </p:spPr>
      </p:pic>
      <p:sp>
        <p:nvSpPr>
          <p:cNvPr id="3" name="TextBox 2"/>
          <p:cNvSpPr txBox="1"/>
          <p:nvPr/>
        </p:nvSpPr>
        <p:spPr>
          <a:xfrm>
            <a:off x="9867900" y="2298700"/>
            <a:ext cx="2019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জনকল্যাণ</a:t>
            </a:r>
            <a:r>
              <a:rPr lang="en-US" sz="4000" dirty="0" smtClean="0"/>
              <a:t> </a:t>
            </a:r>
            <a:r>
              <a:rPr lang="en-US" sz="4000" dirty="0" err="1"/>
              <a:t>মূলক</a:t>
            </a:r>
            <a:r>
              <a:rPr lang="en-US" sz="4000" dirty="0"/>
              <a:t> </a:t>
            </a:r>
            <a:r>
              <a:rPr lang="en-US" sz="4000" dirty="0" err="1" smtClean="0"/>
              <a:t>কাজ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3379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600" y="616471"/>
            <a:ext cx="5003800" cy="1325563"/>
          </a:xfrm>
        </p:spPr>
        <p:txBody>
          <a:bodyPr/>
          <a:lstStyle/>
          <a:p>
            <a:r>
              <a:rPr lang="bn-IN" sz="6000" dirty="0" smtClean="0"/>
              <a:t>     </a:t>
            </a:r>
            <a:r>
              <a:rPr lang="bn-IN" sz="5400" dirty="0" smtClean="0">
                <a:solidFill>
                  <a:srgbClr val="FF0000"/>
                </a:solidFill>
              </a:rPr>
              <a:t>দলীয়</a:t>
            </a:r>
            <a:r>
              <a:rPr lang="bn-IN" dirty="0" smtClean="0"/>
              <a:t> </a:t>
            </a:r>
            <a:r>
              <a:rPr lang="bn-IN" sz="5400" dirty="0" smtClean="0">
                <a:solidFill>
                  <a:srgbClr val="FF0000"/>
                </a:solidFill>
              </a:rPr>
              <a:t>কাজ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500" y="2295525"/>
            <a:ext cx="6400800" cy="2035175"/>
          </a:xfrm>
        </p:spPr>
        <p:txBody>
          <a:bodyPr>
            <a:normAutofit/>
          </a:bodyPr>
          <a:lstStyle/>
          <a:p>
            <a:r>
              <a:rPr lang="bn-IN" sz="3200" dirty="0" smtClean="0"/>
              <a:t>রাষ্ট্রের কার্যাবলীর একটি </a:t>
            </a:r>
            <a:r>
              <a:rPr lang="en-US" sz="3200" dirty="0" err="1" smtClean="0"/>
              <a:t>তালিকা</a:t>
            </a:r>
            <a:r>
              <a:rPr lang="bn-IN" sz="3200" dirty="0" smtClean="0"/>
              <a:t> কর 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997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11125"/>
            <a:ext cx="4381500" cy="1325563"/>
          </a:xfrm>
        </p:spPr>
        <p:txBody>
          <a:bodyPr>
            <a:normAutofit/>
          </a:bodyPr>
          <a:lstStyle/>
          <a:p>
            <a:r>
              <a:rPr lang="bn-IN" sz="5400" dirty="0" smtClean="0">
                <a:solidFill>
                  <a:srgbClr val="FF0000"/>
                </a:solidFill>
              </a:rPr>
              <a:t>     মূল্যায়ন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03575"/>
          </a:xfrm>
        </p:spPr>
        <p:txBody>
          <a:bodyPr/>
          <a:lstStyle/>
          <a:p>
            <a:pPr marL="0" indent="0">
              <a:buNone/>
            </a:pPr>
            <a:endParaRPr lang="bn-IN" dirty="0" smtClean="0"/>
          </a:p>
          <a:p>
            <a:pPr marL="0" indent="0">
              <a:buNone/>
            </a:pPr>
            <a:r>
              <a:rPr lang="en-US" sz="3200" dirty="0" smtClean="0"/>
              <a:t>১. </a:t>
            </a:r>
            <a:r>
              <a:rPr lang="en-US" sz="3200" dirty="0" err="1" smtClean="0"/>
              <a:t>ঢাকা</a:t>
            </a:r>
            <a:r>
              <a:rPr lang="en-US" sz="3200" dirty="0" smtClean="0"/>
              <a:t> </a:t>
            </a:r>
            <a:r>
              <a:rPr lang="en-US" sz="3200" dirty="0" err="1" smtClean="0"/>
              <a:t>রাষ্ট্র</a:t>
            </a:r>
            <a:r>
              <a:rPr lang="en-US" sz="3200" dirty="0" smtClean="0"/>
              <a:t> </a:t>
            </a:r>
            <a:r>
              <a:rPr lang="en-US" sz="3200" dirty="0" err="1" smtClean="0"/>
              <a:t>নয়</a:t>
            </a:r>
            <a:r>
              <a:rPr lang="en-US" sz="3200" dirty="0" smtClean="0"/>
              <a:t> </a:t>
            </a:r>
            <a:r>
              <a:rPr lang="en-US" sz="3200" dirty="0" err="1" smtClean="0"/>
              <a:t>কেন</a:t>
            </a:r>
            <a:r>
              <a:rPr lang="en-US" sz="3200" dirty="0" smtClean="0"/>
              <a:t>?</a:t>
            </a:r>
          </a:p>
          <a:p>
            <a:pPr marL="0" indent="0">
              <a:buNone/>
            </a:pPr>
            <a:r>
              <a:rPr lang="en-US" sz="3200" dirty="0" smtClean="0"/>
              <a:t>২.</a:t>
            </a:r>
            <a:r>
              <a:rPr lang="bn-IN" sz="3200" dirty="0" smtClean="0"/>
              <a:t>রাষ্ট্রের সবচেয়ে গুরুত্বপূর্ণ উপাদান কোনটি ?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৩</a:t>
            </a:r>
            <a:r>
              <a:rPr lang="en-US" sz="3200" dirty="0" smtClean="0"/>
              <a:t>.রাষ্ট্র </a:t>
            </a:r>
            <a:r>
              <a:rPr lang="en-US" sz="3200" dirty="0" err="1" smtClean="0"/>
              <a:t>কোন</a:t>
            </a:r>
            <a:r>
              <a:rPr lang="en-US" sz="3200" dirty="0" smtClean="0"/>
              <a:t> </a:t>
            </a:r>
            <a:r>
              <a:rPr lang="en-US" sz="3200" dirty="0" err="1" smtClean="0"/>
              <a:t>ধরনের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প্রতিষ্ঠান</a:t>
            </a:r>
            <a:r>
              <a:rPr lang="en-US" sz="3200" dirty="0" smtClean="0"/>
              <a:t> 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3374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5100" y="365125"/>
            <a:ext cx="4838700" cy="1325563"/>
          </a:xfrm>
        </p:spPr>
        <p:txBody>
          <a:bodyPr>
            <a:normAutofit/>
          </a:bodyPr>
          <a:lstStyle/>
          <a:p>
            <a:r>
              <a:rPr lang="en-US" sz="8000" dirty="0" smtClean="0"/>
              <a:t>  </a:t>
            </a:r>
            <a:r>
              <a:rPr lang="bn-IN" sz="5400" dirty="0" smtClean="0">
                <a:solidFill>
                  <a:srgbClr val="FF0000"/>
                </a:solidFill>
              </a:rPr>
              <a:t>বাড়ির</a:t>
            </a:r>
            <a:r>
              <a:rPr lang="bn-IN" dirty="0" smtClean="0"/>
              <a:t> </a:t>
            </a:r>
            <a:r>
              <a:rPr lang="bn-IN" sz="5400" dirty="0" smtClean="0">
                <a:solidFill>
                  <a:srgbClr val="FF0000"/>
                </a:solidFill>
              </a:rPr>
              <a:t>কাজ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6700" y="2349501"/>
            <a:ext cx="7277100" cy="3827462"/>
          </a:xfrm>
        </p:spPr>
        <p:txBody>
          <a:bodyPr/>
          <a:lstStyle/>
          <a:p>
            <a:r>
              <a:rPr lang="bn-IN" dirty="0" smtClean="0"/>
              <a:t>রাষ্ট্র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মূখ্য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?</a:t>
            </a:r>
            <a:r>
              <a:rPr lang="bn-IN" dirty="0" smtClean="0"/>
              <a:t> 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22300" y="139700"/>
            <a:ext cx="3048000" cy="3124200"/>
            <a:chOff x="2514600" y="762000"/>
            <a:chExt cx="3048000" cy="3124200"/>
          </a:xfrm>
        </p:grpSpPr>
        <p:sp>
          <p:nvSpPr>
            <p:cNvPr id="5" name="Rectangle 4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514600" y="762000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arallelogram 7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L-Shape 8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llate 9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778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681" y="342577"/>
            <a:ext cx="7377752" cy="1108675"/>
          </a:xfrm>
        </p:spPr>
        <p:txBody>
          <a:bodyPr>
            <a:normAutofit fontScale="90000"/>
          </a:bodyPr>
          <a:lstStyle/>
          <a:p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2" descr="G:\CONTENT\FLOWER\IMG_20190824_0848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1872456"/>
            <a:ext cx="65341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6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148</Words>
  <Application>Microsoft Office PowerPoint</Application>
  <PresentationFormat>Custom</PresentationFormat>
  <Paragraphs>41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   এটা কীসের ছবি ? </vt:lpstr>
      <vt:lpstr>      শিখন ফল</vt:lpstr>
      <vt:lpstr>                             পাঠ উপস্থাপনা </vt:lpstr>
      <vt:lpstr>         রাষ্ট্রের উপাদান সমূহঃ</vt:lpstr>
      <vt:lpstr>                  নির্দিষ্ট ভূখণ্ড</vt:lpstr>
      <vt:lpstr>          সরকার  </vt:lpstr>
      <vt:lpstr>         সার্বভৌমত্ব</vt:lpstr>
      <vt:lpstr>রাষ্ট্রের কাজঃ (১) মূখ্য কাজ :</vt:lpstr>
      <vt:lpstr> ২। গৌণ কাজঃ</vt:lpstr>
      <vt:lpstr>     দলীয় কাজ</vt:lpstr>
      <vt:lpstr>     মূল্যায়ন</vt:lpstr>
      <vt:lpstr>  বাড়ির কাজ</vt:lpstr>
      <vt:lpstr>   সবাইকে 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mr. mamun sir</dc:creator>
  <cp:lastModifiedBy>User</cp:lastModifiedBy>
  <cp:revision>87</cp:revision>
  <dcterms:created xsi:type="dcterms:W3CDTF">2016-10-17T00:57:53Z</dcterms:created>
  <dcterms:modified xsi:type="dcterms:W3CDTF">2019-10-14T12:59:11Z</dcterms:modified>
</cp:coreProperties>
</file>