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2"/>
  </p:notesMasterIdLst>
  <p:sldIdLst>
    <p:sldId id="257" r:id="rId2"/>
    <p:sldId id="278" r:id="rId3"/>
    <p:sldId id="258" r:id="rId4"/>
    <p:sldId id="299" r:id="rId5"/>
    <p:sldId id="259" r:id="rId6"/>
    <p:sldId id="260" r:id="rId7"/>
    <p:sldId id="262" r:id="rId8"/>
    <p:sldId id="283" r:id="rId9"/>
    <p:sldId id="297" r:id="rId10"/>
    <p:sldId id="298" r:id="rId11"/>
    <p:sldId id="302" r:id="rId12"/>
    <p:sldId id="282" r:id="rId13"/>
    <p:sldId id="293" r:id="rId14"/>
    <p:sldId id="300" r:id="rId15"/>
    <p:sldId id="301" r:id="rId16"/>
    <p:sldId id="303" r:id="rId17"/>
    <p:sldId id="281" r:id="rId18"/>
    <p:sldId id="273" r:id="rId19"/>
    <p:sldId id="275" r:id="rId20"/>
    <p:sldId id="277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70" y="-17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C4F3E9-DD95-49B6-8E07-98F0AAD2557A}" type="datetimeFigureOut">
              <a:rPr lang="en-US" smtClean="0"/>
              <a:pPr/>
              <a:t>8/2/2019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19C2AA-A30E-43D7-8E26-AF52DA9A02C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952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F4F62-3C76-4EB7-B99E-6C0D7D675275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ggggggggggg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2370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F4F62-3C76-4EB7-B99E-6C0D7D675275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ggggggggggg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1064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F4F62-3C76-4EB7-B99E-6C0D7D675275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ggggggggggg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1064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F4F62-3C76-4EB7-B99E-6C0D7D675275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ggggggggggg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1064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F4F62-3C76-4EB7-B99E-6C0D7D675275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ggggggggggg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2370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F4F62-3C76-4EB7-B99E-6C0D7D675275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ggggggggggg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08815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F4F62-3C76-4EB7-B99E-6C0D7D675275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ggggggggggg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2370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bn-BD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F4F62-3C76-4EB7-B99E-6C0D7D675275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ggggggggggg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6265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F4F62-3C76-4EB7-B99E-6C0D7D675275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ggggggggggg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1064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F4F62-3C76-4EB7-B99E-6C0D7D675275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ggggggggggg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1064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F4F62-3C76-4EB7-B99E-6C0D7D675275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ggggggggggg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1064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F4F62-3C76-4EB7-B99E-6C0D7D675275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ggggggggggg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1064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F4F62-3C76-4EB7-B99E-6C0D7D675275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ggggggggggg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1064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CF4F62-3C76-4EB7-B99E-6C0D7D675275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ggggggggggg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106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CE859-B968-47F6-BAEB-9A306B95F4EE}" type="datetimeFigureOut">
              <a:rPr lang="en-US" smtClean="0"/>
              <a:pPr/>
              <a:t>8/2/2019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71599-210A-474C-8258-8A9E7F841BF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CE859-B968-47F6-BAEB-9A306B95F4EE}" type="datetimeFigureOut">
              <a:rPr lang="en-US" smtClean="0"/>
              <a:pPr/>
              <a:t>8/2/2019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71599-210A-474C-8258-8A9E7F841B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CE859-B968-47F6-BAEB-9A306B95F4EE}" type="datetimeFigureOut">
              <a:rPr lang="en-US" smtClean="0"/>
              <a:pPr/>
              <a:t>8/2/2019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71599-210A-474C-8258-8A9E7F841B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CE859-B968-47F6-BAEB-9A306B95F4EE}" type="datetimeFigureOut">
              <a:rPr lang="en-US" smtClean="0"/>
              <a:pPr/>
              <a:t>8/2/2019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71599-210A-474C-8258-8A9E7F841BF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CE859-B968-47F6-BAEB-9A306B95F4EE}" type="datetimeFigureOut">
              <a:rPr lang="en-US" smtClean="0"/>
              <a:pPr/>
              <a:t>8/2/2019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71599-210A-474C-8258-8A9E7F841B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CE859-B968-47F6-BAEB-9A306B95F4EE}" type="datetimeFigureOut">
              <a:rPr lang="en-US" smtClean="0"/>
              <a:pPr/>
              <a:t>8/2/2019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71599-210A-474C-8258-8A9E7F841BF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CE859-B968-47F6-BAEB-9A306B95F4EE}" type="datetimeFigureOut">
              <a:rPr lang="en-US" smtClean="0"/>
              <a:pPr/>
              <a:t>8/2/2019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71599-210A-474C-8258-8A9E7F841BF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CE859-B968-47F6-BAEB-9A306B95F4EE}" type="datetimeFigureOut">
              <a:rPr lang="en-US" smtClean="0"/>
              <a:pPr/>
              <a:t>8/2/2019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71599-210A-474C-8258-8A9E7F841B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CE859-B968-47F6-BAEB-9A306B95F4EE}" type="datetimeFigureOut">
              <a:rPr lang="en-US" smtClean="0"/>
              <a:pPr/>
              <a:t>8/2/2019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71599-210A-474C-8258-8A9E7F841B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CE859-B968-47F6-BAEB-9A306B95F4EE}" type="datetimeFigureOut">
              <a:rPr lang="en-US" smtClean="0"/>
              <a:pPr/>
              <a:t>8/2/2019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71599-210A-474C-8258-8A9E7F841B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CE859-B968-47F6-BAEB-9A306B95F4EE}" type="datetimeFigureOut">
              <a:rPr lang="en-US" smtClean="0"/>
              <a:pPr/>
              <a:t>8/2/2019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C71599-210A-474C-8258-8A9E7F841BF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8CCE859-B968-47F6-BAEB-9A306B95F4EE}" type="datetimeFigureOut">
              <a:rPr lang="en-US" smtClean="0"/>
              <a:pPr/>
              <a:t>8/2/2019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3C71599-210A-474C-8258-8A9E7F841BF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762000" y="228600"/>
            <a:ext cx="7543800" cy="120032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artDeco"/>
          </a:sp3d>
        </p:spPr>
        <p:txBody>
          <a:bodyPr wrap="square" rtlCol="0">
            <a:spAutoFit/>
          </a:bodyPr>
          <a:lstStyle/>
          <a:p>
            <a:pPr algn="ctr"/>
            <a:r>
              <a:rPr lang="bn-IN" sz="72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blipFill>
                  <a:blip r:embed="rId2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স্বাগতম</a:t>
            </a:r>
            <a:r>
              <a:rPr lang="en-US" sz="72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blipFill>
                  <a:blip r:embed="rId2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r-SA" sz="7200" b="1" dirty="0" smtClean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blipFill>
                  <a:blip r:embed="rId2"/>
                  <a:tile tx="0" ty="0" sx="100000" sy="100000" flip="none" algn="tl"/>
                </a:blipFill>
                <a:latin typeface="NikoshBAN" panose="02000000000000000000" pitchFamily="2" charset="0"/>
                <a:cs typeface="NikoshBAN" panose="02000000000000000000" pitchFamily="2" charset="0"/>
              </a:rPr>
              <a:t>اهلا و سهلا </a:t>
            </a:r>
            <a:endParaRPr lang="en-US" sz="72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blipFill>
                <a:blip r:embed="rId2"/>
                <a:tile tx="0" ty="0" sx="100000" sy="100000" flip="none" algn="tl"/>
              </a:blip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1600201"/>
            <a:ext cx="6248400" cy="449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84624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223520" y="1755140"/>
            <a:ext cx="8662171" cy="1752600"/>
          </a:xfrm>
          <a:prstGeom prst="roundRect">
            <a:avLst>
              <a:gd name="adj" fmla="val 15378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pPr algn="r"/>
            <a:r>
              <a:rPr lang="ar-SA" sz="40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٢. قال صاحب شذا العرف: هو تغيير حرف العلة للتخفيف بقلبه او اسكانه او حذفه- </a:t>
            </a:r>
            <a:endParaRPr lang="ar-SA" sz="4000" b="1" dirty="0" smtClean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133600" y="381000"/>
            <a:ext cx="4292986" cy="107721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3200" b="1" dirty="0" smtClean="0">
                <a:latin typeface="NikoshBAN" pitchFamily="2" charset="0"/>
                <a:cs typeface="NikoshBAN" pitchFamily="2" charset="0"/>
              </a:rPr>
              <a:t>تعريف الاعلال اصطلاحا</a:t>
            </a:r>
            <a:endParaRPr lang="en-US" sz="3200" b="1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ar-SA" sz="32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ar-SA" sz="3200" b="1" dirty="0" smtClean="0">
                <a:latin typeface="NikoshBAN" pitchFamily="2" charset="0"/>
                <a:cs typeface="NikoshBAN" pitchFamily="2" charset="0"/>
              </a:rPr>
              <a:t>اعلال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ar-SA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পারিভাষিক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সংজ্ঞা</a:t>
            </a:r>
            <a:endParaRPr lang="en-US" sz="3200" b="1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28600" y="4038600"/>
            <a:ext cx="8662171" cy="1752600"/>
          </a:xfrm>
          <a:prstGeom prst="roundRect">
            <a:avLst>
              <a:gd name="adj" fmla="val 15378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অর্থা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ৎ,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শব্দের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উচ্চারণকে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সহজ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করার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লক্ষ্যে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হরফে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ইল্লাতকে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পরিবর্তন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বা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সাকিন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কিংবা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বিলোপ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করাকে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ar-SA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اعلال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বলে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। </a:t>
            </a:r>
            <a:endParaRPr lang="ar-SA" sz="3200" dirty="0" smtClean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767743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223520" y="1755140"/>
            <a:ext cx="8662171" cy="1752600"/>
          </a:xfrm>
          <a:prstGeom prst="roundRect">
            <a:avLst>
              <a:gd name="adj" fmla="val 15378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pPr algn="r"/>
            <a:r>
              <a:rPr lang="ar-SA" sz="40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٣. </a:t>
            </a:r>
            <a:r>
              <a:rPr lang="ar-SA" sz="40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قال صاحب </a:t>
            </a:r>
            <a:r>
              <a:rPr lang="ar-SA" sz="40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قواعد اللغة العربية</a:t>
            </a:r>
            <a:r>
              <a:rPr lang="ar-SA" sz="40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: </a:t>
            </a:r>
            <a:r>
              <a:rPr lang="ar-SA" sz="40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هو تغيير حرف العلة للتخفيف بقلبه او </a:t>
            </a:r>
            <a:r>
              <a:rPr lang="ar-SA" sz="40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اسكانه أو بقله </a:t>
            </a:r>
            <a:r>
              <a:rPr lang="ar-SA" sz="40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او حذفه- </a:t>
            </a:r>
            <a:endParaRPr lang="ar-SA" sz="4000" b="1" dirty="0" smtClean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133600" y="381000"/>
            <a:ext cx="4292986" cy="107721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3200" b="1" dirty="0" smtClean="0">
                <a:latin typeface="NikoshBAN" pitchFamily="2" charset="0"/>
                <a:cs typeface="NikoshBAN" pitchFamily="2" charset="0"/>
              </a:rPr>
              <a:t>تعريف الاعلال اصطلاحا</a:t>
            </a:r>
            <a:endParaRPr lang="en-US" sz="3200" b="1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ar-SA" sz="32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ar-SA" sz="3200" b="1" dirty="0" smtClean="0">
                <a:latin typeface="NikoshBAN" pitchFamily="2" charset="0"/>
                <a:cs typeface="NikoshBAN" pitchFamily="2" charset="0"/>
              </a:rPr>
              <a:t>اعلال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ar-SA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পারিভাষিক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সংজ্ঞা</a:t>
            </a:r>
            <a:endParaRPr lang="en-US" sz="3200" b="1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28600" y="4038600"/>
            <a:ext cx="8662171" cy="1752600"/>
          </a:xfrm>
          <a:prstGeom prst="roundRect">
            <a:avLst>
              <a:gd name="adj" fmla="val 15378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অর্থা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ৎ,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শব্দের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উচ্চারণকে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সহজ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করার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লক্ষ্যে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হরফে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ইল্লাতকে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পরিবর্তন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বা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সাকিন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কিংবা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বিলোপ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করাকে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ar-SA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اعلال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বলে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। </a:t>
            </a:r>
            <a:endParaRPr lang="ar-SA" sz="3200" dirty="0" smtClean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90027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2057400" y="1905000"/>
            <a:ext cx="4648200" cy="647700"/>
          </a:xfrm>
          <a:prstGeom prst="roundRect">
            <a:avLst>
              <a:gd name="adj" fmla="val 15378"/>
            </a:avLst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r>
              <a:rPr lang="en-US" sz="40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ar-SA" sz="40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اعلال </a:t>
            </a:r>
            <a:r>
              <a:rPr lang="en-US" sz="40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 </a:t>
            </a:r>
            <a:r>
              <a:rPr lang="en-US" sz="40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তিন</a:t>
            </a:r>
            <a:r>
              <a:rPr lang="en-US" sz="40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4000" b="1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প্রকার</a:t>
            </a:r>
            <a:r>
              <a:rPr lang="en-US" sz="40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। </a:t>
            </a:r>
            <a:endParaRPr lang="ar-SA" sz="4000" b="1" dirty="0" smtClean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41411" y="304800"/>
            <a:ext cx="6588947" cy="1323439"/>
          </a:xfrm>
          <a:prstGeom prst="rect">
            <a:avLst/>
          </a:prstGeom>
          <a:ln/>
        </p:spPr>
        <p:style>
          <a:lnRef idx="2">
            <a:schemeClr val="accent2"/>
          </a:lnRef>
          <a:fillRef idx="1002">
            <a:schemeClr val="lt2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>
              <a:spcBef>
                <a:spcPct val="0"/>
              </a:spcBef>
            </a:pPr>
            <a:r>
              <a:rPr lang="ar-SA" sz="4000" b="1" dirty="0" smtClean="0">
                <a:ln w="0"/>
                <a:latin typeface="NikoshBAN" panose="02000000000000000000" pitchFamily="2" charset="0"/>
                <a:cs typeface="NikoshBAN" panose="02000000000000000000" pitchFamily="2" charset="0"/>
              </a:rPr>
              <a:t>اقسام الاعلال</a:t>
            </a:r>
          </a:p>
          <a:p>
            <a:pPr algn="ctr">
              <a:spcBef>
                <a:spcPct val="0"/>
              </a:spcBef>
            </a:pPr>
            <a:r>
              <a:rPr lang="en-US" sz="4000" b="1" dirty="0">
                <a:ln w="0"/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r-SA" sz="4000" b="1" dirty="0" smtClean="0">
                <a:ln w="0"/>
                <a:latin typeface="NikoshBAN" panose="02000000000000000000" pitchFamily="2" charset="0"/>
                <a:cs typeface="NikoshBAN" panose="02000000000000000000" pitchFamily="2" charset="0"/>
              </a:rPr>
              <a:t>اعلال</a:t>
            </a:r>
            <a:r>
              <a:rPr lang="en-US" sz="4000" b="1" dirty="0" smtClean="0">
                <a:ln w="0"/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ln w="0"/>
                <a:latin typeface="NikoshBAN" panose="02000000000000000000" pitchFamily="2" charset="0"/>
                <a:cs typeface="NikoshBAN" panose="02000000000000000000" pitchFamily="2" charset="0"/>
              </a:rPr>
              <a:t>এর</a:t>
            </a:r>
            <a:r>
              <a:rPr lang="en-US" sz="4000" b="1" dirty="0" smtClean="0">
                <a:ln w="0"/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ln w="0"/>
                <a:latin typeface="NikoshBAN" panose="02000000000000000000" pitchFamily="2" charset="0"/>
                <a:cs typeface="NikoshBAN" panose="02000000000000000000" pitchFamily="2" charset="0"/>
              </a:rPr>
              <a:t>প্রকার</a:t>
            </a:r>
            <a:r>
              <a:rPr lang="en-US" sz="4000" b="1" dirty="0" smtClean="0">
                <a:ln w="0"/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ln w="0"/>
                <a:latin typeface="NikoshBAN" panose="02000000000000000000" pitchFamily="2" charset="0"/>
                <a:cs typeface="NikoshBAN" panose="02000000000000000000" pitchFamily="2" charset="0"/>
              </a:rPr>
              <a:t>ভেদ</a:t>
            </a:r>
            <a:r>
              <a:rPr lang="en-US" sz="4000" b="1" dirty="0" smtClean="0">
                <a:ln w="0"/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  <a:endParaRPr lang="ar-SA" sz="4000" b="1" dirty="0">
              <a:ln w="0"/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47800" y="2971800"/>
            <a:ext cx="3048000" cy="76944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4400" b="1" dirty="0" smtClean="0">
                <a:latin typeface="NikoshBAN" pitchFamily="2" charset="0"/>
                <a:cs typeface="NikoshBAN" pitchFamily="2" charset="0"/>
              </a:rPr>
              <a:t>اعلال بالتسكين</a:t>
            </a:r>
            <a:endParaRPr lang="en-US" sz="4400" b="1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0840" y="2941320"/>
            <a:ext cx="848360" cy="830997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4800" b="1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١</a:t>
            </a:r>
            <a:endParaRPr lang="en-US" sz="4800" b="1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47800" y="4038600"/>
            <a:ext cx="3048000" cy="76944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4400" b="1" dirty="0" smtClean="0">
                <a:latin typeface="NikoshBAN" pitchFamily="2" charset="0"/>
                <a:cs typeface="NikoshBAN" pitchFamily="2" charset="0"/>
              </a:rPr>
              <a:t>اعلال بالحذف</a:t>
            </a:r>
            <a:endParaRPr lang="en-US" sz="4400" b="1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70840" y="4008120"/>
            <a:ext cx="848360" cy="830997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48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٢</a:t>
            </a:r>
            <a:endParaRPr lang="en-US" sz="4800" b="1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447800" y="5135880"/>
            <a:ext cx="3048000" cy="76944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4400" b="1" dirty="0" smtClean="0">
                <a:latin typeface="NikoshBAN" pitchFamily="2" charset="0"/>
                <a:cs typeface="NikoshBAN" pitchFamily="2" charset="0"/>
              </a:rPr>
              <a:t>اعلال بالقلب</a:t>
            </a:r>
            <a:endParaRPr lang="en-US" sz="4400" b="1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70840" y="5105400"/>
            <a:ext cx="848360" cy="830997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48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٣</a:t>
            </a:r>
            <a:endParaRPr lang="en-US" sz="4800" b="1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181600" y="2941320"/>
            <a:ext cx="3733800" cy="76944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b="1" dirty="0" err="1" smtClean="0">
                <a:latin typeface="NikoshBAN" pitchFamily="2" charset="0"/>
                <a:cs typeface="NikoshBAN" pitchFamily="2" charset="0"/>
              </a:rPr>
              <a:t>সাকিন</a:t>
            </a:r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atin typeface="NikoshBAN" pitchFamily="2" charset="0"/>
                <a:cs typeface="NikoshBAN" pitchFamily="2" charset="0"/>
              </a:rPr>
              <a:t>করে</a:t>
            </a:r>
            <a:endParaRPr lang="en-US" sz="4400" b="1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161280" y="4038600"/>
            <a:ext cx="3733800" cy="76944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b="1" dirty="0" err="1" smtClean="0">
                <a:latin typeface="NikoshBAN" pitchFamily="2" charset="0"/>
                <a:cs typeface="NikoshBAN" pitchFamily="2" charset="0"/>
              </a:rPr>
              <a:t>বিলোপ</a:t>
            </a:r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atin typeface="NikoshBAN" pitchFamily="2" charset="0"/>
                <a:cs typeface="NikoshBAN" pitchFamily="2" charset="0"/>
              </a:rPr>
              <a:t>করে</a:t>
            </a:r>
            <a:endParaRPr lang="en-US" sz="4400" b="1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146040" y="5105400"/>
            <a:ext cx="3733800" cy="76944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b="1" dirty="0" err="1" smtClean="0">
                <a:latin typeface="NikoshBAN" pitchFamily="2" charset="0"/>
                <a:cs typeface="NikoshBAN" pitchFamily="2" charset="0"/>
              </a:rPr>
              <a:t>পরিবর্তন</a:t>
            </a:r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atin typeface="NikoshBAN" pitchFamily="2" charset="0"/>
                <a:cs typeface="NikoshBAN" pitchFamily="2" charset="0"/>
              </a:rPr>
              <a:t>করে</a:t>
            </a:r>
            <a:endParaRPr lang="en-US" sz="4400" b="1" dirty="0" smtClean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259489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 tmFilter="0,0; .5, 1; 1, 1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294253" y="1828800"/>
            <a:ext cx="8662171" cy="1752600"/>
          </a:xfrm>
          <a:prstGeom prst="roundRect">
            <a:avLst>
              <a:gd name="adj" fmla="val 15378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pPr algn="r"/>
            <a:r>
              <a:rPr lang="ar-SA" sz="40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هو حذف حركة حرف العلة ثم نقل حركته الى الحرف الصحيح الساكن قبله، </a:t>
            </a:r>
            <a:endParaRPr lang="ar-SA" sz="4000" b="1" dirty="0" smtClean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334893" y="3804920"/>
            <a:ext cx="8662171" cy="1752600"/>
          </a:xfrm>
          <a:prstGeom prst="roundRect">
            <a:avLst>
              <a:gd name="adj" fmla="val 15378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অর্থা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ৎ,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হরফে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ইল্লতকে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সাকিন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করার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পর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তার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হরকতকে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পূর্বের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সহীহ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সাকিন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হরফে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স্থানান্তর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করাকে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ar-SA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اعلال بالتسكين</a:t>
            </a:r>
            <a:r>
              <a:rPr lang="en-US" sz="3200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বলে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। </a:t>
            </a:r>
            <a:endParaRPr lang="ar-SA" sz="2800" dirty="0" smtClean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95600" y="563880"/>
            <a:ext cx="4800600" cy="76944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4400" b="1" dirty="0" smtClean="0">
                <a:latin typeface="NikoshBAN" pitchFamily="2" charset="0"/>
                <a:cs typeface="NikoshBAN" pitchFamily="2" charset="0"/>
              </a:rPr>
              <a:t>تعريف اعلال بالتسكين</a:t>
            </a:r>
            <a:endParaRPr lang="en-US" sz="4400" b="1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490980" y="571936"/>
            <a:ext cx="848360" cy="830997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4800" b="1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١</a:t>
            </a:r>
            <a:endParaRPr lang="en-US" sz="4800" b="1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294252" y="5943600"/>
            <a:ext cx="8662171" cy="685800"/>
          </a:xfrm>
          <a:prstGeom prst="roundRect">
            <a:avLst>
              <a:gd name="adj" fmla="val 15378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r>
              <a:rPr lang="ar-SA" sz="2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উ</a:t>
            </a:r>
            <a:r>
              <a:rPr lang="en-US" sz="28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দাহরণ</a:t>
            </a:r>
            <a:r>
              <a:rPr lang="en-US" sz="2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: </a:t>
            </a:r>
            <a:r>
              <a:rPr lang="ar-SA" sz="2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يَبْيعُ</a:t>
            </a:r>
            <a:r>
              <a:rPr lang="en-US" sz="2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শব্দে</a:t>
            </a:r>
            <a:r>
              <a:rPr lang="en-US" sz="2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ar-SA" sz="2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ى </a:t>
            </a:r>
            <a:r>
              <a:rPr lang="en-US" sz="2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কে</a:t>
            </a:r>
            <a:r>
              <a:rPr lang="en-US" sz="2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সাকিন</a:t>
            </a:r>
            <a:r>
              <a:rPr lang="en-US" sz="2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2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</a:t>
            </a:r>
            <a:r>
              <a:rPr lang="ar-SA" sz="2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يَبِيْعُ</a:t>
            </a:r>
            <a:r>
              <a:rPr lang="en-US" sz="2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2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হয়েছে</a:t>
            </a:r>
            <a:r>
              <a:rPr lang="en-US" sz="2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। </a:t>
            </a:r>
            <a:endParaRPr lang="ar-SA" sz="2800" dirty="0" smtClean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228993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7" grpId="0" animBg="1"/>
      <p:bldP spid="12" grpId="0" animBg="1"/>
      <p:bldP spid="1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294253" y="1828800"/>
            <a:ext cx="8662171" cy="1752600"/>
          </a:xfrm>
          <a:prstGeom prst="roundRect">
            <a:avLst>
              <a:gd name="adj" fmla="val 15378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pPr algn="r"/>
            <a:r>
              <a:rPr lang="ar-SA" sz="40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تعريف اعلال بالحذف: هو حذف حرف العلة</a:t>
            </a:r>
            <a:endParaRPr lang="ar-SA" sz="4000" b="1" dirty="0" smtClean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334893" y="3804920"/>
            <a:ext cx="8662171" cy="1148080"/>
          </a:xfrm>
          <a:prstGeom prst="roundRect">
            <a:avLst>
              <a:gd name="adj" fmla="val 15378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অর্থা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ৎ,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হরফে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ইল্লতকে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বিলোপ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করাকে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ar-SA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اعلال بالحذف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বলে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। </a:t>
            </a:r>
            <a:endParaRPr lang="ar-SA" sz="2800" dirty="0" smtClean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95600" y="563880"/>
            <a:ext cx="4800600" cy="76944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4400" b="1" dirty="0" smtClean="0">
                <a:latin typeface="NikoshBAN" pitchFamily="2" charset="0"/>
                <a:cs typeface="NikoshBAN" pitchFamily="2" charset="0"/>
              </a:rPr>
              <a:t>تعريف اعلال بالحذف</a:t>
            </a:r>
            <a:endParaRPr lang="en-US" sz="4400" b="1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490980" y="571936"/>
            <a:ext cx="848360" cy="830997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48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٢</a:t>
            </a:r>
            <a:endParaRPr lang="en-US" sz="4800" b="1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294252" y="5257800"/>
            <a:ext cx="8662171" cy="685800"/>
          </a:xfrm>
          <a:prstGeom prst="roundRect">
            <a:avLst>
              <a:gd name="adj" fmla="val 15378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r>
              <a:rPr lang="ar-SA" sz="2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উ</a:t>
            </a:r>
            <a:r>
              <a:rPr lang="en-US" sz="28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দাহরণ</a:t>
            </a:r>
            <a:r>
              <a:rPr lang="en-US" sz="2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: </a:t>
            </a:r>
            <a:r>
              <a:rPr lang="ar-SA" sz="2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يَوْعدُ</a:t>
            </a:r>
            <a:r>
              <a:rPr lang="en-US" sz="2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হতে</a:t>
            </a:r>
            <a:r>
              <a:rPr lang="en-US" sz="2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ar-SA" sz="2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واو </a:t>
            </a:r>
            <a:r>
              <a:rPr lang="en-US" sz="2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কে</a:t>
            </a:r>
            <a:r>
              <a:rPr lang="en-US" sz="2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বিলোপ</a:t>
            </a:r>
            <a:r>
              <a:rPr lang="en-US" sz="2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2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</a:t>
            </a:r>
            <a:r>
              <a:rPr lang="ar-SA" sz="2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يَعدُ</a:t>
            </a:r>
            <a:r>
              <a:rPr lang="en-US" sz="2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2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হয়েছে</a:t>
            </a:r>
            <a:r>
              <a:rPr lang="en-US" sz="2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। </a:t>
            </a:r>
            <a:endParaRPr lang="ar-SA" sz="2800" dirty="0" smtClean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133626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7" grpId="0" animBg="1"/>
      <p:bldP spid="12" grpId="0" animBg="1"/>
      <p:bldP spid="1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1357436" y="1752600"/>
            <a:ext cx="6617084" cy="1219200"/>
          </a:xfrm>
          <a:prstGeom prst="roundRect">
            <a:avLst>
              <a:gd name="adj" fmla="val 15378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pPr algn="r"/>
            <a:r>
              <a:rPr lang="ar-SA" sz="40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هو تبديل حرف العلة بحرف اخر- </a:t>
            </a:r>
            <a:endParaRPr lang="ar-SA" sz="4000" b="1" dirty="0" smtClean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334893" y="3505200"/>
            <a:ext cx="8662171" cy="1752600"/>
          </a:xfrm>
          <a:prstGeom prst="roundRect">
            <a:avLst>
              <a:gd name="adj" fmla="val 15378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অর্থা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ৎ,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এক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হরফে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ইল্লতকে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অন্য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হরফে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ইল্লত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দ্বারা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পরিবর্তন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করাকে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ar-SA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اعلال بالقلب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বলে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। </a:t>
            </a:r>
            <a:endParaRPr lang="ar-SA" sz="2800" dirty="0" smtClean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95600" y="563880"/>
            <a:ext cx="4800600" cy="76944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4400" b="1" dirty="0" smtClean="0">
                <a:latin typeface="NikoshBAN" pitchFamily="2" charset="0"/>
                <a:cs typeface="NikoshBAN" pitchFamily="2" charset="0"/>
              </a:rPr>
              <a:t>تعريف اعلال بالقلب</a:t>
            </a:r>
            <a:endParaRPr lang="en-US" sz="4400" b="1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490980" y="571936"/>
            <a:ext cx="848360" cy="830997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48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٣</a:t>
            </a:r>
            <a:endParaRPr lang="en-US" sz="4800" b="1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294252" y="5638800"/>
            <a:ext cx="8662171" cy="914400"/>
          </a:xfrm>
          <a:prstGeom prst="roundRect">
            <a:avLst>
              <a:gd name="adj" fmla="val 15378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r>
              <a:rPr lang="ar-SA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উ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দাহরণ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: </a:t>
            </a:r>
            <a:r>
              <a:rPr lang="ar-SA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قَوَلَ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শব্দের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ar-SA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واو 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ar-SA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হরফে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ইল্লতকে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আলিফ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দ্বারা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পরিবর্তন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</a:t>
            </a:r>
            <a:r>
              <a:rPr lang="ar-SA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قال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হয়েছে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। </a:t>
            </a:r>
            <a:endParaRPr lang="ar-SA" sz="3200" dirty="0" smtClean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205971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  <p:bldP spid="7" grpId="0" animBg="1"/>
      <p:bldP spid="12" grpId="0" animBg="1"/>
      <p:bldP spid="1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1316795" y="1447800"/>
            <a:ext cx="6617084" cy="685800"/>
          </a:xfrm>
          <a:prstGeom prst="roundRect">
            <a:avLst>
              <a:gd name="adj" fmla="val 15378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pPr algn="r"/>
            <a:r>
              <a:rPr lang="ar-SA" sz="40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متى يقلب الهمزة واوا أو ياء؟ </a:t>
            </a:r>
            <a:endParaRPr lang="ar-SA" sz="4000" b="1" dirty="0" smtClean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59080" y="2895600"/>
            <a:ext cx="8662171" cy="2209800"/>
          </a:xfrm>
          <a:prstGeom prst="roundRect">
            <a:avLst>
              <a:gd name="adj" fmla="val 15378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pPr algn="r" rtl="1"/>
            <a:r>
              <a:rPr lang="ar-SA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١. قلب الالف : مثل- دعا- رمى- ترد الى اصلها : دعو- رمى</a:t>
            </a:r>
          </a:p>
          <a:p>
            <a:pPr algn="r" rtl="1"/>
            <a:r>
              <a:rPr lang="ar-SA" sz="2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٢. قلب الواو ياء : مثل- ميزان- </a:t>
            </a:r>
            <a:r>
              <a:rPr lang="ar-SA" sz="2800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ميقات- ترد الى اصلها : </a:t>
            </a:r>
            <a:r>
              <a:rPr lang="ar-SA" sz="2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موزان- موقات- </a:t>
            </a:r>
          </a:p>
          <a:p>
            <a:pPr algn="r" rtl="1"/>
            <a:r>
              <a:rPr lang="ar-SA" sz="2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٣. قلب الياء واوا : مثل- ميقن- </a:t>
            </a:r>
            <a:r>
              <a:rPr lang="ar-SA" sz="2800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ترد الى اصلها </a:t>
            </a:r>
            <a:r>
              <a:rPr lang="ar-SA" sz="2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:</a:t>
            </a:r>
            <a:r>
              <a:rPr lang="ar-SA" sz="2800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موقن</a:t>
            </a:r>
            <a:endParaRPr lang="ar-SA" sz="2800" dirty="0" smtClean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25037" y="457200"/>
            <a:ext cx="4800600" cy="769441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4400" b="1" dirty="0" smtClean="0">
                <a:latin typeface="NikoshBAN" pitchFamily="2" charset="0"/>
                <a:cs typeface="NikoshBAN" pitchFamily="2" charset="0"/>
              </a:rPr>
              <a:t>اعلال </a:t>
            </a:r>
            <a:r>
              <a:rPr lang="ar-SA" sz="4400" b="1" dirty="0" smtClean="0">
                <a:latin typeface="NikoshBAN" pitchFamily="2" charset="0"/>
                <a:cs typeface="NikoshBAN" pitchFamily="2" charset="0"/>
              </a:rPr>
              <a:t>بالقلب</a:t>
            </a:r>
            <a:endParaRPr lang="en-US" sz="4400" b="1" dirty="0" smtClean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561049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6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1" animBg="1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673144" y="228600"/>
            <a:ext cx="5108656" cy="838200"/>
          </a:xfrm>
          <a:prstGeom prst="roundRect">
            <a:avLst>
              <a:gd name="adj" fmla="val 15378"/>
            </a:avLst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pPr algn="ctr"/>
            <a:r>
              <a:rPr lang="bn-BD" sz="4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একক কাজ</a:t>
            </a:r>
            <a:r>
              <a:rPr lang="ar-SA" sz="4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عمل احد- </a:t>
            </a:r>
            <a:endParaRPr lang="bn-BD" sz="4800" dirty="0" smtClean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38200" y="2781479"/>
            <a:ext cx="3048000" cy="769441"/>
          </a:xfrm>
          <a:prstGeom prst="rect">
            <a:avLst/>
          </a:prstGeom>
          <a:effectLst>
            <a:glow rad="139700">
              <a:schemeClr val="accent6">
                <a:satMod val="175000"/>
                <a:alpha val="40000"/>
              </a:schemeClr>
            </a:glow>
            <a:outerShdw blurRad="63500" dist="50800" dir="5400000" sx="98000" sy="98000" rotWithShape="0">
              <a:srgbClr val="000000">
                <a:alpha val="20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4400" b="1" dirty="0" smtClean="0">
                <a:latin typeface="NikoshBAN" pitchFamily="2" charset="0"/>
                <a:cs typeface="NikoshBAN" pitchFamily="2" charset="0"/>
              </a:rPr>
              <a:t>اعلال بالتسكين</a:t>
            </a:r>
            <a:endParaRPr lang="en-US" sz="4400" b="1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838200" y="3848279"/>
            <a:ext cx="3048000" cy="769441"/>
          </a:xfrm>
          <a:prstGeom prst="rect">
            <a:avLst/>
          </a:prstGeom>
          <a:effectLst>
            <a:glow rad="139700">
              <a:schemeClr val="accent6">
                <a:satMod val="175000"/>
                <a:alpha val="40000"/>
              </a:schemeClr>
            </a:glow>
            <a:outerShdw blurRad="63500" dist="50800" dir="5400000" sx="98000" sy="98000" rotWithShape="0">
              <a:srgbClr val="000000">
                <a:alpha val="20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4400" b="1" dirty="0" smtClean="0">
                <a:latin typeface="NikoshBAN" pitchFamily="2" charset="0"/>
                <a:cs typeface="NikoshBAN" pitchFamily="2" charset="0"/>
              </a:rPr>
              <a:t>اعلال بالحذف</a:t>
            </a:r>
            <a:endParaRPr lang="en-US" sz="4400" b="1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838200" y="4945559"/>
            <a:ext cx="3048000" cy="769441"/>
          </a:xfrm>
          <a:prstGeom prst="rect">
            <a:avLst/>
          </a:prstGeom>
          <a:effectLst>
            <a:glow rad="139700">
              <a:schemeClr val="accent6">
                <a:satMod val="175000"/>
                <a:alpha val="40000"/>
              </a:schemeClr>
            </a:glow>
            <a:outerShdw blurRad="63500" dist="50800" dir="5400000" sx="98000" sy="98000" rotWithShape="0">
              <a:srgbClr val="000000">
                <a:alpha val="20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4400" b="1" dirty="0" smtClean="0">
                <a:latin typeface="NikoshBAN" pitchFamily="2" charset="0"/>
                <a:cs typeface="NikoshBAN" pitchFamily="2" charset="0"/>
              </a:rPr>
              <a:t>اعلال بالقلب</a:t>
            </a:r>
            <a:endParaRPr lang="en-US" sz="4400" b="1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572000" y="2750999"/>
            <a:ext cx="3733800" cy="769441"/>
          </a:xfrm>
          <a:prstGeom prst="rect">
            <a:avLst/>
          </a:prstGeom>
          <a:effectLst>
            <a:glow rad="139700">
              <a:schemeClr val="accent6">
                <a:satMod val="175000"/>
                <a:alpha val="40000"/>
              </a:schemeClr>
            </a:glow>
            <a:outerShdw blurRad="63500" dist="50800" dir="5400000" sx="98000" sy="98000" rotWithShape="0">
              <a:srgbClr val="000000">
                <a:alpha val="20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b="1" dirty="0" err="1" smtClean="0">
                <a:latin typeface="NikoshBAN" pitchFamily="2" charset="0"/>
                <a:cs typeface="NikoshBAN" pitchFamily="2" charset="0"/>
              </a:rPr>
              <a:t>সাকিন</a:t>
            </a:r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atin typeface="NikoshBAN" pitchFamily="2" charset="0"/>
                <a:cs typeface="NikoshBAN" pitchFamily="2" charset="0"/>
              </a:rPr>
              <a:t>করার</a:t>
            </a:r>
            <a:r>
              <a:rPr lang="en-US" sz="44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atin typeface="NikoshBAN" pitchFamily="2" charset="0"/>
                <a:cs typeface="NikoshBAN" pitchFamily="2" charset="0"/>
              </a:rPr>
              <a:t>দ্বারা</a:t>
            </a:r>
            <a:endParaRPr lang="en-US" sz="4400" b="1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551680" y="3848279"/>
            <a:ext cx="3733800" cy="769441"/>
          </a:xfrm>
          <a:prstGeom prst="rect">
            <a:avLst/>
          </a:prstGeom>
          <a:effectLst>
            <a:glow rad="139700">
              <a:schemeClr val="accent6">
                <a:satMod val="175000"/>
                <a:alpha val="40000"/>
              </a:schemeClr>
            </a:glow>
            <a:outerShdw blurRad="63500" dist="50800" dir="5400000" sx="98000" sy="98000" rotWithShape="0">
              <a:srgbClr val="000000">
                <a:alpha val="20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b="1" dirty="0" err="1" smtClean="0">
                <a:latin typeface="NikoshBAN" pitchFamily="2" charset="0"/>
                <a:cs typeface="NikoshBAN" pitchFamily="2" charset="0"/>
              </a:rPr>
              <a:t>বিলোপ</a:t>
            </a:r>
            <a:r>
              <a:rPr lang="en-US" sz="44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>
                <a:latin typeface="NikoshBAN" pitchFamily="2" charset="0"/>
                <a:cs typeface="NikoshBAN" pitchFamily="2" charset="0"/>
              </a:rPr>
              <a:t>করার</a:t>
            </a:r>
            <a:r>
              <a:rPr lang="en-US" sz="44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atin typeface="NikoshBAN" pitchFamily="2" charset="0"/>
                <a:cs typeface="NikoshBAN" pitchFamily="2" charset="0"/>
              </a:rPr>
              <a:t>দ্বারা</a:t>
            </a:r>
            <a:endParaRPr lang="en-US" sz="44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536440" y="4915079"/>
            <a:ext cx="3733800" cy="769441"/>
          </a:xfrm>
          <a:prstGeom prst="rect">
            <a:avLst/>
          </a:prstGeom>
          <a:effectLst>
            <a:glow rad="139700">
              <a:schemeClr val="accent6">
                <a:satMod val="175000"/>
                <a:alpha val="40000"/>
              </a:schemeClr>
            </a:glow>
            <a:outerShdw blurRad="63500" dist="50800" dir="5400000" sx="98000" sy="98000" rotWithShape="0">
              <a:srgbClr val="000000">
                <a:alpha val="20000"/>
              </a:srgbClr>
            </a:outerShdw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b="1" dirty="0" err="1" smtClean="0">
                <a:latin typeface="NikoshBAN" pitchFamily="2" charset="0"/>
                <a:cs typeface="NikoshBAN" pitchFamily="2" charset="0"/>
              </a:rPr>
              <a:t>পরিবর্তন</a:t>
            </a:r>
            <a:r>
              <a:rPr lang="en-US" sz="44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>
                <a:latin typeface="NikoshBAN" pitchFamily="2" charset="0"/>
                <a:cs typeface="NikoshBAN" pitchFamily="2" charset="0"/>
              </a:rPr>
              <a:t>করার</a:t>
            </a:r>
            <a:r>
              <a:rPr lang="en-US" sz="44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b="1" dirty="0" err="1" smtClean="0">
                <a:latin typeface="NikoshBAN" pitchFamily="2" charset="0"/>
                <a:cs typeface="NikoshBAN" pitchFamily="2" charset="0"/>
              </a:rPr>
              <a:t>দ্বারা</a:t>
            </a:r>
            <a:endParaRPr lang="en-US" sz="44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1295400" y="1447800"/>
            <a:ext cx="6400800" cy="838200"/>
          </a:xfrm>
          <a:prstGeom prst="roundRect">
            <a:avLst>
              <a:gd name="adj" fmla="val 15378"/>
            </a:avLst>
          </a:prstGeom>
          <a:ln/>
        </p:spPr>
        <p:style>
          <a:lnRef idx="1">
            <a:schemeClr val="accent5"/>
          </a:lnRef>
          <a:fillRef idx="1002">
            <a:schemeClr val="lt2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pPr algn="ctr"/>
            <a:r>
              <a:rPr lang="en-US" sz="48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সংক্ষেপে</a:t>
            </a:r>
            <a:r>
              <a:rPr lang="en-US" sz="4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বল</a:t>
            </a:r>
            <a:r>
              <a:rPr lang="en-US" sz="4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....</a:t>
            </a:r>
            <a:endParaRPr lang="bn-BD" sz="4800" dirty="0" smtClean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500178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1" grpId="0" animBg="1"/>
      <p:bldP spid="33" grpId="0" animBg="1"/>
      <p:bldP spid="35" grpId="0" animBg="1"/>
      <p:bldP spid="36" grpId="0" animBg="1"/>
      <p:bldP spid="3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447800" y="533400"/>
            <a:ext cx="6096000" cy="836154"/>
          </a:xfrm>
          <a:prstGeom prst="roundRect">
            <a:avLst>
              <a:gd name="adj" fmla="val 15378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pPr algn="ctr"/>
            <a:r>
              <a:rPr lang="bn-BD" sz="40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দলগত কাজ</a:t>
            </a:r>
            <a:r>
              <a:rPr lang="ar-SA" sz="4000" dirty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ar-SA" sz="40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فريق العمل - </a:t>
            </a:r>
            <a:endParaRPr lang="bn-BD" sz="4000" b="1" dirty="0" smtClean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33500" y="2286000"/>
            <a:ext cx="6324600" cy="144655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l"/>
            <a:r>
              <a:rPr lang="ar-SA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NikoshBAN" panose="02000000000000000000" pitchFamily="2" charset="0"/>
                <a:cs typeface="NikoshBAN" panose="02000000000000000000" pitchFamily="2" charset="0"/>
              </a:rPr>
              <a:t>اعلال</a:t>
            </a:r>
            <a:r>
              <a:rPr lang="en-US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NikoshBAN" panose="02000000000000000000" pitchFamily="2" charset="0"/>
                <a:cs typeface="NikoshBAN" panose="02000000000000000000" pitchFamily="2" charset="0"/>
              </a:rPr>
              <a:t>এর</a:t>
            </a:r>
            <a:r>
              <a:rPr lang="en-US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NikoshBAN" panose="02000000000000000000" pitchFamily="2" charset="0"/>
                <a:cs typeface="NikoshBAN" panose="02000000000000000000" pitchFamily="2" charset="0"/>
              </a:rPr>
              <a:t>প্রকার</a:t>
            </a:r>
            <a:r>
              <a:rPr lang="en-US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NikoshBAN" panose="02000000000000000000" pitchFamily="2" charset="0"/>
                <a:cs typeface="NikoshBAN" panose="02000000000000000000" pitchFamily="2" charset="0"/>
              </a:rPr>
              <a:t>গুলো</a:t>
            </a:r>
            <a:r>
              <a:rPr lang="en-US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NikoshBAN" panose="02000000000000000000" pitchFamily="2" charset="0"/>
                <a:cs typeface="NikoshBAN" panose="02000000000000000000" pitchFamily="2" charset="0"/>
              </a:rPr>
              <a:t>উদাহরণসহ</a:t>
            </a:r>
            <a:r>
              <a:rPr lang="en-US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NikoshBAN" panose="02000000000000000000" pitchFamily="2" charset="0"/>
                <a:cs typeface="NikoshBAN" panose="02000000000000000000" pitchFamily="2" charset="0"/>
              </a:rPr>
              <a:t>আলোচনা</a:t>
            </a:r>
            <a:r>
              <a:rPr lang="en-US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NikoshBAN" panose="02000000000000000000" pitchFamily="2" charset="0"/>
                <a:cs typeface="NikoshBAN" panose="02000000000000000000" pitchFamily="2" charset="0"/>
              </a:rPr>
              <a:t>কর</a:t>
            </a:r>
            <a:r>
              <a:rPr lang="en-US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endParaRPr lang="en-US" sz="4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155588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371600" y="1143000"/>
            <a:ext cx="6248400" cy="836154"/>
          </a:xfrm>
          <a:prstGeom prst="roundRect">
            <a:avLst>
              <a:gd name="adj" fmla="val 15378"/>
            </a:avLst>
          </a:prstGeom>
          <a:ln/>
        </p:spPr>
        <p:style>
          <a:lnRef idx="2">
            <a:schemeClr val="accent6"/>
          </a:lnRef>
          <a:fillRef idx="1003">
            <a:schemeClr val="lt2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pPr algn="ctr"/>
            <a:r>
              <a:rPr lang="bn-BD" sz="44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বাড়ির কাজ</a:t>
            </a:r>
            <a:r>
              <a:rPr lang="ar-SA" sz="44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الواجب المنزل  </a:t>
            </a:r>
            <a:endParaRPr lang="bn-BD" sz="4400" dirty="0" smtClean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200" y="3040407"/>
            <a:ext cx="7808020" cy="175432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ar-SA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عرف الاعلال، وكم قسما له؟ بين بالامثلة- 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* </a:t>
            </a:r>
            <a:endParaRPr lang="ar-SA" sz="3600" b="1" dirty="0" smtClean="0">
              <a:solidFill>
                <a:schemeClr val="tx1">
                  <a:lumMod val="95000"/>
                  <a:lumOff val="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ar-SA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اعلال*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এর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পরিচয়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দাও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তা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কত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প্রকার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?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উদাহরনসহ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বর্ণনা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</a:p>
        </p:txBody>
      </p:sp>
    </p:spTree>
    <p:extLst>
      <p:ext uri="{BB962C8B-B14F-4D97-AF65-F5344CB8AC3E}">
        <p14:creationId xmlns:p14="http://schemas.microsoft.com/office/powerpoint/2010/main" val="247761887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29884" y="405825"/>
            <a:ext cx="5723616" cy="769441"/>
          </a:xfrm>
          <a:prstGeom prst="rect">
            <a:avLst/>
          </a:prstGeom>
          <a:ln w="5715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 wrap="square">
            <a:spAutoFit/>
          </a:bodyPr>
          <a:lstStyle/>
          <a:p>
            <a:pPr algn="ctr"/>
            <a:r>
              <a:rPr lang="bn-BD" sz="4400" b="1" dirty="0">
                <a:latin typeface="NikoshBAN" pitchFamily="2" charset="0"/>
                <a:cs typeface="NikoshBAN" pitchFamily="2" charset="0"/>
              </a:rPr>
              <a:t>শিক্ষক </a:t>
            </a:r>
            <a:r>
              <a:rPr lang="bn-BD" sz="4400" b="1" dirty="0" smtClean="0">
                <a:latin typeface="NikoshBAN" pitchFamily="2" charset="0"/>
                <a:cs typeface="NikoshBAN" pitchFamily="2" charset="0"/>
              </a:rPr>
              <a:t>পরিচিতি</a:t>
            </a:r>
            <a:r>
              <a:rPr lang="ar-SA" sz="4400" b="1" dirty="0" smtClean="0">
                <a:latin typeface="NikoshBAN" pitchFamily="2" charset="0"/>
                <a:cs typeface="NikoshBAN" pitchFamily="2" charset="0"/>
              </a:rPr>
              <a:t>تعريف المعلم</a:t>
            </a:r>
            <a:r>
              <a:rPr lang="ar-SA" sz="4400" b="1" dirty="0" smtClean="0">
                <a:latin typeface="NikoshBAN" pitchFamily="2" charset="0"/>
              </a:rPr>
              <a:t>  </a:t>
            </a:r>
            <a:endParaRPr lang="en-US" sz="4400" b="1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C:\Users\VIP\Pictures\Saved Pictures\received_2083087981715727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990600"/>
            <a:ext cx="2925084" cy="3654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304800" y="4724400"/>
            <a:ext cx="8610600" cy="2000548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মুহাম্মদ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বরকত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উল্লাহ</a:t>
            </a:r>
            <a:r>
              <a:rPr lang="ar-SA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সহ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কা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রী</a:t>
            </a:r>
            <a:r>
              <a:rPr lang="en-US" sz="2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latin typeface="NikoshBAN" pitchFamily="2" charset="0"/>
                <a:cs typeface="NikoshBAN" pitchFamily="2" charset="0"/>
              </a:rPr>
              <a:t>মৌলভী</a:t>
            </a:r>
            <a:endParaRPr lang="en-US" sz="28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4000" b="1" dirty="0" err="1" smtClean="0">
                <a:latin typeface="NikoshBAN" pitchFamily="2" charset="0"/>
                <a:cs typeface="NikoshBAN" pitchFamily="2" charset="0"/>
              </a:rPr>
              <a:t>রামচন্দ্রপুর</a:t>
            </a:r>
            <a:r>
              <a:rPr lang="en-US" sz="40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latin typeface="NikoshBAN" pitchFamily="2" charset="0"/>
                <a:cs typeface="NikoshBAN" pitchFamily="2" charset="0"/>
              </a:rPr>
              <a:t>কাসেমিয়া</a:t>
            </a:r>
            <a:r>
              <a:rPr lang="en-US" sz="40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latin typeface="NikoshBAN" pitchFamily="2" charset="0"/>
                <a:cs typeface="NikoshBAN" pitchFamily="2" charset="0"/>
              </a:rPr>
              <a:t>ছিদ্দিকিয়া</a:t>
            </a:r>
            <a:r>
              <a:rPr lang="en-US" sz="40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latin typeface="NikoshBAN" pitchFamily="2" charset="0"/>
                <a:cs typeface="NikoshBAN" pitchFamily="2" charset="0"/>
              </a:rPr>
              <a:t>ফাযিল</a:t>
            </a:r>
            <a:r>
              <a:rPr lang="en-US" sz="40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latin typeface="NikoshBAN" pitchFamily="2" charset="0"/>
                <a:cs typeface="NikoshBAN" pitchFamily="2" charset="0"/>
              </a:rPr>
              <a:t>মাদ্রাসা</a:t>
            </a:r>
            <a:endParaRPr lang="bn-BD" sz="4000" b="1" dirty="0">
              <a:latin typeface="NikoshBAN" pitchFamily="2" charset="0"/>
              <a:cs typeface="NikoshBAN" pitchFamily="2" charset="0"/>
            </a:endParaRPr>
          </a:p>
          <a:p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হাজিগঞ্জ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চাঁদপুর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,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মোবাইল </a:t>
            </a:r>
            <a:r>
              <a:rPr lang="bn-BD" sz="2400" dirty="0">
                <a:latin typeface="NikoshBAN" pitchFamily="2" charset="0"/>
                <a:cs typeface="NikoshBAN" pitchFamily="2" charset="0"/>
              </a:rPr>
              <a:t>নং </a:t>
            </a:r>
            <a:r>
              <a:rPr lang="bn-BD" sz="2400" dirty="0" smtClean="0">
                <a:latin typeface="NikoshBAN" pitchFamily="2" charset="0"/>
                <a:cs typeface="NikoshBAN" pitchFamily="2" charset="0"/>
              </a:rPr>
              <a:t>-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০১৭১৪৩৩৮৯৩২</a:t>
            </a:r>
          </a:p>
          <a:p>
            <a:r>
              <a:rPr lang="en-US" sz="2400" dirty="0" smtClean="0">
                <a:latin typeface="NikoshBAN" pitchFamily="2" charset="0"/>
                <a:cs typeface="NikoshBAN" pitchFamily="2" charset="0"/>
              </a:rPr>
              <a:t>ই-</a:t>
            </a:r>
            <a:r>
              <a:rPr lang="en-US" sz="2400" dirty="0" err="1" smtClean="0">
                <a:latin typeface="NikoshBAN" pitchFamily="2" charset="0"/>
                <a:cs typeface="NikoshBAN" pitchFamily="2" charset="0"/>
              </a:rPr>
              <a:t>মেইল</a:t>
            </a:r>
            <a:r>
              <a:rPr lang="en-US" sz="2400" dirty="0" smtClean="0">
                <a:latin typeface="NikoshBAN" pitchFamily="2" charset="0"/>
                <a:cs typeface="NikoshBAN" pitchFamily="2" charset="0"/>
              </a:rPr>
              <a:t>- miazient.barakat@gmail.com</a:t>
            </a:r>
            <a:endParaRPr lang="bn-BD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581400" y="1305074"/>
            <a:ext cx="5190216" cy="333956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ar-SA" sz="3200" b="1" dirty="0" smtClean="0">
                <a:latin typeface="NikoshBAN" pitchFamily="2" charset="0"/>
                <a:cs typeface="NikoshBAN" pitchFamily="2" charset="0"/>
              </a:rPr>
              <a:t>محمد بركت الله</a:t>
            </a:r>
            <a:endParaRPr lang="ar-SA" sz="3200" dirty="0" smtClean="0"/>
          </a:p>
          <a:p>
            <a:pPr algn="r" rtl="1"/>
            <a:r>
              <a:rPr lang="ar-SA" sz="2800" b="1" dirty="0" smtClean="0">
                <a:latin typeface="NikoshBAN" pitchFamily="2" charset="0"/>
                <a:cs typeface="NikoshBAN" pitchFamily="2" charset="0"/>
              </a:rPr>
              <a:t>مساعد مؤلفى (العربى)</a:t>
            </a:r>
          </a:p>
          <a:p>
            <a:pPr algn="r" rtl="1"/>
            <a:r>
              <a:rPr lang="ar-SA" sz="2800" b="1" dirty="0" smtClean="0">
                <a:latin typeface="NikoshBAN" pitchFamily="2" charset="0"/>
                <a:cs typeface="NikoshBAN" pitchFamily="2" charset="0"/>
              </a:rPr>
              <a:t>المدرسة الفاضل القاسمية الصديقية </a:t>
            </a:r>
          </a:p>
          <a:p>
            <a:pPr algn="r" rtl="1"/>
            <a:r>
              <a:rPr lang="ar-SA" sz="2800" b="1" dirty="0" smtClean="0">
                <a:latin typeface="NikoshBAN" pitchFamily="2" charset="0"/>
                <a:cs typeface="NikoshBAN" pitchFamily="2" charset="0"/>
              </a:rPr>
              <a:t>برام ساندربور</a:t>
            </a:r>
          </a:p>
          <a:p>
            <a:pPr algn="r" rtl="1"/>
            <a:r>
              <a:rPr lang="ar-SA" sz="2800" b="1" dirty="0" smtClean="0">
                <a:latin typeface="NikoshBAN" pitchFamily="2" charset="0"/>
                <a:cs typeface="NikoshBAN" pitchFamily="2" charset="0"/>
              </a:rPr>
              <a:t>حاجى غنج- ساند بور-</a:t>
            </a:r>
          </a:p>
          <a:p>
            <a:pPr algn="r" rtl="1"/>
            <a:r>
              <a:rPr lang="ar-SA" sz="2800" b="1" dirty="0" smtClean="0">
                <a:latin typeface="NikoshBAN" pitchFamily="2" charset="0"/>
                <a:cs typeface="NikoshBAN" pitchFamily="2" charset="0"/>
              </a:rPr>
              <a:t>الجوال: </a:t>
            </a:r>
            <a:r>
              <a:rPr lang="ar-SA" sz="2800" b="1" dirty="0" smtClean="0">
                <a:latin typeface="Arial"/>
                <a:cs typeface="Arial"/>
              </a:rPr>
              <a:t>٠١٧١٤٣٣٨٩٣٢</a:t>
            </a:r>
          </a:p>
          <a:p>
            <a:pPr algn="r" rtl="1"/>
            <a:r>
              <a:rPr lang="ar-SA" sz="2800" b="1" dirty="0" smtClean="0">
                <a:latin typeface="Arial"/>
                <a:cs typeface="Arial"/>
              </a:rPr>
              <a:t>التاريخ: ٠٣-٠٨-٢٠١٩</a:t>
            </a:r>
            <a:endParaRPr lang="ar-SA" sz="2800" b="1" dirty="0" smtClean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4370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80260" y="2150745"/>
            <a:ext cx="4983481" cy="3908762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pPr algn="ctr"/>
            <a:r>
              <a:rPr lang="ar-SA" sz="9600" b="1" dirty="0" smtClean="0">
                <a:ln/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شكرا كثيرا</a:t>
            </a:r>
          </a:p>
          <a:p>
            <a:pPr algn="ctr"/>
            <a:r>
              <a:rPr lang="bn-BD" sz="13800" b="1" dirty="0" smtClean="0">
                <a:ln/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400" b="1" dirty="0">
              <a:ln/>
              <a:solidFill>
                <a:schemeClr val="accent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endParaRPr lang="en-US" sz="1400" b="1" dirty="0">
              <a:ln/>
              <a:blipFill>
                <a:blip r:embed="rId2"/>
                <a:tile tx="0" ty="0" sx="100000" sy="100000" flip="none" algn="tl"/>
              </a:blip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28888" y="569128"/>
            <a:ext cx="4086225" cy="1015663"/>
          </a:xfrm>
          <a:prstGeom prst="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bn-BD" sz="60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সবাইকে</a:t>
            </a:r>
            <a:endParaRPr lang="en-US" sz="60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2" descr="C:\Users\mr\Desktop\maria\Clipart_Rose_PNG_Picture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6948484" y="1509712"/>
            <a:ext cx="1883791" cy="4129088"/>
          </a:xfrm>
          <a:prstGeom prst="rect">
            <a:avLst/>
          </a:prstGeom>
          <a:noFill/>
        </p:spPr>
      </p:pic>
      <p:pic>
        <p:nvPicPr>
          <p:cNvPr id="5" name="Picture 2" descr="C:\Users\mr\Desktop\maria\Clipart_Rose_PNG_Picture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9809" y="1509712"/>
            <a:ext cx="1883791" cy="41290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70085621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676400" y="787052"/>
            <a:ext cx="5793810" cy="830997"/>
          </a:xfrm>
          <a:prstGeom prst="rect">
            <a:avLst/>
          </a:prstGeom>
          <a:solidFill>
            <a:schemeClr val="bg2">
              <a:lumMod val="90000"/>
            </a:schemeClr>
          </a:solidFill>
          <a:ln w="38100"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পরিচিতি</a:t>
            </a:r>
            <a:r>
              <a:rPr lang="ar-SA" sz="4800" dirty="0" smtClean="0">
                <a:latin typeface="NikoshBAN" pitchFamily="2" charset="0"/>
                <a:cs typeface="NikoshBAN" pitchFamily="2" charset="0"/>
              </a:rPr>
              <a:t>تعريف الدرس 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556818" y="2057400"/>
            <a:ext cx="4026647" cy="3733800"/>
          </a:xfrm>
          <a:prstGeom prst="ellipse">
            <a:avLst/>
          </a:prstGeom>
          <a:solidFill>
            <a:srgbClr val="00B0F0"/>
          </a:solidFill>
          <a:ln>
            <a:solidFill>
              <a:schemeClr val="tx2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শ্রেণি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: </a:t>
            </a:r>
            <a:r>
              <a:rPr lang="en-US" sz="32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দাখিল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9ম ও 10ম</a:t>
            </a:r>
            <a:endParaRPr lang="bn-IN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IN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বিষয়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: </a:t>
            </a:r>
            <a:r>
              <a:rPr lang="en-US" sz="32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আরবী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2য় </a:t>
            </a:r>
            <a:r>
              <a:rPr lang="en-US" sz="32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পত্র</a:t>
            </a:r>
            <a:endParaRPr lang="en-US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32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: </a:t>
            </a:r>
            <a:r>
              <a:rPr lang="en-US" sz="3200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পঞ্চম</a:t>
            </a:r>
            <a:endParaRPr lang="bn-IN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IN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সময় – ৫০ মিনিট </a:t>
            </a:r>
            <a:endParaRPr lang="en-US" sz="32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4724400" y="2057400"/>
            <a:ext cx="4026647" cy="3733800"/>
          </a:xfrm>
          <a:prstGeom prst="ellipse">
            <a:avLst/>
          </a:prstGeom>
          <a:solidFill>
            <a:srgbClr val="00B0F0"/>
          </a:solidFill>
          <a:ln>
            <a:solidFill>
              <a:schemeClr val="tx2"/>
            </a:solidFill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الصف التاسع والعاشر للداخل-</a:t>
            </a:r>
            <a:endParaRPr lang="bn-IN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ar-SA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الموضوع: قواعد اللغة العربية-</a:t>
            </a:r>
          </a:p>
          <a:p>
            <a:pPr algn="ctr"/>
            <a:r>
              <a:rPr lang="bn-IN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ar-SA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الدرس </a:t>
            </a:r>
            <a:r>
              <a:rPr lang="ar-SA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الخامس-</a:t>
            </a:r>
            <a:endParaRPr lang="bn-IN" sz="3200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ar-SA" sz="3200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الوقت : </a:t>
            </a:r>
            <a:r>
              <a:rPr lang="ar-SA" sz="3200" dirty="0" smtClean="0">
                <a:solidFill>
                  <a:schemeClr val="tx1"/>
                </a:solidFill>
                <a:latin typeface="Arial"/>
                <a:cs typeface="Arial"/>
              </a:rPr>
              <a:t>٥٠</a:t>
            </a:r>
            <a:endParaRPr lang="en-US" sz="3200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732260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26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4" grpId="1" animBg="1"/>
      <p:bldP spid="5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12747" y="316217"/>
            <a:ext cx="8626453" cy="707886"/>
          </a:xfrm>
          <a:prstGeom prst="rect">
            <a:avLst/>
          </a:prstGeom>
          <a:solidFill>
            <a:srgbClr val="00B050"/>
          </a:solidFill>
          <a:ln>
            <a:solidFill>
              <a:schemeClr val="bg2">
                <a:lumMod val="1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4000" b="1" dirty="0" smtClean="0">
                <a:ln w="0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ছবি</a:t>
            </a:r>
            <a:r>
              <a:rPr lang="en-US" sz="4000" b="1" dirty="0" err="1" smtClean="0">
                <a:ln w="0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গুলো</a:t>
            </a:r>
            <a:r>
              <a:rPr lang="bn-BD" sz="4000" b="1" dirty="0" smtClean="0">
                <a:ln w="0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দেখে</a:t>
            </a:r>
            <a:r>
              <a:rPr lang="en-GB" sz="4000" b="1" dirty="0" smtClean="0">
                <a:ln w="0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GB" sz="4000" b="1" dirty="0" err="1" smtClean="0">
                <a:ln w="0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নাম</a:t>
            </a:r>
            <a:r>
              <a:rPr lang="en-GB" sz="4000" b="1" dirty="0" smtClean="0">
                <a:ln w="0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GB" sz="4000" b="1" dirty="0" err="1" smtClean="0">
                <a:ln w="0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বল</a:t>
            </a:r>
            <a:r>
              <a:rPr lang="ar-SA" sz="4000" b="1" dirty="0" smtClean="0">
                <a:ln w="0"/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انظروا الصور و قولوا - </a:t>
            </a:r>
            <a:endParaRPr lang="en-US" sz="4000" b="1" dirty="0">
              <a:ln w="0"/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02611" y="5598458"/>
            <a:ext cx="6060189" cy="58477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আরবী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হরফ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হরকরেত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পরিবর্তন</a:t>
            </a:r>
            <a:endParaRPr lang="en-US" sz="3200" b="1" dirty="0" smtClean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1319525"/>
            <a:ext cx="5257800" cy="393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842391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257300" y="5638800"/>
            <a:ext cx="6287728" cy="58477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200" b="1" dirty="0" err="1">
                <a:latin typeface="NikoshBAN" pitchFamily="2" charset="0"/>
                <a:cs typeface="NikoshBAN" pitchFamily="2" charset="0"/>
              </a:rPr>
              <a:t>আরবী</a:t>
            </a:r>
            <a:r>
              <a:rPr lang="en-US" sz="32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হরফে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পরিবর্তনের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বিশ্লেষণ</a:t>
            </a:r>
            <a:endParaRPr lang="en-US" sz="3200" b="1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304800"/>
            <a:ext cx="6821128" cy="5115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850343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78560" y="3276600"/>
            <a:ext cx="6588947" cy="2215991"/>
          </a:xfrm>
          <a:prstGeom prst="rect">
            <a:avLst/>
          </a:prstGeom>
          <a:ln/>
          <a:effectLst>
            <a:glow rad="228600">
              <a:schemeClr val="accent4">
                <a:satMod val="175000"/>
                <a:alpha val="40000"/>
              </a:schemeClr>
            </a:glow>
            <a:outerShdw blurRad="63500" dist="50800" dir="5400000" sx="98000" sy="98000" rotWithShape="0">
              <a:srgbClr val="000000">
                <a:alpha val="20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 rtl="1">
              <a:spcBef>
                <a:spcPct val="0"/>
              </a:spcBef>
            </a:pPr>
            <a:r>
              <a:rPr lang="ar-SA" sz="138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اعلال</a:t>
            </a:r>
          </a:p>
        </p:txBody>
      </p:sp>
      <p:sp>
        <p:nvSpPr>
          <p:cNvPr id="4" name="Down Arrow Callout 3"/>
          <p:cNvSpPr/>
          <p:nvPr/>
        </p:nvSpPr>
        <p:spPr>
          <a:xfrm>
            <a:off x="1752600" y="457200"/>
            <a:ext cx="5791200" cy="2514600"/>
          </a:xfrm>
          <a:prstGeom prst="downArrowCallout">
            <a:avLst/>
          </a:prstGeom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sz="4800" b="1" dirty="0" smtClean="0">
                <a:ln w="0"/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اعلان الدرس</a:t>
            </a:r>
            <a:endParaRPr lang="en-US" sz="4800" b="1" dirty="0" smtClean="0">
              <a:ln w="0"/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4800" b="1" dirty="0" err="1" smtClean="0">
                <a:ln w="0"/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আজকের</a:t>
            </a:r>
            <a:r>
              <a:rPr lang="en-US" sz="4800" b="1" dirty="0" smtClean="0">
                <a:ln w="0"/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 smtClean="0">
                <a:ln w="0"/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পাঠের</a:t>
            </a:r>
            <a:r>
              <a:rPr lang="en-US" sz="4800" b="1" dirty="0" smtClean="0">
                <a:ln w="0"/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b="1" dirty="0" err="1" smtClean="0">
                <a:ln w="0"/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বিষয়</a:t>
            </a:r>
            <a:endParaRPr lang="en-US" sz="4800" dirty="0">
              <a:solidFill>
                <a:schemeClr val="tx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3200400"/>
            <a:ext cx="6670040" cy="2292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596608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ight Arrow 2"/>
          <p:cNvSpPr/>
          <p:nvPr/>
        </p:nvSpPr>
        <p:spPr>
          <a:xfrm>
            <a:off x="703552" y="3572788"/>
            <a:ext cx="810228" cy="659757"/>
          </a:xfrm>
          <a:prstGeom prst="rightArrow">
            <a:avLst>
              <a:gd name="adj1" fmla="val 67544"/>
              <a:gd name="adj2" fmla="val 50000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NikoshBAN" panose="02000000000000000000" pitchFamily="2" charset="0"/>
                <a:cs typeface="NikoshBAN" panose="02000000000000000000" pitchFamily="2" charset="0"/>
              </a:rPr>
              <a:t>২</a:t>
            </a:r>
            <a:r>
              <a:rPr lang="en-US" sz="2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.</a:t>
            </a:r>
            <a:endParaRPr lang="en-US" sz="28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89980" y="3505200"/>
            <a:ext cx="4277420" cy="95410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ar-SA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يمكن ان يقول اقسام </a:t>
            </a:r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الاعلال-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اعلال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এর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প্রকারভেদ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বলতে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981199" y="771198"/>
            <a:ext cx="5791201" cy="836154"/>
          </a:xfrm>
          <a:prstGeom prst="roundRect">
            <a:avLst>
              <a:gd name="adj" fmla="val 15378"/>
            </a:avLst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pPr algn="ctr"/>
            <a:r>
              <a:rPr lang="bn-BD" sz="54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শি</a:t>
            </a:r>
            <a:r>
              <a:rPr lang="bn-BD" sz="4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খনফল</a:t>
            </a:r>
            <a:r>
              <a:rPr lang="en-US" sz="4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ar-SA" sz="48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تنافع العلم </a:t>
            </a:r>
            <a:endParaRPr lang="bn-BD" sz="4800" dirty="0" smtClean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703552" y="2286000"/>
            <a:ext cx="810228" cy="659757"/>
          </a:xfrm>
          <a:prstGeom prst="rightArrow">
            <a:avLst>
              <a:gd name="adj1" fmla="val 67544"/>
              <a:gd name="adj2" fmla="val 50000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1.</a:t>
            </a:r>
            <a:endParaRPr lang="en-US" sz="28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13780" y="2209800"/>
            <a:ext cx="4353620" cy="95410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ar-SA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يمكن ان يقول تعريف </a:t>
            </a:r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الاعلال-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اعلال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পরিচয়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বলতে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631118" y="4779931"/>
            <a:ext cx="810228" cy="659757"/>
          </a:xfrm>
          <a:prstGeom prst="rightArrow">
            <a:avLst>
              <a:gd name="adj1" fmla="val 67544"/>
              <a:gd name="adj2" fmla="val 50000"/>
            </a:avLst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SA" sz="2800" b="1" dirty="0">
                <a:latin typeface="NikoshBAN" panose="02000000000000000000" pitchFamily="2" charset="0"/>
                <a:cs typeface="NikoshBAN" panose="02000000000000000000" pitchFamily="2" charset="0"/>
              </a:rPr>
              <a:t>৩</a:t>
            </a:r>
            <a:r>
              <a:rPr lang="en-US" sz="28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.</a:t>
            </a:r>
            <a:endParaRPr lang="en-US" sz="28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676400" y="4752281"/>
            <a:ext cx="4191000" cy="95410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ar-SA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يمكن ان يقول </a:t>
            </a:r>
            <a:r>
              <a:rPr lang="ar-SA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مثال الاعلال-</a:t>
            </a:r>
            <a:endParaRPr lang="en-US" sz="2800" b="1" dirty="0">
              <a:solidFill>
                <a:schemeClr val="tx1">
                  <a:lumMod val="95000"/>
                  <a:lumOff val="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ar-SA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اعلال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এর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উদাহরন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বলতে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 </a:t>
            </a:r>
          </a:p>
        </p:txBody>
      </p:sp>
    </p:spTree>
    <p:extLst>
      <p:ext uri="{BB962C8B-B14F-4D97-AF65-F5344CB8AC3E}">
        <p14:creationId xmlns:p14="http://schemas.microsoft.com/office/powerpoint/2010/main" val="281524913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223520" y="1755140"/>
            <a:ext cx="8662171" cy="1752600"/>
          </a:xfrm>
          <a:prstGeom prst="roundRect">
            <a:avLst>
              <a:gd name="adj" fmla="val 15378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pPr algn="r"/>
            <a:r>
              <a:rPr lang="ar-SA" sz="40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معنى الاعلال لغة: الاعلال هو مصدر من باب الافعال- معناه: الامراض- </a:t>
            </a:r>
            <a:endParaRPr lang="ar-SA" sz="4000" b="1" dirty="0" smtClean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133600" y="381000"/>
            <a:ext cx="4292986" cy="107721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3200" b="1" dirty="0" smtClean="0">
                <a:latin typeface="NikoshBAN" pitchFamily="2" charset="0"/>
                <a:cs typeface="NikoshBAN" pitchFamily="2" charset="0"/>
              </a:rPr>
              <a:t>معنى الاعلال لغة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pPr algn="ctr"/>
            <a:r>
              <a:rPr lang="ar-SA" sz="32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ar-SA" sz="3200" b="1" dirty="0" smtClean="0">
                <a:latin typeface="NikoshBAN" pitchFamily="2" charset="0"/>
                <a:cs typeface="NikoshBAN" pitchFamily="2" charset="0"/>
              </a:rPr>
              <a:t>اعلال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ar-SA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আভিধানিক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অর্থ</a:t>
            </a:r>
            <a:endParaRPr lang="en-US" sz="3200" b="1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28600" y="4038600"/>
            <a:ext cx="8662171" cy="1752600"/>
          </a:xfrm>
          <a:prstGeom prst="roundRect">
            <a:avLst>
              <a:gd name="adj" fmla="val 15378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r>
              <a:rPr lang="ar-SA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اعلال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এর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আভিধানিক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অর্থ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: </a:t>
            </a:r>
            <a:r>
              <a:rPr lang="ar-SA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اعلال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শব্দটি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বাবে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ar-SA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افعال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এর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মাসদার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।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এর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অর্থ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-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রোগাক্রান্ত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করা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। </a:t>
            </a:r>
            <a:endParaRPr lang="ar-SA" sz="3200" dirty="0" smtClean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948924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223520" y="1755140"/>
            <a:ext cx="8662171" cy="1752600"/>
          </a:xfrm>
          <a:prstGeom prst="roundRect">
            <a:avLst>
              <a:gd name="adj" fmla="val 15378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pPr algn="r"/>
            <a:r>
              <a:rPr lang="ar-SA" sz="4000" b="1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١. قال صاحب مبادئ العربية : هو حذف احرف العلة أو قلبها أو تسكينها- </a:t>
            </a:r>
            <a:endParaRPr lang="ar-SA" sz="4000" b="1" dirty="0" smtClean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133600" y="381000"/>
            <a:ext cx="4292986" cy="107721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SA" sz="3200" b="1" dirty="0" smtClean="0">
                <a:latin typeface="NikoshBAN" pitchFamily="2" charset="0"/>
                <a:cs typeface="NikoshBAN" pitchFamily="2" charset="0"/>
              </a:rPr>
              <a:t>تعريف الاعلال اصطلاحا</a:t>
            </a:r>
            <a:endParaRPr lang="en-US" sz="3200" b="1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ar-SA" sz="3200" b="1" dirty="0">
                <a:latin typeface="NikoshBAN" pitchFamily="2" charset="0"/>
                <a:cs typeface="NikoshBAN" pitchFamily="2" charset="0"/>
              </a:rPr>
              <a:t> </a:t>
            </a:r>
            <a:r>
              <a:rPr lang="ar-SA" sz="3200" b="1" dirty="0" smtClean="0">
                <a:latin typeface="NikoshBAN" pitchFamily="2" charset="0"/>
                <a:cs typeface="NikoshBAN" pitchFamily="2" charset="0"/>
              </a:rPr>
              <a:t>اعلال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ar-SA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পারিভাষিক</a:t>
            </a:r>
            <a:r>
              <a:rPr lang="en-US" sz="32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 smtClean="0">
                <a:latin typeface="NikoshBAN" pitchFamily="2" charset="0"/>
                <a:cs typeface="NikoshBAN" pitchFamily="2" charset="0"/>
              </a:rPr>
              <a:t>সংজ্ঞা</a:t>
            </a:r>
            <a:endParaRPr lang="en-US" sz="3200" b="1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28600" y="4038600"/>
            <a:ext cx="8662171" cy="1752600"/>
          </a:xfrm>
          <a:prstGeom prst="roundRect">
            <a:avLst>
              <a:gd name="adj" fmla="val 15378"/>
            </a:avLst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অর্থা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ৎ,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শব্দের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উচ্চারণকে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সহজ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করার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লক্ষ্যে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হরফে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ইল্লতকে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বিলোপ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করা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,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পরিবর্তন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করা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কিংবা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সাকিন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করাকে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ar-SA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اعلال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</a:t>
            </a:r>
            <a:r>
              <a:rPr lang="en-US" sz="3200" dirty="0" err="1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বলে</a:t>
            </a:r>
            <a:r>
              <a:rPr lang="en-US" sz="3200" dirty="0" smtClean="0">
                <a:ln w="0"/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। </a:t>
            </a:r>
            <a:endParaRPr lang="ar-SA" sz="3200" dirty="0" smtClean="0">
              <a:ln w="0"/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193842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 animBg="1"/>
    </p:bld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1110</TotalTime>
  <Words>631</Words>
  <Application>Microsoft Office PowerPoint</Application>
  <PresentationFormat>On-screen Show (4:3)</PresentationFormat>
  <Paragraphs>131</Paragraphs>
  <Slides>20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Slipstream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PKM</dc:creator>
  <cp:lastModifiedBy>Emdad Ullah</cp:lastModifiedBy>
  <cp:revision>309</cp:revision>
  <dcterms:created xsi:type="dcterms:W3CDTF">2015-05-23T05:54:04Z</dcterms:created>
  <dcterms:modified xsi:type="dcterms:W3CDTF">2019-08-03T03:45:19Z</dcterms:modified>
</cp:coreProperties>
</file>