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</p:sldMasterIdLst>
  <p:notesMasterIdLst>
    <p:notesMasterId r:id="rId28"/>
  </p:notesMasterIdLst>
  <p:sldIdLst>
    <p:sldId id="262" r:id="rId2"/>
    <p:sldId id="294" r:id="rId3"/>
    <p:sldId id="263" r:id="rId4"/>
    <p:sldId id="264" r:id="rId5"/>
    <p:sldId id="265" r:id="rId6"/>
    <p:sldId id="266" r:id="rId7"/>
    <p:sldId id="267" r:id="rId8"/>
    <p:sldId id="269" r:id="rId9"/>
    <p:sldId id="270" r:id="rId10"/>
    <p:sldId id="276" r:id="rId11"/>
    <p:sldId id="277" r:id="rId12"/>
    <p:sldId id="279" r:id="rId13"/>
    <p:sldId id="280" r:id="rId14"/>
    <p:sldId id="281" r:id="rId15"/>
    <p:sldId id="282" r:id="rId16"/>
    <p:sldId id="283" r:id="rId17"/>
    <p:sldId id="284" r:id="rId18"/>
    <p:sldId id="271" r:id="rId19"/>
    <p:sldId id="278" r:id="rId20"/>
    <p:sldId id="287" r:id="rId21"/>
    <p:sldId id="288" r:id="rId22"/>
    <p:sldId id="289" r:id="rId23"/>
    <p:sldId id="290" r:id="rId24"/>
    <p:sldId id="291" r:id="rId25"/>
    <p:sldId id="293" r:id="rId26"/>
    <p:sldId id="292" r:id="rId27"/>
  </p:sldIdLst>
  <p:sldSz cx="9144000" cy="6858000" type="screen4x3"/>
  <p:notesSz cx="6858000" cy="9144000"/>
  <p:embeddedFontLst>
    <p:embeddedFont>
      <p:font typeface="Calibri Light" panose="020F0302020204030204" pitchFamily="34" charset="0"/>
      <p:regular r:id="rId29"/>
      <p: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Kalpurush" panose="02000600000000000000" pitchFamily="2" charset="0"/>
      <p:regular r:id="rId35"/>
    </p:embeddedFont>
    <p:embeddedFont>
      <p:font typeface="Andalus" panose="020B0604020202020204" charset="-78"/>
      <p:regular r:id="rId36"/>
    </p:embeddedFont>
    <p:embeddedFont>
      <p:font typeface="NikoshBAN" panose="02000000000000000000" pitchFamily="2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67CDD602-AEDF-478A-9730-5E3CBCE0B53B}">
          <p14:sldIdLst/>
        </p14:section>
        <p14:section name="Untitled Section" id="{EE7CE693-E0BC-4313-8701-D4B06D0746FA}">
          <p14:sldIdLst>
            <p14:sldId id="262"/>
            <p14:sldId id="294"/>
            <p14:sldId id="263"/>
            <p14:sldId id="264"/>
            <p14:sldId id="265"/>
            <p14:sldId id="266"/>
            <p14:sldId id="267"/>
            <p14:sldId id="269"/>
            <p14:sldId id="270"/>
            <p14:sldId id="276"/>
            <p14:sldId id="277"/>
            <p14:sldId id="279"/>
            <p14:sldId id="280"/>
            <p14:sldId id="281"/>
            <p14:sldId id="282"/>
            <p14:sldId id="283"/>
            <p14:sldId id="284"/>
            <p14:sldId id="271"/>
            <p14:sldId id="278"/>
            <p14:sldId id="287"/>
            <p14:sldId id="288"/>
            <p14:sldId id="289"/>
            <p14:sldId id="290"/>
            <p14:sldId id="291"/>
            <p14:sldId id="293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09" autoAdjust="0"/>
    <p:restoredTop sz="94660"/>
  </p:normalViewPr>
  <p:slideViewPr>
    <p:cSldViewPr snapToGrid="0">
      <p:cViewPr varScale="1">
        <p:scale>
          <a:sx n="67" d="100"/>
          <a:sy n="67" d="100"/>
        </p:scale>
        <p:origin x="19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62083-5097-4680-8604-2064137D89B6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EAEA-660E-4006-93FC-EA326692BA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2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9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শিক্ষক</a:t>
            </a:r>
            <a:r>
              <a:rPr lang="bn-BD" baseline="0" dirty="0" smtClean="0"/>
              <a:t> এখানে আরও প্রশ্নের মাধ্যমে ছাত্র/ছাত্রিদের পূর্ব জ্ঞান যাচাই করতে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25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শিক্ষক</a:t>
            </a:r>
            <a:r>
              <a:rPr lang="bn-BD" baseline="0" dirty="0" smtClean="0"/>
              <a:t> নিজে অন্যান্য বিষয় প্রশ্ন করে উত্তর বের করতে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22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000" b="0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 : ৫ মিনিট</a:t>
            </a:r>
            <a:endParaRPr lang="en-US" sz="1000" b="0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86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b="1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আরও</a:t>
            </a:r>
            <a:r>
              <a:rPr lang="bn-BD" sz="1200" b="1" baseline="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কীকী কাজে লাগে তা শিক্ষক নিজে ব্যাখ্যা করতে পারেন।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68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79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Andalus" pitchFamily="18" charset="-78"/>
              </a:rPr>
              <a:t>শিক্ষক</a:t>
            </a:r>
            <a:r>
              <a:rPr lang="bn-BD" baseline="0" dirty="0" smtClean="0">
                <a:latin typeface="Andalus" pitchFamily="18" charset="-78"/>
              </a:rPr>
              <a:t> নিজে বর্ণিত ৫টি বিষয় নিয়ে বিস্তারিত আলোচনা করতে পারেন</a:t>
            </a:r>
            <a:r>
              <a:rPr lang="bn-BD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306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>
                <a:latin typeface="Kalpurush" pitchFamily="2" charset="0"/>
                <a:cs typeface="Kalpurush" pitchFamily="2" charset="0"/>
              </a:rPr>
              <a:t>সময়</a:t>
            </a:r>
            <a:r>
              <a:rPr lang="bn-BD" baseline="0" dirty="0" smtClean="0">
                <a:latin typeface="Kalpurush" pitchFamily="2" charset="0"/>
                <a:cs typeface="Kalpurush" pitchFamily="2" charset="0"/>
              </a:rPr>
              <a:t> ৭ মিনিট দিতে পারেন</a:t>
            </a:r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15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সময়</a:t>
            </a:r>
            <a:r>
              <a:rPr lang="bn-BD" baseline="0" dirty="0" smtClean="0"/>
              <a:t> প্রয়োজন অনুযায়ী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874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সময়</a:t>
            </a:r>
            <a:r>
              <a:rPr lang="bn-BD" baseline="0" dirty="0" smtClean="0"/>
              <a:t> প্রয়োজন অনুযায়ী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EAEA-660E-4006-93FC-EA326692BA9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103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01798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8793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9021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69224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3423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36220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36998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0792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6089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078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5150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C070A-908B-49D1-992E-C1C7E05F4A08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5D26F-611E-4A6D-A752-B8D243408C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push dir="u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85800"/>
            <a:ext cx="7646926" cy="5410200"/>
          </a:xfrm>
          <a:prstGeom prst="ellipse">
            <a:avLst/>
          </a:prstGeom>
          <a:ln w="63500" cap="rnd">
            <a:solidFill>
              <a:schemeClr val="accent5">
                <a:lumMod val="5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628900" y="3839111"/>
            <a:ext cx="3918060" cy="186204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bn-BD" sz="115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স্বাগতম</a:t>
            </a:r>
            <a:endParaRPr lang="en-US" sz="115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2794" y="1777484"/>
            <a:ext cx="459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আইসিটি ক্লাসে </a:t>
            </a:r>
            <a:r>
              <a:rPr lang="en-US" sz="4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সবাইকে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blipFill>
                <a:blip r:embed="rId4"/>
                <a:tile tx="0" ty="0" sx="100000" sy="100000" flip="none" algn="tl"/>
              </a:blip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2801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2263" y="3330164"/>
            <a:ext cx="8038531" cy="3305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bn-IN" altLang="en-US" sz="3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কামরুজ্জামান সরদার</a:t>
            </a:r>
            <a:r>
              <a:rPr lang="bn-BD" altLang="en-US" sz="3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 </a:t>
            </a:r>
            <a:r>
              <a:rPr lang="bn-IN" altLang="en-US" sz="3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( কামরুল)</a:t>
            </a:r>
            <a:endParaRPr lang="bn-BD" sz="36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alt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 ICT )</a:t>
            </a:r>
            <a:endParaRPr lang="bn-IN" alt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      </a:t>
            </a:r>
            <a:r>
              <a:rPr lang="bn-BD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I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নিশ্চিন্তপুর</a:t>
            </a:r>
            <a:r>
              <a:rPr lang="bn-BD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 </a:t>
            </a:r>
            <a:r>
              <a:rPr lang="bn-I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মাধ্যমিক</a:t>
            </a:r>
            <a:endParaRPr lang="en-US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andapatraCMJ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bn-I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CMJ" pitchFamily="2" charset="0"/>
              </a:rPr>
              <a:t> </a:t>
            </a:r>
            <a:r>
              <a:rPr lang="bn-BD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</a:rPr>
              <a:t>বিদ্যালয়</a:t>
            </a:r>
            <a:r>
              <a:rPr lang="bn-BD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urmaMJ" pitchFamily="2" charset="0"/>
              </a:rPr>
              <a:t>,</a:t>
            </a:r>
            <a:r>
              <a:rPr lang="bn-IN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urmaMJ" pitchFamily="2" charset="0"/>
              </a:rPr>
              <a:t>বাবুপাড়া,পাংশা,</a:t>
            </a:r>
            <a:r>
              <a:rPr lang="bn-BD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urmaMJ" pitchFamily="2" charset="0"/>
              </a:rPr>
              <a:t>রাজবাড়ী।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  <a:p>
            <a:pPr>
              <a:spcBef>
                <a:spcPct val="20000"/>
              </a:spcBef>
              <a:buClr>
                <a:schemeClr val="hlink"/>
              </a:buClr>
              <a:defRPr/>
            </a:pPr>
            <a:r>
              <a:rPr lang="en-US" sz="36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</a:rPr>
              <a:t>       </a:t>
            </a:r>
            <a:r>
              <a:rPr lang="bn-BD" sz="36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</a:rPr>
              <a:t>মোবাইল নং ০১৭</a:t>
            </a:r>
            <a:r>
              <a:rPr lang="en-US" sz="360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itchFamily="2" charset="0"/>
              </a:rPr>
              <a:t>১১৫১৪৩০৮</a:t>
            </a:r>
            <a:endParaRPr lang="en-US" sz="3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1" y="423081"/>
            <a:ext cx="2438400" cy="2667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57099" y="566361"/>
            <a:ext cx="51452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6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bn-BD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0217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075041" y="2611783"/>
            <a:ext cx="517207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শ্রেণি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:</a:t>
            </a:r>
            <a:r>
              <a:rPr lang="bn-BD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নবম</a:t>
            </a:r>
          </a:p>
          <a:p>
            <a:pPr>
              <a:spcBef>
                <a:spcPct val="0"/>
              </a:spcBef>
            </a:pP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বিষয়</a:t>
            </a:r>
            <a:r>
              <a:rPr lang="bn-IN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: </a:t>
            </a: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তথ্য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ও </a:t>
            </a: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যোগাযোগ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প্রযুক্তি</a:t>
            </a:r>
            <a:endParaRPr lang="en-US" sz="3200" dirty="0" smtClean="0"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sz="3200" dirty="0" err="1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অধ্যায়</a:t>
            </a:r>
            <a:r>
              <a:rPr lang="bn-IN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lang="bn-BD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দ্বিতীয়</a:t>
            </a:r>
          </a:p>
          <a:p>
            <a:pPr>
              <a:spcBef>
                <a:spcPct val="0"/>
              </a:spcBef>
            </a:pPr>
            <a:r>
              <a:rPr lang="bn-BD" sz="32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পাঠ 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lang="bn-BD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dirty="0" smtClean="0">
                <a:ln w="0"/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কম্পিউটার ও কম্পিউটার ব্যবহারকারীর নিরাপত্তা</a:t>
            </a:r>
            <a:endParaRPr lang="en-US" sz="3200" dirty="0" smtClean="0">
              <a:ln w="0"/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  <a:p>
            <a:pPr>
              <a:spcBef>
                <a:spcPct val="0"/>
              </a:spcBef>
            </a:pPr>
            <a:r>
              <a:rPr lang="bn-BD" sz="3200" dirty="0" smtClean="0">
                <a:ln w="0"/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বিষয় </a:t>
            </a:r>
            <a:r>
              <a:rPr lang="en-US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:</a:t>
            </a:r>
            <a:r>
              <a:rPr lang="bn-BD" sz="3200" dirty="0" smtClean="0">
                <a:solidFill>
                  <a:srgbClr val="7030A0"/>
                </a:solidFill>
                <a:latin typeface="Kalpurush" pitchFamily="2" charset="0"/>
                <a:cs typeface="Kalpurush" pitchFamily="2" charset="0"/>
              </a:rPr>
              <a:t> সফওয়্যার ইনস্টলেশন</a:t>
            </a:r>
            <a:endParaRPr lang="en-US" sz="3200" dirty="0" smtClean="0">
              <a:ln w="0"/>
              <a:solidFill>
                <a:srgbClr val="7030A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86" y="2196257"/>
            <a:ext cx="3098041" cy="3462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-675048" y="828680"/>
            <a:ext cx="106106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7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bn-BD" sz="72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52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476374" y="2819400"/>
            <a:ext cx="62674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এসো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4400" b="1" u="sng" dirty="0" err="1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কিছু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ছবি দেখে চিন্তা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ক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রে</a:t>
            </a:r>
            <a:r>
              <a:rPr lang="en-US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400" b="1" u="sng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বলি</a:t>
            </a:r>
            <a:endParaRPr lang="en-US" sz="4400" b="1" u="sng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122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33384"/>
            <a:ext cx="3659120" cy="2549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01491" y="2959752"/>
            <a:ext cx="47712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0"/>
                <a:latin typeface="NikoshBAN"/>
                <a:cs typeface="NikoshBAN" panose="02000000000000000000" pitchFamily="2" charset="0"/>
              </a:rPr>
              <a:t>ছবিগুলো দেখে তোমরা কী বুঝতে পারলে?</a:t>
            </a:r>
            <a:endParaRPr lang="en-US" sz="2800" b="1" dirty="0">
              <a:ln w="0"/>
              <a:latin typeface="NikoshBAN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465" y="433384"/>
            <a:ext cx="3403748" cy="25495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923973"/>
            <a:ext cx="3541780" cy="25736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516" y="3923973"/>
            <a:ext cx="3477786" cy="25736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102926" y="2959752"/>
            <a:ext cx="40410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n w="0"/>
                <a:latin typeface="NikoshBAN"/>
                <a:cs typeface="NikoshBAN" panose="02000000000000000000" pitchFamily="2" charset="0"/>
              </a:rPr>
              <a:t>বিভিন্ন সফটওয়্যার ইনস্টল করছে।</a:t>
            </a:r>
            <a:endParaRPr lang="en-US" sz="2800" b="1" dirty="0">
              <a:ln w="0"/>
              <a:latin typeface="NikoshBAN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30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447675" y="2933700"/>
            <a:ext cx="8210550" cy="3771900"/>
          </a:xfrm>
          <a:prstGeom prst="leftRightArrow">
            <a:avLst>
              <a:gd name="adj1" fmla="val 44697"/>
              <a:gd name="adj2" fmla="val 50000"/>
            </a:avLst>
          </a:prstGeom>
          <a:noFill/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কম্পিউটার</a:t>
            </a:r>
            <a:r>
              <a:rPr lang="en-US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ও </a:t>
            </a:r>
            <a:r>
              <a:rPr lang="en-US" sz="60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কম্পিউটার</a:t>
            </a:r>
            <a:r>
              <a:rPr lang="en-US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ব্যবহারকারীর</a:t>
            </a:r>
            <a:r>
              <a:rPr lang="en-US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6000" b="1" dirty="0" err="1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নিরাপত্তা</a:t>
            </a:r>
            <a:r>
              <a:rPr lang="bn-BD" sz="60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60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18743030">
            <a:off x="257807" y="1107576"/>
            <a:ext cx="2967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u="sng" dirty="0" smtClean="0">
                <a:ln>
                  <a:solidFill>
                    <a:srgbClr val="00B050"/>
                  </a:solidFill>
                </a:ln>
                <a:latin typeface="Kalpurush" pitchFamily="2" charset="0"/>
                <a:cs typeface="Kalpurush" pitchFamily="2" charset="0"/>
              </a:rPr>
              <a:t>আ</a:t>
            </a:r>
            <a:r>
              <a:rPr lang="bn-BD" sz="2800" b="1" u="sng" dirty="0" smtClean="0">
                <a:ln>
                  <a:solidFill>
                    <a:srgbClr val="00B050"/>
                  </a:solidFill>
                </a:ln>
                <a:latin typeface="Kalpurush" pitchFamily="2" charset="0"/>
                <a:cs typeface="Kalpurush" pitchFamily="2" charset="0"/>
              </a:rPr>
              <a:t>জকের পাঠের বিষয়-</a:t>
            </a:r>
            <a:endParaRPr lang="en-US" sz="2800" b="1" u="sng" dirty="0">
              <a:ln>
                <a:solidFill>
                  <a:srgbClr val="00B050"/>
                </a:solidFill>
              </a:ln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011" y="771772"/>
            <a:ext cx="3573214" cy="25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79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546550" y="2124085"/>
            <a:ext cx="5720899" cy="1062038"/>
          </a:xfrm>
          <a:prstGeom prst="downArrow">
            <a:avLst>
              <a:gd name="adj1" fmla="val 100000"/>
              <a:gd name="adj2" fmla="val 40357"/>
            </a:avLst>
          </a:prstGeom>
          <a:effectLst>
            <a:softEdge rad="317500"/>
          </a:effectLst>
        </p:spPr>
        <p:style>
          <a:lnRef idx="1">
            <a:schemeClr val="accent2"/>
          </a:lnRef>
          <a:fillRef idx="1002">
            <a:schemeClr val="dk1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perspectiveLeft"/>
              <a:lightRig rig="threePt" dir="t"/>
            </a:scene3d>
          </a:bodyPr>
          <a:lstStyle/>
          <a:p>
            <a:r>
              <a:rPr lang="bn-BD" sz="44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এই </a:t>
            </a:r>
            <a:r>
              <a:rPr lang="en-US" sz="440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পাঠ</a:t>
            </a:r>
            <a:r>
              <a:rPr lang="bn-BD" sz="44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 শেষে</a:t>
            </a:r>
            <a:r>
              <a:rPr lang="en-US" sz="44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en-US" sz="440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শিক্ষার্থীরা</a:t>
            </a:r>
            <a:r>
              <a:rPr lang="en-US" sz="44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Kalpurush" pitchFamily="2" charset="0"/>
                <a:cs typeface="Kalpurush" pitchFamily="2" charset="0"/>
              </a:rPr>
              <a:t>-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46551" y="3978944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Kalpurush" pitchFamily="2" charset="0"/>
                <a:cs typeface="Kalpurush" pitchFamily="2" charset="0"/>
              </a:rPr>
              <a:t>২</a:t>
            </a:r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6779" y="4047212"/>
            <a:ext cx="7249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ইনস্টলেশন কী তা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বর্ণনা করতে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পারবে।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46551" y="4960018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Kalpurush" pitchFamily="2" charset="0"/>
                <a:cs typeface="Kalpurush" pitchFamily="2" charset="0"/>
              </a:rPr>
              <a:t>৩</a:t>
            </a:r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0179" y="4817138"/>
            <a:ext cx="72058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ইনস্টলেশন কীভাবে করতে হবে তা বিশ্লেষ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ণ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করতে পারবে। 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Minus 6"/>
          <p:cNvSpPr/>
          <p:nvPr/>
        </p:nvSpPr>
        <p:spPr>
          <a:xfrm>
            <a:off x="2209800" y="5867400"/>
            <a:ext cx="4495800" cy="228600"/>
          </a:xfrm>
          <a:prstGeom prst="mathMinus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B05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83744" y="771198"/>
            <a:ext cx="2347911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শি</a:t>
            </a:r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খনফল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46551" y="3056446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1.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56779" y="3124714"/>
            <a:ext cx="7249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কী তা বলতে পারবে।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835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643188" y="976313"/>
            <a:ext cx="3857624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এসো ভিডিও দেখি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38400" y="424338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ভিডিও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দেখে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কী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বুঝতে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পারলে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?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806" y="5105382"/>
            <a:ext cx="7672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উত্তর </a:t>
            </a:r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: </a:t>
            </a:r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ইন্টারনেট থেকে প্রয়োজন অনুযায়ী সফটওয়্যার ডাউনলোড করছে এবং তা প্রক্রিয়া অনুসরণ করে কম্পিউটারে ইনস্টল করছে।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253207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61439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428998" y="606971"/>
            <a:ext cx="2347911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একক কাজ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11" y="5344180"/>
            <a:ext cx="8053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 w="0"/>
                <a:latin typeface="Kalpurush" pitchFamily="2" charset="0"/>
                <a:cs typeface="Kalpurush" pitchFamily="2" charset="0"/>
              </a:rPr>
              <a:t>কম্পিউটারে বিভিন্ন ধরণের সফটওয়্যার ইনস্টল করার প্রয়োজন হয় কেন?</a:t>
            </a:r>
            <a:r>
              <a:rPr lang="en-US" sz="2800" b="1" dirty="0" smtClean="0">
                <a:ln w="0"/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ln w="0"/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ln w="0"/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515" y="2070537"/>
            <a:ext cx="3290715" cy="26827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49" y="2070538"/>
            <a:ext cx="4211532" cy="26827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7585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18354"/>
            <a:ext cx="9239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কম্পিউটার গঠিত হয় দুটি জিনিসের সমন্বয়ে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457700" y="1071568"/>
            <a:ext cx="3833" cy="47082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657363" y="1577458"/>
            <a:ext cx="5728590" cy="15918"/>
          </a:xfrm>
          <a:prstGeom prst="line">
            <a:avLst/>
          </a:prstGeom>
          <a:ln w="762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684992" y="1583285"/>
            <a:ext cx="0" cy="5000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361889" y="1583285"/>
            <a:ext cx="0" cy="500063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183638" y="4648573"/>
            <a:ext cx="1560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19497" y="4637663"/>
            <a:ext cx="14013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হার্ডওয়্যার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77527" y="5243563"/>
            <a:ext cx="64171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হার্ডওয়্যার হলো কম্পিউটারের যন্ত্রাংশ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,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যা নিষ্প্রাণ।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58513" y="5920900"/>
            <a:ext cx="3118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তাহলে সফটওয়্যার কী?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042" y="2130163"/>
            <a:ext cx="3145789" cy="2300062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39" y="2127331"/>
            <a:ext cx="3130053" cy="23057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3648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349968" y="587828"/>
            <a:ext cx="2347911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endParaRPr lang="bn-BD" sz="4000" b="1" dirty="0" smtClean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2612503"/>
            <a:ext cx="4914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হলো নিষ্প্রাণ দেহের প্রাণ। 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388" y="2175404"/>
            <a:ext cx="3867189" cy="289665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956525" y="5533299"/>
            <a:ext cx="66318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এই নিষ্প্রাণ দেহে প্রাণ সঞ্চার করা হলো সফটওয়্যারের কাজ। 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569" y="3861822"/>
            <a:ext cx="46923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এখন বলত সফটওয়্যারের কাজ কী?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231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692" y="759449"/>
            <a:ext cx="73084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বলতো আইসিটি যন্ত্রগুলো পরিচালিত হয় কিসের মাধ্যমে?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79503" y="3698499"/>
            <a:ext cx="3873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বিভিন্ন সফটওয়্যারের মাধ্যমে।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46" y="1582731"/>
            <a:ext cx="5083427" cy="4754756"/>
          </a:xfrm>
          <a:prstGeom prst="rect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07395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071" y="1657064"/>
            <a:ext cx="4188372" cy="3354035"/>
          </a:xfrm>
          <a:prstGeom prst="rect">
            <a:avLst/>
          </a:prstGeom>
          <a:ln w="12700" cap="sq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1385886" y="5299697"/>
            <a:ext cx="7159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সফটওয়্যারগুলো প্রয়োজনমতো কম্পিউটার ও বিভিন্ন আইসিটি যন্ত্রে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ইনস্টল করতে হয়।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85886" y="845247"/>
            <a:ext cx="4201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সফটওয়্যারগুলো কী করতে হয়?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414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83390" y="289052"/>
            <a:ext cx="513656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ইনস্টলেশন </a:t>
            </a:r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45282" y="1661693"/>
            <a:ext cx="6930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 করার পূর্বে লক্ষ রাখা প্রয়োজন-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3782" y="2428368"/>
            <a:ext cx="64395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১। সফটওয়্যারটি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হার্ডওয়্যার সাপোর্ট করে কিনা।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06947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২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। 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read me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ফাইলটিতে জরুরি কিছু কাজের কথা লেখা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5682" y="3828469"/>
            <a:ext cx="75520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3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।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ইনস্টলেশনের সময়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অন্য সকল কাজ বন্ধ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682" y="4587463"/>
            <a:ext cx="6001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৪। এন্টিভাইরাস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বন্ধ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5682" y="5346457"/>
            <a:ext cx="8313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৫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। অপারেটিং সিস্টেমের এডমিনিস্ট্রেটরের অনুমতি আছে কিনা।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121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64667" y="433395"/>
            <a:ext cx="2805112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জোড়ায় কাজ</a:t>
            </a:r>
          </a:p>
        </p:txBody>
      </p:sp>
      <p:sp>
        <p:nvSpPr>
          <p:cNvPr id="4" name="Rectangle 3"/>
          <p:cNvSpPr/>
          <p:nvPr/>
        </p:nvSpPr>
        <p:spPr>
          <a:xfrm>
            <a:off x="702472" y="5117871"/>
            <a:ext cx="78152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ছাড়া শুধু হার্ডওয়্যার নিষ্প্রাণ দেহের মতো,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এই নিষ্প্রাণ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দেহে প্রাণ সঞ্চার করে সফটওয়্যার- আলোচনা করে পোস্টার ডিজাইন কর।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30" y="1819138"/>
            <a:ext cx="4238585" cy="28205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82743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5910" y="699637"/>
            <a:ext cx="58355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সফটওয়্যারটি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করতে কি প্রয়োজন?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18043" y="6010827"/>
            <a:ext cx="55934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সফটওয়্যারটির সফট বা ডিজিটাল কপি।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4" t="3236" r="3652" b="3782"/>
          <a:stretch/>
        </p:blipFill>
        <p:spPr>
          <a:xfrm>
            <a:off x="406717" y="1702153"/>
            <a:ext cx="5245259" cy="3872243"/>
          </a:xfrm>
          <a:prstGeom prst="rect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1181" y="1702153"/>
            <a:ext cx="3373346" cy="387224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rnd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0275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0606" y="383635"/>
            <a:ext cx="6442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বলতে পারবে সফট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কপিটি কোথায় পাওয়া যাবে?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43300" y="4849383"/>
            <a:ext cx="56197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</a:t>
            </a:r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কপিটি সিডি, পেনড্রাইভ বা ইন্টারনেট </a:t>
            </a:r>
          </a:p>
          <a:p>
            <a:pPr algn="just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ইত্যাদি থেকে পাওয়া যাবে।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27571" y="1145976"/>
            <a:ext cx="2525814" cy="2525814"/>
            <a:chOff x="1027571" y="1145976"/>
            <a:chExt cx="2525814" cy="252581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571" y="1145976"/>
              <a:ext cx="2525814" cy="2525814"/>
            </a:xfrm>
            <a:prstGeom prst="rect">
              <a:avLst/>
            </a:prstGeom>
            <a:ln w="285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1" name="Oval 10"/>
            <p:cNvSpPr/>
            <p:nvPr/>
          </p:nvSpPr>
          <p:spPr>
            <a:xfrm>
              <a:off x="1055572" y="1145976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১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42169" y="1145976"/>
            <a:ext cx="3491178" cy="2525813"/>
            <a:chOff x="4542169" y="1145976"/>
            <a:chExt cx="3491178" cy="252581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2169" y="1145976"/>
              <a:ext cx="3491178" cy="2525813"/>
            </a:xfrm>
            <a:prstGeom prst="rect">
              <a:avLst/>
            </a:prstGeom>
            <a:ln w="285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2" name="Oval 11"/>
            <p:cNvSpPr/>
            <p:nvPr/>
          </p:nvSpPr>
          <p:spPr>
            <a:xfrm>
              <a:off x="5522686" y="1174552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২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0" y="4329111"/>
            <a:ext cx="3467100" cy="2528889"/>
            <a:chOff x="328039" y="4143375"/>
            <a:chExt cx="3924878" cy="245185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l="5194" r="4807"/>
            <a:stretch/>
          </p:blipFill>
          <p:spPr>
            <a:xfrm>
              <a:off x="328039" y="4143375"/>
              <a:ext cx="3924878" cy="2451852"/>
            </a:xfrm>
            <a:prstGeom prst="rect">
              <a:avLst/>
            </a:prstGeom>
            <a:ln w="285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3" name="Oval 12"/>
            <p:cNvSpPr/>
            <p:nvPr/>
          </p:nvSpPr>
          <p:spPr>
            <a:xfrm>
              <a:off x="2581614" y="5154990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৩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6190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1200" y="5295462"/>
            <a:ext cx="529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কম্পিউটার নিরাপত্তামূলক সফটওয়্যার।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6737" y="258661"/>
            <a:ext cx="4584113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ইনস্টলেশন </a:t>
            </a:r>
            <a:endParaRPr lang="en-US" sz="40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265" y="1651916"/>
            <a:ext cx="4760246" cy="3167727"/>
          </a:xfrm>
          <a:prstGeom prst="rect">
            <a:avLst/>
          </a:prstGeom>
          <a:ln w="28575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65" y="1651916"/>
            <a:ext cx="3167727" cy="3167727"/>
          </a:xfrm>
          <a:prstGeom prst="rect">
            <a:avLst/>
          </a:prstGeom>
          <a:ln w="28575" cap="sq" cmpd="thickThin">
            <a:solidFill>
              <a:srgbClr val="00B0F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6082138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24" y="6091917"/>
            <a:ext cx="37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5740" y="1441945"/>
            <a:ext cx="8758189" cy="641644"/>
            <a:chOff x="100012" y="899001"/>
            <a:chExt cx="8758189" cy="64164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514"/>
            <a:stretch/>
          </p:blipFill>
          <p:spPr>
            <a:xfrm>
              <a:off x="414337" y="912086"/>
              <a:ext cx="8443864" cy="62855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5" name="Oval 4"/>
            <p:cNvSpPr/>
            <p:nvPr/>
          </p:nvSpPr>
          <p:spPr>
            <a:xfrm>
              <a:off x="100012" y="899001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১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0" y="346108"/>
            <a:ext cx="8858250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একটি সফটওয়্যার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ইনস্টল করার বিভিন্ন ধাপ-</a:t>
            </a:r>
            <a:r>
              <a:rPr lang="bn-BD" sz="40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</a:t>
            </a:r>
            <a:endParaRPr lang="bn-BD" sz="40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85750" y="3029837"/>
            <a:ext cx="4171950" cy="2825353"/>
            <a:chOff x="285750" y="2058263"/>
            <a:chExt cx="4171950" cy="2825353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4" r="3728"/>
            <a:stretch/>
          </p:blipFill>
          <p:spPr>
            <a:xfrm>
              <a:off x="285750" y="2058263"/>
              <a:ext cx="4171950" cy="282535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1" name="Oval 10"/>
            <p:cNvSpPr/>
            <p:nvPr/>
          </p:nvSpPr>
          <p:spPr>
            <a:xfrm>
              <a:off x="478883" y="4129800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২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00538" y="3029837"/>
            <a:ext cx="4157663" cy="2825353"/>
            <a:chOff x="4829175" y="2058262"/>
            <a:chExt cx="4157663" cy="282535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3" r="4785"/>
            <a:stretch/>
          </p:blipFill>
          <p:spPr>
            <a:xfrm>
              <a:off x="4829175" y="2058262"/>
              <a:ext cx="4157663" cy="282535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6" name="Oval 15"/>
            <p:cNvSpPr/>
            <p:nvPr/>
          </p:nvSpPr>
          <p:spPr>
            <a:xfrm>
              <a:off x="5931945" y="4144792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৩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07334" y="2206975"/>
            <a:ext cx="6941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সফটওয়্যারটি সিলেক্ট করে ডাবল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72658" y="6091917"/>
            <a:ext cx="4180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I accept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2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9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458326" y="435485"/>
            <a:ext cx="3932044" cy="2619272"/>
            <a:chOff x="300037" y="700950"/>
            <a:chExt cx="4171950" cy="2866347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4" r="4705"/>
            <a:stretch/>
          </p:blipFill>
          <p:spPr>
            <a:xfrm>
              <a:off x="300037" y="700950"/>
              <a:ext cx="4171950" cy="286634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" name="Oval 3"/>
            <p:cNvSpPr/>
            <p:nvPr/>
          </p:nvSpPr>
          <p:spPr>
            <a:xfrm>
              <a:off x="3717333" y="2430294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৪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768441" y="418245"/>
            <a:ext cx="3946934" cy="2636512"/>
            <a:chOff x="4629149" y="700950"/>
            <a:chExt cx="4187748" cy="288521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0" r="3382"/>
            <a:stretch/>
          </p:blipFill>
          <p:spPr>
            <a:xfrm>
              <a:off x="4629149" y="700950"/>
              <a:ext cx="4187748" cy="288521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Oval 5"/>
            <p:cNvSpPr/>
            <p:nvPr/>
          </p:nvSpPr>
          <p:spPr>
            <a:xfrm>
              <a:off x="7998821" y="2430293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৫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217210" y="6246093"/>
            <a:ext cx="3736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3150650"/>
            <a:ext cx="468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রেডিও বাটন সিলেক্ট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920911" y="3767783"/>
            <a:ext cx="3932044" cy="2384397"/>
            <a:chOff x="573086" y="3587069"/>
            <a:chExt cx="4248096" cy="286634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85" r="3754"/>
            <a:stretch/>
          </p:blipFill>
          <p:spPr>
            <a:xfrm>
              <a:off x="573086" y="3587069"/>
              <a:ext cx="4248096" cy="286634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1" name="Oval 20"/>
            <p:cNvSpPr/>
            <p:nvPr/>
          </p:nvSpPr>
          <p:spPr>
            <a:xfrm>
              <a:off x="4057462" y="5413036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৬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36261" y="3149660"/>
            <a:ext cx="3211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Next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156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72250" y="4484392"/>
            <a:ext cx="3938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Finish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072069" y="1216017"/>
            <a:ext cx="3782793" cy="2825353"/>
            <a:chOff x="2680681" y="1186729"/>
            <a:chExt cx="3782793" cy="282535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8" r="3754"/>
            <a:stretch/>
          </p:blipFill>
          <p:spPr>
            <a:xfrm>
              <a:off x="2680681" y="1186729"/>
              <a:ext cx="3782793" cy="2825353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Oval 6"/>
            <p:cNvSpPr/>
            <p:nvPr/>
          </p:nvSpPr>
          <p:spPr>
            <a:xfrm>
              <a:off x="2890597" y="3252160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8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71464" y="1225621"/>
            <a:ext cx="4497168" cy="2825353"/>
            <a:chOff x="4956252" y="3619829"/>
            <a:chExt cx="4187748" cy="283551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3" r="1714"/>
            <a:stretch/>
          </p:blipFill>
          <p:spPr>
            <a:xfrm>
              <a:off x="4956252" y="3619829"/>
              <a:ext cx="4187748" cy="2835516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chemeClr val="bg1">
                  <a:lumMod val="50000"/>
                </a:schemeClr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Oval 10"/>
            <p:cNvSpPr/>
            <p:nvPr/>
          </p:nvSpPr>
          <p:spPr>
            <a:xfrm>
              <a:off x="5164430" y="5763202"/>
              <a:ext cx="628650" cy="60007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2800" dirty="0" smtClean="0">
                  <a:ln w="285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rPr>
                <a:t>৭</a:t>
              </a:r>
              <a:endParaRPr lang="en-US" sz="2800" dirty="0">
                <a:ln w="28575">
                  <a:solidFill>
                    <a:schemeClr val="tx1"/>
                  </a:solidFill>
                </a:ln>
                <a:solidFill>
                  <a:schemeClr val="tx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95300" y="4484392"/>
            <a:ext cx="4362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Install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এ ক্লিক করতে হবে।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99428" y="5315417"/>
            <a:ext cx="6081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নোট- ধাপগুলো প্রায় সব ধরনের সফটওয়্যার ইনস্টলের ক্ষেত্রে প্রযোজ্য।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152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69443" y="638175"/>
            <a:ext cx="2805112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0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দলগত কাজ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361" y="1972739"/>
            <a:ext cx="3343276" cy="3343276"/>
          </a:xfrm>
          <a:prstGeom prst="rect">
            <a:avLst/>
          </a:prstGeom>
          <a:ln w="38100" cap="sq" cmpd="thickThin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571498" y="5617125"/>
            <a:ext cx="8286751" cy="954107"/>
          </a:xfrm>
          <a:prstGeom prst="roundRect">
            <a:avLst>
              <a:gd name="adj" fmla="val 0"/>
            </a:avLst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প্রক্রিয়া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অনুসরণ করে একটি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ইনস্টল করার পদ্ধতি বর্ণনা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কর। </a:t>
            </a:r>
            <a:r>
              <a:rPr lang="bn-BD" sz="28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en-US" sz="2800" b="1" dirty="0" smtClean="0">
                <a:latin typeface="Kalpurush" pitchFamily="2" charset="0"/>
                <a:cs typeface="Kalpurush" pitchFamily="2" charset="0"/>
              </a:rPr>
              <a:t> </a:t>
            </a:r>
            <a:endParaRPr lang="bn-BD" sz="2800" b="1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78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90915" y="609972"/>
            <a:ext cx="2805112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 মূল্যায়ন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6779" y="4595105"/>
            <a:ext cx="71585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ইনস্টল করার পূর্বে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কয়টি বিষয় লক্ষ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রাখা প্রয়োজন-</a:t>
            </a:r>
            <a:r>
              <a:rPr 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b="1" dirty="0">
              <a:solidFill>
                <a:schemeClr val="bg2">
                  <a:lumMod val="10000"/>
                </a:schemeClr>
              </a:solidFill>
              <a:latin typeface="Kalpurush" pitchFamily="2" charset="0"/>
              <a:cs typeface="Kalpurush" pitchFamily="2" charset="0"/>
            </a:endParaRPr>
          </a:p>
          <a:p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450129" y="4510496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৪</a:t>
            </a:r>
            <a:r>
              <a:rPr lang="en-US" sz="2800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510395" y="5412973"/>
            <a:ext cx="7169147" cy="689297"/>
            <a:chOff x="858983" y="4128645"/>
            <a:chExt cx="7289613" cy="444472"/>
          </a:xfrm>
        </p:grpSpPr>
        <p:grpSp>
          <p:nvGrpSpPr>
            <p:cNvPr id="7" name="Group 6"/>
            <p:cNvGrpSpPr/>
            <p:nvPr/>
          </p:nvGrpSpPr>
          <p:grpSpPr>
            <a:xfrm>
              <a:off x="858983" y="4128645"/>
              <a:ext cx="7289613" cy="430620"/>
              <a:chOff x="858983" y="4419600"/>
              <a:chExt cx="7289613" cy="43062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1052951" y="4435822"/>
                <a:ext cx="7095645" cy="377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tabLst>
                    <a:tab pos="2235200" algn="l"/>
                    <a:tab pos="4064000" algn="l"/>
                    <a:tab pos="5834063" algn="l"/>
                  </a:tabLst>
                </a:pPr>
                <a:r>
                  <a:rPr lang="bn-BD" sz="3200" dirty="0" smtClean="0">
                    <a:latin typeface="Kalpurush" pitchFamily="2" charset="0"/>
                    <a:cs typeface="Kalpurush" pitchFamily="2" charset="0"/>
                  </a:rPr>
                  <a:t>   ২ </a:t>
                </a:r>
                <a:r>
                  <a:rPr lang="en-US" sz="3200" dirty="0" smtClean="0">
                    <a:latin typeface="Kalpurush" pitchFamily="2" charset="0"/>
                    <a:cs typeface="Kalpurush" pitchFamily="2" charset="0"/>
                  </a:rPr>
                  <a:t>	</a:t>
                </a:r>
                <a:r>
                  <a:rPr lang="bn-BD" sz="3200" dirty="0" smtClean="0">
                    <a:latin typeface="Kalpurush" pitchFamily="2" charset="0"/>
                    <a:cs typeface="Kalpurush" pitchFamily="2" charset="0"/>
                  </a:rPr>
                  <a:t>৩ টি </a:t>
                </a:r>
                <a:r>
                  <a:rPr lang="en-US" sz="3200" dirty="0" smtClean="0">
                    <a:latin typeface="Kalpurush" pitchFamily="2" charset="0"/>
                    <a:cs typeface="Kalpurush" pitchFamily="2" charset="0"/>
                  </a:rPr>
                  <a:t>	</a:t>
                </a:r>
                <a:r>
                  <a:rPr lang="bn-BD" sz="3200" dirty="0" smtClean="0">
                    <a:latin typeface="Kalpurush" pitchFamily="2" charset="0"/>
                    <a:cs typeface="Kalpurush" pitchFamily="2" charset="0"/>
                  </a:rPr>
                  <a:t>৪ টি</a:t>
                </a:r>
                <a:r>
                  <a:rPr lang="en-US" sz="3200" dirty="0" smtClean="0">
                    <a:latin typeface="Kalpurush" pitchFamily="2" charset="0"/>
                    <a:cs typeface="Kalpurush" pitchFamily="2" charset="0"/>
                  </a:rPr>
                  <a:t>	</a:t>
                </a:r>
                <a:r>
                  <a:rPr lang="bn-BD" sz="3200" dirty="0" smtClean="0">
                    <a:latin typeface="Kalpurush" pitchFamily="2" charset="0"/>
                    <a:cs typeface="Kalpurush" pitchFamily="2" charset="0"/>
                  </a:rPr>
                  <a:t>৫ টি।</a:t>
                </a:r>
                <a:endParaRPr lang="en-US" sz="3200" dirty="0">
                  <a:latin typeface="Kalpurush" pitchFamily="2" charset="0"/>
                  <a:cs typeface="Kalpurush" pitchFamily="2" charset="0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2701423" y="4419600"/>
                <a:ext cx="623454" cy="416766"/>
                <a:chOff x="179895" y="1134193"/>
                <a:chExt cx="623454" cy="399109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179895" y="1163783"/>
                  <a:ext cx="623454" cy="323792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Kalpurush" pitchFamily="2" charset="0"/>
                    <a:cs typeface="Kalpurush" pitchFamily="2" charset="0"/>
                  </a:endParaRP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306753" y="1134193"/>
                  <a:ext cx="443344" cy="3991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bn-BD" sz="3600" dirty="0" smtClean="0">
                      <a:latin typeface="Kalpurush" pitchFamily="2" charset="0"/>
                      <a:cs typeface="Kalpurush" pitchFamily="2" charset="0"/>
                    </a:rPr>
                    <a:t>খ</a:t>
                  </a:r>
                  <a:endParaRPr lang="en-US" sz="3600" dirty="0">
                    <a:latin typeface="Kalpurush" pitchFamily="2" charset="0"/>
                    <a:cs typeface="Kalpurush" pitchFamily="2" charset="0"/>
                  </a:endParaRP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858983" y="4433454"/>
                <a:ext cx="623454" cy="416766"/>
                <a:chOff x="374073" y="1134192"/>
                <a:chExt cx="623454" cy="399109"/>
              </a:xfrm>
            </p:grpSpPr>
            <p:sp>
              <p:nvSpPr>
                <p:cNvPr id="17" name="Oval 16"/>
                <p:cNvSpPr/>
                <p:nvPr/>
              </p:nvSpPr>
              <p:spPr>
                <a:xfrm>
                  <a:off x="374073" y="1163783"/>
                  <a:ext cx="623454" cy="314979"/>
                </a:xfrm>
                <a:prstGeom prst="ellipse">
                  <a:avLst/>
                </a:prstGeom>
                <a:no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Kalpurush" pitchFamily="2" charset="0"/>
                    <a:cs typeface="Kalpurush" pitchFamily="2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29491" y="1134192"/>
                  <a:ext cx="443344" cy="3991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bn-BD" sz="3600" dirty="0">
                      <a:latin typeface="Kalpurush" pitchFamily="2" charset="0"/>
                      <a:cs typeface="Kalpurush" pitchFamily="2" charset="0"/>
                    </a:rPr>
                    <a:t>ক</a:t>
                  </a:r>
                  <a:endParaRPr lang="en-US" sz="3600" dirty="0">
                    <a:latin typeface="Kalpurush" pitchFamily="2" charset="0"/>
                    <a:cs typeface="Kalpurush" pitchFamily="2" charset="0"/>
                  </a:endParaRPr>
                </a:p>
              </p:txBody>
            </p:sp>
          </p:grpSp>
          <p:grpSp>
            <p:nvGrpSpPr>
              <p:cNvPr id="14" name="Group 13"/>
              <p:cNvGrpSpPr/>
              <p:nvPr/>
            </p:nvGrpSpPr>
            <p:grpSpPr>
              <a:xfrm>
                <a:off x="4585858" y="4419602"/>
                <a:ext cx="623454" cy="416766"/>
                <a:chOff x="457203" y="1134192"/>
                <a:chExt cx="623454" cy="399109"/>
              </a:xfrm>
            </p:grpSpPr>
            <p:sp>
              <p:nvSpPr>
                <p:cNvPr id="15" name="Oval 14"/>
                <p:cNvSpPr/>
                <p:nvPr/>
              </p:nvSpPr>
              <p:spPr>
                <a:xfrm>
                  <a:off x="457203" y="1163782"/>
                  <a:ext cx="623454" cy="323789"/>
                </a:xfrm>
                <a:prstGeom prst="ellips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  <a:latin typeface="Kalpurush" pitchFamily="2" charset="0"/>
                    <a:cs typeface="Kalpurush" pitchFamily="2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554186" y="1134192"/>
                  <a:ext cx="443344" cy="39910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bn-BD" sz="3600" dirty="0" smtClean="0">
                      <a:latin typeface="Kalpurush" pitchFamily="2" charset="0"/>
                      <a:cs typeface="Kalpurush" pitchFamily="2" charset="0"/>
                    </a:rPr>
                    <a:t>গ</a:t>
                  </a:r>
                  <a:endParaRPr lang="en-US" sz="3600" dirty="0">
                    <a:latin typeface="Kalpurush" pitchFamily="2" charset="0"/>
                    <a:cs typeface="Kalpurush" pitchFamily="2" charset="0"/>
                  </a:endParaRPr>
                </a:p>
              </p:txBody>
            </p:sp>
          </p:grpSp>
        </p:grpSp>
        <p:grpSp>
          <p:nvGrpSpPr>
            <p:cNvPr id="8" name="Group 7"/>
            <p:cNvGrpSpPr/>
            <p:nvPr/>
          </p:nvGrpSpPr>
          <p:grpSpPr>
            <a:xfrm>
              <a:off x="6400815" y="4156351"/>
              <a:ext cx="623454" cy="416766"/>
              <a:chOff x="8478998" y="4003946"/>
              <a:chExt cx="623454" cy="416766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8478998" y="4007146"/>
                <a:ext cx="623454" cy="338109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bn-BD" dirty="0" smtClean="0">
                    <a:solidFill>
                      <a:schemeClr val="tx1"/>
                    </a:solidFill>
                    <a:latin typeface="Kalpurush" pitchFamily="2" charset="0"/>
                    <a:cs typeface="Kalpurush" pitchFamily="2" charset="0"/>
                  </a:rPr>
                  <a:t> </a:t>
                </a:r>
                <a:endParaRPr lang="en-US" dirty="0">
                  <a:solidFill>
                    <a:schemeClr val="tx1"/>
                  </a:solidFill>
                  <a:latin typeface="Kalpurush" pitchFamily="2" charset="0"/>
                  <a:cs typeface="Kalpurush" pitchFamily="2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8562188" y="4003946"/>
                <a:ext cx="443344" cy="416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3600" dirty="0" smtClean="0">
                    <a:latin typeface="Kalpurush" pitchFamily="2" charset="0"/>
                    <a:cs typeface="Kalpurush" pitchFamily="2" charset="0"/>
                  </a:rPr>
                  <a:t>ঘ</a:t>
                </a:r>
                <a:endParaRPr lang="en-US" sz="3600" dirty="0">
                  <a:latin typeface="Kalpurush" pitchFamily="2" charset="0"/>
                  <a:cs typeface="Kalpurush" pitchFamily="2" charset="0"/>
                </a:endParaRPr>
              </a:p>
            </p:txBody>
          </p:sp>
        </p:grpSp>
      </p:grpSp>
      <p:sp>
        <p:nvSpPr>
          <p:cNvPr id="21" name="Oval 20"/>
          <p:cNvSpPr/>
          <p:nvPr/>
        </p:nvSpPr>
        <p:spPr>
          <a:xfrm>
            <a:off x="6973624" y="5423237"/>
            <a:ext cx="581456" cy="5787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470927" y="3640969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Kalpurush" pitchFamily="2" charset="0"/>
                <a:cs typeface="Kalpurush" pitchFamily="2" charset="0"/>
              </a:rPr>
              <a:t>৩</a:t>
            </a:r>
            <a:r>
              <a:rPr lang="en-US" sz="2800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450129" y="2787192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২</a:t>
            </a:r>
            <a:r>
              <a:rPr lang="en-US" sz="2800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470927" y="1967325"/>
            <a:ext cx="810228" cy="659757"/>
          </a:xfrm>
          <a:prstGeom prst="rightArrow">
            <a:avLst>
              <a:gd name="adj1" fmla="val 67544"/>
              <a:gd name="adj2" fmla="val 5000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Kalpurush" pitchFamily="2" charset="0"/>
                <a:cs typeface="Kalpurush" pitchFamily="2" charset="0"/>
              </a:rPr>
              <a:t>১</a:t>
            </a:r>
            <a:r>
              <a:rPr lang="en-US" sz="2800" dirty="0" smtClean="0">
                <a:latin typeface="Kalpurush" pitchFamily="2" charset="0"/>
                <a:cs typeface="Kalpurush" pitchFamily="2" charset="0"/>
              </a:rPr>
              <a:t>.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19704" y="2035593"/>
            <a:ext cx="38761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বলতে কী বুঝ? 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56779" y="2861571"/>
            <a:ext cx="3169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সফটওয়্যারের কাজ কী?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417784" y="3709237"/>
            <a:ext cx="46506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</a:t>
            </a:r>
            <a:r>
              <a:rPr lang="en-US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কপিটি কোথায় পাওয়া যাবে?</a:t>
            </a:r>
            <a:r>
              <a:rPr lang="bn-BD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52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066800" y="762000"/>
            <a:ext cx="2805112" cy="836154"/>
          </a:xfrm>
          <a:prstGeom prst="roundRect">
            <a:avLst>
              <a:gd name="adj" fmla="val 15378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ctr"/>
            <a:r>
              <a:rPr lang="bn-BD" sz="4400" b="1" dirty="0" smtClean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বাড়ির কাজ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6800" y="4629292"/>
            <a:ext cx="708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কীভাবে আইসিটি যন্ত্রগুলো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সফটওয়্যারের মাধ্যমে পরিচালিত হয় তা বিস্তারিত 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লিখে আনবে।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4" y="762000"/>
            <a:ext cx="4323564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738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0100" y="3329129"/>
            <a:ext cx="78866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এ পাঠে শিখলাম-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 আইসিটি </a:t>
            </a:r>
            <a:r>
              <a:rPr lang="bn-BD" sz="2800" b="1" dirty="0" smtClean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যন্ত্র, </a:t>
            </a:r>
            <a:r>
              <a:rPr lang="bn-BD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Kalpurush" pitchFamily="2" charset="0"/>
                <a:cs typeface="Kalpurush" pitchFamily="2" charset="0"/>
              </a:rPr>
              <a:t>সফটওয়্যার ও ইনস্টলেশন</a:t>
            </a:r>
            <a:r>
              <a:rPr lang="bn-BD" sz="2800" b="1" dirty="0">
                <a:solidFill>
                  <a:schemeClr val="bg2">
                    <a:lumMod val="10000"/>
                  </a:schemeClr>
                </a:solidFill>
                <a:latin typeface="Kalpurush" pitchFamily="2" charset="0"/>
                <a:cs typeface="Kalpurush" pitchFamily="2" charset="0"/>
              </a:rPr>
              <a:t>।</a:t>
            </a:r>
            <a:endParaRPr lang="bn-BD" sz="2800" b="1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01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4900" y="2988945"/>
            <a:ext cx="5798819" cy="2954655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16600" b="1" dirty="0">
                <a:ln/>
                <a:blipFill>
                  <a:blip r:embed="rId2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itchFamily="2" charset="0"/>
                <a:cs typeface="Kalpurush" pitchFamily="2" charset="0"/>
              </a:rPr>
              <a:t>ধন্যবাদ</a:t>
            </a:r>
            <a:endParaRPr lang="en-US" sz="1600" b="1" dirty="0">
              <a:ln/>
              <a:blipFill>
                <a:blip r:embed="rId2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000" b="1" dirty="0">
              <a:ln/>
              <a:blipFill>
                <a:blip r:embed="rId2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3367" y="1981200"/>
            <a:ext cx="2850833" cy="1015663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bn-BD" sz="6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blipFill>
                  <a:blip r:embed="rId3"/>
                  <a:tile tx="0" ty="0" sx="100000" sy="100000" flip="none" algn="tl"/>
                </a:blipFill>
                <a:latin typeface="Kalpurush" pitchFamily="2" charset="0"/>
                <a:cs typeface="Kalpurush" pitchFamily="2" charset="0"/>
              </a:rPr>
              <a:t>সবাইকে</a:t>
            </a:r>
            <a:endParaRPr lang="en-US" sz="6000" b="1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blipFill>
                <a:blip r:embed="rId3"/>
                <a:tile tx="0" ty="0" sx="100000" sy="100000" flip="none" algn="tl"/>
              </a:blip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5" name="Picture 2" descr="C:\Users\mr\Desktop\maria\Clipart_Rose_PNG_Pictur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5" y="2633662"/>
            <a:ext cx="1883791" cy="310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6642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72222E-6 4.81481E-6 L 4.72222E-6 -0.07223 " pathEditMode="relative" rAng="0" ptsTypes="AA">
                                      <p:cBhvr>
                                        <p:cTn id="11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1744</TotalTime>
  <Words>578</Words>
  <Application>Microsoft Office PowerPoint</Application>
  <PresentationFormat>On-screen Show (4:3)</PresentationFormat>
  <Paragraphs>122</Paragraphs>
  <Slides>26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Vrinda</vt:lpstr>
      <vt:lpstr>Arial</vt:lpstr>
      <vt:lpstr>Calibri Light</vt:lpstr>
      <vt:lpstr>Calibri</vt:lpstr>
      <vt:lpstr>AnandapatraCMJ</vt:lpstr>
      <vt:lpstr>Kalpurush</vt:lpstr>
      <vt:lpstr>Andalus</vt:lpstr>
      <vt:lpstr>Nikosh</vt:lpstr>
      <vt:lpstr>NikoshBAN</vt:lpstr>
      <vt:lpstr>ShurmaMJ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DELL</cp:lastModifiedBy>
  <cp:revision>246</cp:revision>
  <dcterms:created xsi:type="dcterms:W3CDTF">2015-03-24T14:14:04Z</dcterms:created>
  <dcterms:modified xsi:type="dcterms:W3CDTF">2017-10-05T08:57:13Z</dcterms:modified>
</cp:coreProperties>
</file>