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Lst>
  <p:sldIdLst>
    <p:sldId id="256" r:id="rId2"/>
    <p:sldId id="257" r:id="rId3"/>
    <p:sldId id="258" r:id="rId4"/>
    <p:sldId id="259" r:id="rId5"/>
    <p:sldId id="261" r:id="rId6"/>
    <p:sldId id="262" r:id="rId7"/>
    <p:sldId id="263" r:id="rId8"/>
    <p:sldId id="264" r:id="rId9"/>
    <p:sldId id="260" r:id="rId10"/>
    <p:sldId id="269" r:id="rId11"/>
    <p:sldId id="268" r:id="rId12"/>
    <p:sldId id="270" r:id="rId13"/>
    <p:sldId id="265" r:id="rId14"/>
    <p:sldId id="266" r:id="rId15"/>
    <p:sldId id="267" r:id="rId16"/>
    <p:sldId id="271" r:id="rId17"/>
    <p:sldId id="272" r:id="rId18"/>
    <p:sldId id="273" r:id="rId19"/>
    <p:sldId id="274" r:id="rId20"/>
    <p:sldId id="275"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9/12/2019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9/12/2019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9/12/2019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9/12/2019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2">
                <a:lumMod val="75000"/>
                <a:alpha val="50000"/>
              </a:schemeClr>
            </a:gs>
            <a:gs pos="39999">
              <a:srgbClr val="85C2FF"/>
            </a:gs>
            <a:gs pos="70000">
              <a:srgbClr val="C4D6EB"/>
            </a:gs>
            <a:gs pos="100000">
              <a:srgbClr val="FFEBFA"/>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9/12/2019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a:ln/>
        </p:spPr>
        <p:style>
          <a:lnRef idx="2">
            <a:schemeClr val="accent2"/>
          </a:lnRef>
          <a:fillRef idx="1">
            <a:schemeClr val="lt1"/>
          </a:fillRef>
          <a:effectRef idx="0">
            <a:schemeClr val="accent2"/>
          </a:effectRef>
          <a:fontRef idx="minor">
            <a:schemeClr val="dk1"/>
          </a:fontRef>
        </p:style>
        <p:txBody>
          <a:bodyPr>
            <a:normAutofit fontScale="90000"/>
          </a:bodyPr>
          <a:lstStyle/>
          <a:p>
            <a:r>
              <a:rPr lang="ar-SA" b="1" i="1" dirty="0" smtClean="0">
                <a:solidFill>
                  <a:srgbClr val="AA0AAA"/>
                </a:solidFill>
                <a:latin typeface="Verdana" pitchFamily="34" charset="0"/>
                <a:cs typeface="Arabic Transparent" pitchFamily="2" charset="-78"/>
              </a:rPr>
              <a:t>بسم الله الرحمن الرحيم</a:t>
            </a:r>
            <a:r>
              <a:rPr lang="en-US" b="1" i="1" dirty="0" smtClean="0">
                <a:solidFill>
                  <a:srgbClr val="AA0AAA"/>
                </a:solidFill>
                <a:latin typeface="Verdana" pitchFamily="34" charset="0"/>
                <a:cs typeface="Arabic Transparent" pitchFamily="2" charset="-78"/>
              </a:rPr>
              <a:t/>
            </a:r>
            <a:br>
              <a:rPr lang="en-US" b="1" i="1" dirty="0" smtClean="0">
                <a:solidFill>
                  <a:srgbClr val="AA0AAA"/>
                </a:solidFill>
                <a:latin typeface="Verdana" pitchFamily="34" charset="0"/>
                <a:cs typeface="Arabic Transparent" pitchFamily="2" charset="-78"/>
              </a:rPr>
            </a:br>
            <a:r>
              <a:rPr lang="ar-SA" b="1" i="1" dirty="0" smtClean="0">
                <a:solidFill>
                  <a:srgbClr val="013FF2"/>
                </a:solidFill>
                <a:latin typeface="Verdana" pitchFamily="34" charset="0"/>
                <a:cs typeface="Arabic Transparent" pitchFamily="2" charset="-78"/>
              </a:rPr>
              <a:t>السلام عليكم ورحمة الله وبركاته</a:t>
            </a:r>
            <a:endParaRPr lang="en-US" dirty="0">
              <a:cs typeface="Arabic Transparent" pitchFamily="2" charset="-78"/>
            </a:endParaRPr>
          </a:p>
        </p:txBody>
      </p:sp>
      <p:pic>
        <p:nvPicPr>
          <p:cNvPr id="4" name="Content Placeholder 3" descr="unnamed.png"/>
          <p:cNvPicPr>
            <a:picLocks noGrp="1" noChangeAspect="1"/>
          </p:cNvPicPr>
          <p:nvPr>
            <p:ph idx="1"/>
          </p:nvPr>
        </p:nvPicPr>
        <p:blipFill>
          <a:blip r:embed="rId2" cstate="print"/>
          <a:stretch>
            <a:fillRect/>
          </a:stretch>
        </p:blipFill>
        <p:spPr>
          <a:xfrm>
            <a:off x="0" y="1371600"/>
            <a:ext cx="9144000" cy="5486400"/>
          </a:xfrm>
          <a:prstGeom prst="rect">
            <a:avLst/>
          </a:prstGeom>
          <a:ln>
            <a:noFill/>
          </a:ln>
          <a:effectLst>
            <a:outerShdw blurRad="292100" dist="139700" dir="2700000" algn="tl" rotWithShape="0">
              <a:srgbClr val="333333">
                <a:alpha val="65000"/>
              </a:srgbClr>
            </a:outerShdw>
          </a:effec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371600" y="1066800"/>
            <a:ext cx="6019800" cy="11430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ar-SA" sz="6000" dirty="0" smtClean="0">
                <a:solidFill>
                  <a:srgbClr val="FF0000"/>
                </a:solidFill>
              </a:rPr>
              <a:t>معاني الكامات</a:t>
            </a:r>
            <a:endParaRPr lang="en-US" sz="6000" dirty="0">
              <a:solidFill>
                <a:srgbClr val="FF0000"/>
              </a:solidFill>
            </a:endParaRPr>
          </a:p>
        </p:txBody>
      </p:sp>
      <p:sp>
        <p:nvSpPr>
          <p:cNvPr id="3" name="Rounded Rectangle 2"/>
          <p:cNvSpPr/>
          <p:nvPr/>
        </p:nvSpPr>
        <p:spPr>
          <a:xfrm>
            <a:off x="1371600" y="3810000"/>
            <a:ext cx="5867400" cy="1371600"/>
          </a:xfrm>
          <a:prstGeom prst="roundRect">
            <a:avLst/>
          </a:prstGeom>
          <a:solidFill>
            <a:srgbClr val="FFFF00"/>
          </a:solidFill>
        </p:spPr>
        <p:style>
          <a:lnRef idx="1">
            <a:schemeClr val="accent2"/>
          </a:lnRef>
          <a:fillRef idx="3">
            <a:schemeClr val="accent2"/>
          </a:fillRef>
          <a:effectRef idx="2">
            <a:schemeClr val="accent2"/>
          </a:effectRef>
          <a:fontRef idx="minor">
            <a:schemeClr val="lt1"/>
          </a:fontRef>
        </p:style>
        <p:txBody>
          <a:bodyPr rtlCol="0" anchor="ctr"/>
          <a:lstStyle/>
          <a:p>
            <a:pPr algn="ctr"/>
            <a:r>
              <a:rPr lang="bn-IN" sz="3200" dirty="0" smtClean="0">
                <a:solidFill>
                  <a:schemeClr val="tx1"/>
                </a:solidFill>
                <a:latin typeface="NikoshBAN" pitchFamily="2" charset="0"/>
                <a:cs typeface="NikoshBAN" pitchFamily="2" charset="0"/>
              </a:rPr>
              <a:t>আমরা এখন  নতুন শব্দের অর্থ জেনে নিব  । </a:t>
            </a:r>
            <a:endParaRPr lang="en-US" sz="3200" dirty="0">
              <a:solidFill>
                <a:schemeClr val="tx1"/>
              </a:solidFill>
              <a:latin typeface="NikoshBAN" pitchFamily="2" charset="0"/>
              <a:cs typeface="NikoshBAN" pitchFamily="2"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35165" y="320174"/>
            <a:ext cx="1652752" cy="121920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b="1" dirty="0" smtClean="0">
                <a:latin typeface="NikoshBAN" pitchFamily="2" charset="0"/>
                <a:cs typeface="NikoshBAN" pitchFamily="2" charset="0"/>
              </a:rPr>
              <a:t>তথ্য</a:t>
            </a:r>
            <a:endParaRPr lang="en-US" sz="3200" b="1" dirty="0">
              <a:latin typeface="NikoshBAN" pitchFamily="2" charset="0"/>
              <a:cs typeface="NikoshBAN" pitchFamily="2" charset="0"/>
            </a:endParaRPr>
          </a:p>
        </p:txBody>
      </p:sp>
      <p:sp>
        <p:nvSpPr>
          <p:cNvPr id="5" name="Rectangle 4"/>
          <p:cNvSpPr/>
          <p:nvPr/>
        </p:nvSpPr>
        <p:spPr>
          <a:xfrm>
            <a:off x="7467600" y="381000"/>
            <a:ext cx="1652752" cy="121920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b="1" dirty="0" smtClean="0">
                <a:latin typeface="NikoshBAN" pitchFamily="2" charset="0"/>
                <a:cs typeface="NikoshBAN" pitchFamily="2" charset="0"/>
              </a:rPr>
              <a:t>দিন</a:t>
            </a:r>
            <a:endParaRPr lang="en-US" sz="3200" b="1" dirty="0">
              <a:latin typeface="NikoshBAN" pitchFamily="2" charset="0"/>
              <a:cs typeface="NikoshBAN" pitchFamily="2" charset="0"/>
            </a:endParaRPr>
          </a:p>
        </p:txBody>
      </p:sp>
      <p:sp>
        <p:nvSpPr>
          <p:cNvPr id="6" name="Rectangle 5"/>
          <p:cNvSpPr/>
          <p:nvPr/>
        </p:nvSpPr>
        <p:spPr>
          <a:xfrm>
            <a:off x="7493876" y="2017986"/>
            <a:ext cx="1652752" cy="121920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b="1" dirty="0" smtClean="0">
                <a:latin typeface="NikoshBAN" pitchFamily="2" charset="0"/>
                <a:cs typeface="NikoshBAN" pitchFamily="2" charset="0"/>
              </a:rPr>
              <a:t>ধীরগতি</a:t>
            </a:r>
            <a:endParaRPr lang="en-US" sz="3200" b="1" dirty="0"/>
          </a:p>
        </p:txBody>
      </p:sp>
      <p:sp>
        <p:nvSpPr>
          <p:cNvPr id="7" name="Rectangle 6"/>
          <p:cNvSpPr/>
          <p:nvPr/>
        </p:nvSpPr>
        <p:spPr>
          <a:xfrm>
            <a:off x="461926" y="332684"/>
            <a:ext cx="1652752" cy="12192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200" b="1">
                <a:latin typeface="Times New Roman" pitchFamily="18" charset="0"/>
                <a:cs typeface="Times New Roman" pitchFamily="18" charset="0"/>
              </a:rPr>
              <a:t>البيانات</a:t>
            </a:r>
            <a:endParaRPr lang="en-US" sz="3200" b="1" dirty="0">
              <a:latin typeface="Times New Roman" pitchFamily="18" charset="0"/>
              <a:cs typeface="Times New Roman" pitchFamily="18" charset="0"/>
            </a:endParaRPr>
          </a:p>
        </p:txBody>
      </p:sp>
      <p:sp>
        <p:nvSpPr>
          <p:cNvPr id="8" name="Rectangle 7"/>
          <p:cNvSpPr/>
          <p:nvPr/>
        </p:nvSpPr>
        <p:spPr>
          <a:xfrm>
            <a:off x="5234148" y="3838903"/>
            <a:ext cx="1652752" cy="1219200"/>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4000" b="1" dirty="0" smtClean="0"/>
              <a:t>يبتكر</a:t>
            </a:r>
            <a:endParaRPr lang="en-US" sz="4000" b="1" dirty="0"/>
          </a:p>
        </p:txBody>
      </p:sp>
      <p:sp>
        <p:nvSpPr>
          <p:cNvPr id="9" name="Rectangle 8"/>
          <p:cNvSpPr/>
          <p:nvPr/>
        </p:nvSpPr>
        <p:spPr>
          <a:xfrm>
            <a:off x="5227556" y="393510"/>
            <a:ext cx="1652752" cy="1219200"/>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200" b="1"/>
              <a:t>يوم</a:t>
            </a:r>
            <a:endParaRPr lang="en-US" sz="3200" b="1" dirty="0"/>
          </a:p>
        </p:txBody>
      </p:sp>
      <p:sp>
        <p:nvSpPr>
          <p:cNvPr id="10" name="Rectangle 9"/>
          <p:cNvSpPr/>
          <p:nvPr/>
        </p:nvSpPr>
        <p:spPr>
          <a:xfrm>
            <a:off x="519086" y="5562600"/>
            <a:ext cx="1652752" cy="12192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200" b="1"/>
              <a:t>طاقة </a:t>
            </a:r>
            <a:endParaRPr lang="en-US" sz="3200" b="1" dirty="0"/>
          </a:p>
        </p:txBody>
      </p:sp>
      <p:sp>
        <p:nvSpPr>
          <p:cNvPr id="11" name="Rectangle 10"/>
          <p:cNvSpPr/>
          <p:nvPr/>
        </p:nvSpPr>
        <p:spPr>
          <a:xfrm>
            <a:off x="2859538" y="5476713"/>
            <a:ext cx="1652752" cy="1418896"/>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b="1" dirty="0" smtClean="0">
                <a:latin typeface="NikoshBAN" pitchFamily="2" charset="0"/>
                <a:cs typeface="NikoshBAN" pitchFamily="2" charset="0"/>
              </a:rPr>
              <a:t>পাওয়ার</a:t>
            </a:r>
            <a:endParaRPr lang="en-US" sz="3200" b="1" dirty="0">
              <a:latin typeface="NikoshBAN" pitchFamily="2" charset="0"/>
              <a:cs typeface="NikoshBAN" pitchFamily="2" charset="0"/>
            </a:endParaRPr>
          </a:p>
        </p:txBody>
      </p:sp>
      <p:sp>
        <p:nvSpPr>
          <p:cNvPr id="12" name="Rectangle 11"/>
          <p:cNvSpPr/>
          <p:nvPr/>
        </p:nvSpPr>
        <p:spPr>
          <a:xfrm>
            <a:off x="5199990" y="5486400"/>
            <a:ext cx="1652752" cy="1371600"/>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200" b="1" dirty="0">
                <a:latin typeface="NikoshBAN" pitchFamily="2" charset="0"/>
              </a:rPr>
              <a:t>الحاسوب</a:t>
            </a:r>
            <a:endParaRPr lang="en-US" sz="3200" b="1" dirty="0">
              <a:latin typeface="NikoshBAN" pitchFamily="2" charset="0"/>
            </a:endParaRPr>
          </a:p>
        </p:txBody>
      </p:sp>
      <p:sp>
        <p:nvSpPr>
          <p:cNvPr id="13" name="Rectangle 12"/>
          <p:cNvSpPr/>
          <p:nvPr/>
        </p:nvSpPr>
        <p:spPr>
          <a:xfrm>
            <a:off x="7491248" y="5586248"/>
            <a:ext cx="1652752" cy="121920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b="1" dirty="0" smtClean="0">
                <a:latin typeface="NikoshBAN" pitchFamily="2" charset="0"/>
                <a:cs typeface="NikoshBAN" pitchFamily="2" charset="0"/>
              </a:rPr>
              <a:t>কম্পিউটার</a:t>
            </a:r>
            <a:endParaRPr lang="en-US" sz="3200" b="1" dirty="0">
              <a:latin typeface="NikoshBAN" pitchFamily="2" charset="0"/>
              <a:cs typeface="NikoshBAN" pitchFamily="2" charset="0"/>
            </a:endParaRPr>
          </a:p>
        </p:txBody>
      </p:sp>
      <p:sp>
        <p:nvSpPr>
          <p:cNvPr id="14" name="Rectangle 13"/>
          <p:cNvSpPr/>
          <p:nvPr/>
        </p:nvSpPr>
        <p:spPr>
          <a:xfrm>
            <a:off x="7436069" y="3733800"/>
            <a:ext cx="1652752" cy="121920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b="1" dirty="0" smtClean="0">
                <a:latin typeface="NikoshBAN" pitchFamily="2" charset="0"/>
                <a:cs typeface="NikoshBAN" pitchFamily="2" charset="0"/>
              </a:rPr>
              <a:t>আবিস্কার করে</a:t>
            </a:r>
            <a:endParaRPr lang="en-US" sz="3200" b="1" dirty="0">
              <a:latin typeface="NikoshBAN" pitchFamily="2" charset="0"/>
              <a:cs typeface="NikoshBAN" pitchFamily="2" charset="0"/>
            </a:endParaRPr>
          </a:p>
        </p:txBody>
      </p:sp>
      <p:sp>
        <p:nvSpPr>
          <p:cNvPr id="15" name="Rectangle 14"/>
          <p:cNvSpPr/>
          <p:nvPr/>
        </p:nvSpPr>
        <p:spPr>
          <a:xfrm>
            <a:off x="2861441" y="3838903"/>
            <a:ext cx="1652752" cy="121920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b="1" dirty="0" smtClean="0">
                <a:latin typeface="NikoshBAN" pitchFamily="2" charset="0"/>
                <a:cs typeface="NikoshBAN" pitchFamily="2" charset="0"/>
              </a:rPr>
              <a:t>যুগযুগ</a:t>
            </a:r>
            <a:endParaRPr lang="en-US" sz="3200" b="1" dirty="0">
              <a:latin typeface="NikoshBAN" pitchFamily="2" charset="0"/>
              <a:cs typeface="NikoshBAN" pitchFamily="2" charset="0"/>
            </a:endParaRPr>
          </a:p>
        </p:txBody>
      </p:sp>
      <p:sp>
        <p:nvSpPr>
          <p:cNvPr id="16" name="Rectangle 15"/>
          <p:cNvSpPr/>
          <p:nvPr/>
        </p:nvSpPr>
        <p:spPr>
          <a:xfrm>
            <a:off x="458514" y="3733800"/>
            <a:ext cx="1652752" cy="12192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a:t>الأجيال</a:t>
            </a:r>
            <a:endParaRPr lang="en-US" sz="3600" b="1" dirty="0"/>
          </a:p>
        </p:txBody>
      </p:sp>
      <p:sp>
        <p:nvSpPr>
          <p:cNvPr id="17" name="Rectangle 16"/>
          <p:cNvSpPr/>
          <p:nvPr/>
        </p:nvSpPr>
        <p:spPr>
          <a:xfrm>
            <a:off x="458514" y="2017986"/>
            <a:ext cx="1652752" cy="12192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200" b="1"/>
              <a:t>التقني</a:t>
            </a:r>
            <a:endParaRPr lang="en-US" sz="3200" b="1" dirty="0"/>
          </a:p>
        </p:txBody>
      </p:sp>
      <p:sp>
        <p:nvSpPr>
          <p:cNvPr id="18" name="Rectangle 17"/>
          <p:cNvSpPr/>
          <p:nvPr/>
        </p:nvSpPr>
        <p:spPr>
          <a:xfrm>
            <a:off x="2835165" y="2017986"/>
            <a:ext cx="1652752" cy="121920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400" b="1" dirty="0" smtClean="0"/>
              <a:t>কারিগরী</a:t>
            </a:r>
            <a:endParaRPr lang="en-US" sz="2400" b="1" dirty="0"/>
          </a:p>
        </p:txBody>
      </p:sp>
      <p:sp>
        <p:nvSpPr>
          <p:cNvPr id="19" name="Rectangle 18"/>
          <p:cNvSpPr/>
          <p:nvPr/>
        </p:nvSpPr>
        <p:spPr>
          <a:xfrm>
            <a:off x="5234148" y="2017986"/>
            <a:ext cx="1652752" cy="1219200"/>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200" b="1" dirty="0" smtClean="0"/>
              <a:t>البطء</a:t>
            </a:r>
            <a:endParaRPr lang="en-US" sz="3200" b="1" dirty="0"/>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circle(in)">
                                      <p:cBhvr>
                                        <p:cTn id="19" dur="2000"/>
                                        <p:tgtEl>
                                          <p:spTgt spid="17"/>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additive="base">
                                        <p:cTn id="24" dur="500" fill="hold"/>
                                        <p:tgtEl>
                                          <p:spTgt spid="18"/>
                                        </p:tgtEl>
                                        <p:attrNameLst>
                                          <p:attrName>ppt_x</p:attrName>
                                        </p:attrNameLst>
                                      </p:cBhvr>
                                      <p:tavLst>
                                        <p:tav tm="0">
                                          <p:val>
                                            <p:strVal val="#ppt_x"/>
                                          </p:val>
                                        </p:tav>
                                        <p:tav tm="100000">
                                          <p:val>
                                            <p:strVal val="#ppt_x"/>
                                          </p:val>
                                        </p:tav>
                                      </p:tavLst>
                                    </p:anim>
                                    <p:anim calcmode="lin" valueType="num">
                                      <p:cBhvr additive="base">
                                        <p:cTn id="25"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grpId="0" nodeType="click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down)">
                                      <p:cBhvr>
                                        <p:cTn id="30" dur="580">
                                          <p:stCondLst>
                                            <p:cond delay="0"/>
                                          </p:stCondLst>
                                        </p:cTn>
                                        <p:tgtEl>
                                          <p:spTgt spid="16"/>
                                        </p:tgtEl>
                                      </p:cBhvr>
                                    </p:animEffect>
                                    <p:anim calcmode="lin" valueType="num">
                                      <p:cBhvr>
                                        <p:cTn id="31"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6" dur="26">
                                          <p:stCondLst>
                                            <p:cond delay="650"/>
                                          </p:stCondLst>
                                        </p:cTn>
                                        <p:tgtEl>
                                          <p:spTgt spid="16"/>
                                        </p:tgtEl>
                                      </p:cBhvr>
                                      <p:to x="100000" y="60000"/>
                                    </p:animScale>
                                    <p:animScale>
                                      <p:cBhvr>
                                        <p:cTn id="37" dur="166" decel="50000">
                                          <p:stCondLst>
                                            <p:cond delay="676"/>
                                          </p:stCondLst>
                                        </p:cTn>
                                        <p:tgtEl>
                                          <p:spTgt spid="16"/>
                                        </p:tgtEl>
                                      </p:cBhvr>
                                      <p:to x="100000" y="100000"/>
                                    </p:animScale>
                                    <p:animScale>
                                      <p:cBhvr>
                                        <p:cTn id="38" dur="26">
                                          <p:stCondLst>
                                            <p:cond delay="1312"/>
                                          </p:stCondLst>
                                        </p:cTn>
                                        <p:tgtEl>
                                          <p:spTgt spid="16"/>
                                        </p:tgtEl>
                                      </p:cBhvr>
                                      <p:to x="100000" y="80000"/>
                                    </p:animScale>
                                    <p:animScale>
                                      <p:cBhvr>
                                        <p:cTn id="39" dur="166" decel="50000">
                                          <p:stCondLst>
                                            <p:cond delay="1338"/>
                                          </p:stCondLst>
                                        </p:cTn>
                                        <p:tgtEl>
                                          <p:spTgt spid="16"/>
                                        </p:tgtEl>
                                      </p:cBhvr>
                                      <p:to x="100000" y="100000"/>
                                    </p:animScale>
                                    <p:animScale>
                                      <p:cBhvr>
                                        <p:cTn id="40" dur="26">
                                          <p:stCondLst>
                                            <p:cond delay="1642"/>
                                          </p:stCondLst>
                                        </p:cTn>
                                        <p:tgtEl>
                                          <p:spTgt spid="16"/>
                                        </p:tgtEl>
                                      </p:cBhvr>
                                      <p:to x="100000" y="90000"/>
                                    </p:animScale>
                                    <p:animScale>
                                      <p:cBhvr>
                                        <p:cTn id="41" dur="166" decel="50000">
                                          <p:stCondLst>
                                            <p:cond delay="1668"/>
                                          </p:stCondLst>
                                        </p:cTn>
                                        <p:tgtEl>
                                          <p:spTgt spid="16"/>
                                        </p:tgtEl>
                                      </p:cBhvr>
                                      <p:to x="100000" y="100000"/>
                                    </p:animScale>
                                    <p:animScale>
                                      <p:cBhvr>
                                        <p:cTn id="42" dur="26">
                                          <p:stCondLst>
                                            <p:cond delay="1808"/>
                                          </p:stCondLst>
                                        </p:cTn>
                                        <p:tgtEl>
                                          <p:spTgt spid="16"/>
                                        </p:tgtEl>
                                      </p:cBhvr>
                                      <p:to x="100000" y="95000"/>
                                    </p:animScale>
                                    <p:animScale>
                                      <p:cBhvr>
                                        <p:cTn id="43" dur="166" decel="50000">
                                          <p:stCondLst>
                                            <p:cond delay="1834"/>
                                          </p:stCondLst>
                                        </p:cTn>
                                        <p:tgtEl>
                                          <p:spTgt spid="16"/>
                                        </p:tgtEl>
                                      </p:cBhvr>
                                      <p:to x="100000" y="100000"/>
                                    </p:animScale>
                                  </p:childTnLst>
                                </p:cTn>
                              </p:par>
                            </p:childTnLst>
                          </p:cTn>
                        </p:par>
                      </p:childTnLst>
                    </p:cTn>
                  </p:par>
                  <p:par>
                    <p:cTn id="44" fill="hold">
                      <p:stCondLst>
                        <p:cond delay="indefinite"/>
                      </p:stCondLst>
                      <p:childTnLst>
                        <p:par>
                          <p:cTn id="45" fill="hold">
                            <p:stCondLst>
                              <p:cond delay="0"/>
                            </p:stCondLst>
                            <p:childTnLst>
                              <p:par>
                                <p:cTn id="46" presetID="45" presetClass="entr" presetSubtype="0" fill="hold" grpId="0" nodeType="click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fade">
                                      <p:cBhvr>
                                        <p:cTn id="48" dur="2000"/>
                                        <p:tgtEl>
                                          <p:spTgt spid="15"/>
                                        </p:tgtEl>
                                      </p:cBhvr>
                                    </p:animEffect>
                                    <p:anim calcmode="lin" valueType="num">
                                      <p:cBhvr>
                                        <p:cTn id="49" dur="2000" fill="hold"/>
                                        <p:tgtEl>
                                          <p:spTgt spid="15"/>
                                        </p:tgtEl>
                                        <p:attrNameLst>
                                          <p:attrName>ppt_w</p:attrName>
                                        </p:attrNameLst>
                                      </p:cBhvr>
                                      <p:tavLst>
                                        <p:tav tm="0" fmla="#ppt_w*sin(2.5*pi*$)">
                                          <p:val>
                                            <p:fltVal val="0"/>
                                          </p:val>
                                        </p:tav>
                                        <p:tav tm="100000">
                                          <p:val>
                                            <p:fltVal val="1"/>
                                          </p:val>
                                        </p:tav>
                                      </p:tavLst>
                                    </p:anim>
                                    <p:anim calcmode="lin" valueType="num">
                                      <p:cBhvr>
                                        <p:cTn id="50" dur="2000" fill="hold"/>
                                        <p:tgtEl>
                                          <p:spTgt spid="15"/>
                                        </p:tgtEl>
                                        <p:attrNameLst>
                                          <p:attrName>ppt_h</p:attrName>
                                        </p:attrNameLst>
                                      </p:cBhvr>
                                      <p:tavLst>
                                        <p:tav tm="0">
                                          <p:val>
                                            <p:strVal val="#ppt_h"/>
                                          </p:val>
                                        </p:tav>
                                        <p:tav tm="100000">
                                          <p:val>
                                            <p:strVal val="#ppt_h"/>
                                          </p:val>
                                        </p:tav>
                                      </p:tavLst>
                                    </p:anim>
                                  </p:childTnLst>
                                </p:cTn>
                              </p:par>
                            </p:childTnLst>
                          </p:cTn>
                        </p:par>
                      </p:childTnLst>
                    </p:cTn>
                  </p:par>
                  <p:par>
                    <p:cTn id="51" fill="hold">
                      <p:stCondLst>
                        <p:cond delay="indefinite"/>
                      </p:stCondLst>
                      <p:childTnLst>
                        <p:par>
                          <p:cTn id="52" fill="hold">
                            <p:stCondLst>
                              <p:cond delay="0"/>
                            </p:stCondLst>
                            <p:childTnLst>
                              <p:par>
                                <p:cTn id="53" presetID="45" presetClass="entr" presetSubtype="0" fill="hold" grpId="0" nodeType="click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fade">
                                      <p:cBhvr>
                                        <p:cTn id="55" dur="2000"/>
                                        <p:tgtEl>
                                          <p:spTgt spid="10"/>
                                        </p:tgtEl>
                                      </p:cBhvr>
                                    </p:animEffect>
                                    <p:anim calcmode="lin" valueType="num">
                                      <p:cBhvr>
                                        <p:cTn id="56" dur="2000" fill="hold"/>
                                        <p:tgtEl>
                                          <p:spTgt spid="10"/>
                                        </p:tgtEl>
                                        <p:attrNameLst>
                                          <p:attrName>ppt_w</p:attrName>
                                        </p:attrNameLst>
                                      </p:cBhvr>
                                      <p:tavLst>
                                        <p:tav tm="0" fmla="#ppt_w*sin(2.5*pi*$)">
                                          <p:val>
                                            <p:fltVal val="0"/>
                                          </p:val>
                                        </p:tav>
                                        <p:tav tm="100000">
                                          <p:val>
                                            <p:fltVal val="1"/>
                                          </p:val>
                                        </p:tav>
                                      </p:tavLst>
                                    </p:anim>
                                    <p:anim calcmode="lin" valueType="num">
                                      <p:cBhvr>
                                        <p:cTn id="57" dur="20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grpId="0" nodeType="clickEffect">
                                  <p:stCondLst>
                                    <p:cond delay="0"/>
                                  </p:stCondLst>
                                  <p:childTnLst>
                                    <p:set>
                                      <p:cBhvr>
                                        <p:cTn id="61" dur="1" fill="hold">
                                          <p:stCondLst>
                                            <p:cond delay="0"/>
                                          </p:stCondLst>
                                        </p:cTn>
                                        <p:tgtEl>
                                          <p:spTgt spid="11"/>
                                        </p:tgtEl>
                                        <p:attrNameLst>
                                          <p:attrName>style.visibility</p:attrName>
                                        </p:attrNameLst>
                                      </p:cBhvr>
                                      <p:to>
                                        <p:strVal val="visible"/>
                                      </p:to>
                                    </p:set>
                                    <p:anim calcmode="lin" valueType="num">
                                      <p:cBhvr additive="base">
                                        <p:cTn id="62" dur="500" fill="hold"/>
                                        <p:tgtEl>
                                          <p:spTgt spid="11"/>
                                        </p:tgtEl>
                                        <p:attrNameLst>
                                          <p:attrName>ppt_x</p:attrName>
                                        </p:attrNameLst>
                                      </p:cBhvr>
                                      <p:tavLst>
                                        <p:tav tm="0">
                                          <p:val>
                                            <p:strVal val="#ppt_x"/>
                                          </p:val>
                                        </p:tav>
                                        <p:tav tm="100000">
                                          <p:val>
                                            <p:strVal val="#ppt_x"/>
                                          </p:val>
                                        </p:tav>
                                      </p:tavLst>
                                    </p:anim>
                                    <p:anim calcmode="lin" valueType="num">
                                      <p:cBhvr additive="base">
                                        <p:cTn id="6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31" presetClass="entr" presetSubtype="0" fill="hold" grpId="0" nodeType="clickEffect">
                                  <p:stCondLst>
                                    <p:cond delay="0"/>
                                  </p:stCondLst>
                                  <p:childTnLst>
                                    <p:set>
                                      <p:cBhvr>
                                        <p:cTn id="67" dur="1" fill="hold">
                                          <p:stCondLst>
                                            <p:cond delay="0"/>
                                          </p:stCondLst>
                                        </p:cTn>
                                        <p:tgtEl>
                                          <p:spTgt spid="9"/>
                                        </p:tgtEl>
                                        <p:attrNameLst>
                                          <p:attrName>style.visibility</p:attrName>
                                        </p:attrNameLst>
                                      </p:cBhvr>
                                      <p:to>
                                        <p:strVal val="visible"/>
                                      </p:to>
                                    </p:set>
                                    <p:anim calcmode="lin" valueType="num">
                                      <p:cBhvr>
                                        <p:cTn id="68" dur="1000" fill="hold"/>
                                        <p:tgtEl>
                                          <p:spTgt spid="9"/>
                                        </p:tgtEl>
                                        <p:attrNameLst>
                                          <p:attrName>ppt_w</p:attrName>
                                        </p:attrNameLst>
                                      </p:cBhvr>
                                      <p:tavLst>
                                        <p:tav tm="0">
                                          <p:val>
                                            <p:fltVal val="0"/>
                                          </p:val>
                                        </p:tav>
                                        <p:tav tm="100000">
                                          <p:val>
                                            <p:strVal val="#ppt_w"/>
                                          </p:val>
                                        </p:tav>
                                      </p:tavLst>
                                    </p:anim>
                                    <p:anim calcmode="lin" valueType="num">
                                      <p:cBhvr>
                                        <p:cTn id="69" dur="1000" fill="hold"/>
                                        <p:tgtEl>
                                          <p:spTgt spid="9"/>
                                        </p:tgtEl>
                                        <p:attrNameLst>
                                          <p:attrName>ppt_h</p:attrName>
                                        </p:attrNameLst>
                                      </p:cBhvr>
                                      <p:tavLst>
                                        <p:tav tm="0">
                                          <p:val>
                                            <p:fltVal val="0"/>
                                          </p:val>
                                        </p:tav>
                                        <p:tav tm="100000">
                                          <p:val>
                                            <p:strVal val="#ppt_h"/>
                                          </p:val>
                                        </p:tav>
                                      </p:tavLst>
                                    </p:anim>
                                    <p:anim calcmode="lin" valueType="num">
                                      <p:cBhvr>
                                        <p:cTn id="70" dur="1000" fill="hold"/>
                                        <p:tgtEl>
                                          <p:spTgt spid="9"/>
                                        </p:tgtEl>
                                        <p:attrNameLst>
                                          <p:attrName>style.rotation</p:attrName>
                                        </p:attrNameLst>
                                      </p:cBhvr>
                                      <p:tavLst>
                                        <p:tav tm="0">
                                          <p:val>
                                            <p:fltVal val="90"/>
                                          </p:val>
                                        </p:tav>
                                        <p:tav tm="100000">
                                          <p:val>
                                            <p:fltVal val="0"/>
                                          </p:val>
                                        </p:tav>
                                      </p:tavLst>
                                    </p:anim>
                                    <p:animEffect transition="in" filter="fade">
                                      <p:cBhvr>
                                        <p:cTn id="71" dur="1000"/>
                                        <p:tgtEl>
                                          <p:spTgt spid="9"/>
                                        </p:tgtEl>
                                      </p:cBhvr>
                                    </p:animEffect>
                                  </p:childTnLst>
                                </p:cTn>
                              </p:par>
                            </p:childTnLst>
                          </p:cTn>
                        </p:par>
                      </p:childTnLst>
                    </p:cTn>
                  </p:par>
                  <p:par>
                    <p:cTn id="72" fill="hold">
                      <p:stCondLst>
                        <p:cond delay="indefinite"/>
                      </p:stCondLst>
                      <p:childTnLst>
                        <p:par>
                          <p:cTn id="73" fill="hold">
                            <p:stCondLst>
                              <p:cond delay="0"/>
                            </p:stCondLst>
                            <p:childTnLst>
                              <p:par>
                                <p:cTn id="74" presetID="16" presetClass="entr" presetSubtype="21" fill="hold" grpId="0" nodeType="clickEffect">
                                  <p:stCondLst>
                                    <p:cond delay="0"/>
                                  </p:stCondLst>
                                  <p:childTnLst>
                                    <p:set>
                                      <p:cBhvr>
                                        <p:cTn id="75" dur="1" fill="hold">
                                          <p:stCondLst>
                                            <p:cond delay="0"/>
                                          </p:stCondLst>
                                        </p:cTn>
                                        <p:tgtEl>
                                          <p:spTgt spid="5"/>
                                        </p:tgtEl>
                                        <p:attrNameLst>
                                          <p:attrName>style.visibility</p:attrName>
                                        </p:attrNameLst>
                                      </p:cBhvr>
                                      <p:to>
                                        <p:strVal val="visible"/>
                                      </p:to>
                                    </p:set>
                                    <p:animEffect transition="in" filter="barn(inVertical)">
                                      <p:cBhvr>
                                        <p:cTn id="76" dur="500"/>
                                        <p:tgtEl>
                                          <p:spTgt spid="5"/>
                                        </p:tgtEl>
                                      </p:cBhvr>
                                    </p:animEffect>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grpId="0" nodeType="click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additive="base">
                                        <p:cTn id="81" dur="500" fill="hold"/>
                                        <p:tgtEl>
                                          <p:spTgt spid="19"/>
                                        </p:tgtEl>
                                        <p:attrNameLst>
                                          <p:attrName>ppt_x</p:attrName>
                                        </p:attrNameLst>
                                      </p:cBhvr>
                                      <p:tavLst>
                                        <p:tav tm="0">
                                          <p:val>
                                            <p:strVal val="#ppt_x"/>
                                          </p:val>
                                        </p:tav>
                                        <p:tav tm="100000">
                                          <p:val>
                                            <p:strVal val="#ppt_x"/>
                                          </p:val>
                                        </p:tav>
                                      </p:tavLst>
                                    </p:anim>
                                    <p:anim calcmode="lin" valueType="num">
                                      <p:cBhvr additive="base">
                                        <p:cTn id="8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2" presetClass="entr" presetSubtype="4" fill="hold" grpId="0" nodeType="click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wipe(down)">
                                      <p:cBhvr>
                                        <p:cTn id="87" dur="500"/>
                                        <p:tgtEl>
                                          <p:spTgt spid="6"/>
                                        </p:tgtEl>
                                      </p:cBhvr>
                                    </p:animEffect>
                                  </p:childTnLst>
                                </p:cTn>
                              </p:par>
                            </p:childTnLst>
                          </p:cTn>
                        </p:par>
                      </p:childTnLst>
                    </p:cTn>
                  </p:par>
                  <p:par>
                    <p:cTn id="88" fill="hold">
                      <p:stCondLst>
                        <p:cond delay="indefinite"/>
                      </p:stCondLst>
                      <p:childTnLst>
                        <p:par>
                          <p:cTn id="89" fill="hold">
                            <p:stCondLst>
                              <p:cond delay="0"/>
                            </p:stCondLst>
                            <p:childTnLst>
                              <p:par>
                                <p:cTn id="90" presetID="26" presetClass="entr" presetSubtype="0" fill="hold" grpId="0" nodeType="clickEffect">
                                  <p:stCondLst>
                                    <p:cond delay="0"/>
                                  </p:stCondLst>
                                  <p:childTnLst>
                                    <p:set>
                                      <p:cBhvr>
                                        <p:cTn id="91" dur="1" fill="hold">
                                          <p:stCondLst>
                                            <p:cond delay="0"/>
                                          </p:stCondLst>
                                        </p:cTn>
                                        <p:tgtEl>
                                          <p:spTgt spid="14"/>
                                        </p:tgtEl>
                                        <p:attrNameLst>
                                          <p:attrName>style.visibility</p:attrName>
                                        </p:attrNameLst>
                                      </p:cBhvr>
                                      <p:to>
                                        <p:strVal val="visible"/>
                                      </p:to>
                                    </p:set>
                                    <p:animEffect transition="in" filter="wipe(down)">
                                      <p:cBhvr>
                                        <p:cTn id="92" dur="580">
                                          <p:stCondLst>
                                            <p:cond delay="0"/>
                                          </p:stCondLst>
                                        </p:cTn>
                                        <p:tgtEl>
                                          <p:spTgt spid="14"/>
                                        </p:tgtEl>
                                      </p:cBhvr>
                                    </p:animEffect>
                                    <p:anim calcmode="lin" valueType="num">
                                      <p:cBhvr>
                                        <p:cTn id="93"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94"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95"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96"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97"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98" dur="26">
                                          <p:stCondLst>
                                            <p:cond delay="650"/>
                                          </p:stCondLst>
                                        </p:cTn>
                                        <p:tgtEl>
                                          <p:spTgt spid="14"/>
                                        </p:tgtEl>
                                      </p:cBhvr>
                                      <p:to x="100000" y="60000"/>
                                    </p:animScale>
                                    <p:animScale>
                                      <p:cBhvr>
                                        <p:cTn id="99" dur="166" decel="50000">
                                          <p:stCondLst>
                                            <p:cond delay="676"/>
                                          </p:stCondLst>
                                        </p:cTn>
                                        <p:tgtEl>
                                          <p:spTgt spid="14"/>
                                        </p:tgtEl>
                                      </p:cBhvr>
                                      <p:to x="100000" y="100000"/>
                                    </p:animScale>
                                    <p:animScale>
                                      <p:cBhvr>
                                        <p:cTn id="100" dur="26">
                                          <p:stCondLst>
                                            <p:cond delay="1312"/>
                                          </p:stCondLst>
                                        </p:cTn>
                                        <p:tgtEl>
                                          <p:spTgt spid="14"/>
                                        </p:tgtEl>
                                      </p:cBhvr>
                                      <p:to x="100000" y="80000"/>
                                    </p:animScale>
                                    <p:animScale>
                                      <p:cBhvr>
                                        <p:cTn id="101" dur="166" decel="50000">
                                          <p:stCondLst>
                                            <p:cond delay="1338"/>
                                          </p:stCondLst>
                                        </p:cTn>
                                        <p:tgtEl>
                                          <p:spTgt spid="14"/>
                                        </p:tgtEl>
                                      </p:cBhvr>
                                      <p:to x="100000" y="100000"/>
                                    </p:animScale>
                                    <p:animScale>
                                      <p:cBhvr>
                                        <p:cTn id="102" dur="26">
                                          <p:stCondLst>
                                            <p:cond delay="1642"/>
                                          </p:stCondLst>
                                        </p:cTn>
                                        <p:tgtEl>
                                          <p:spTgt spid="14"/>
                                        </p:tgtEl>
                                      </p:cBhvr>
                                      <p:to x="100000" y="90000"/>
                                    </p:animScale>
                                    <p:animScale>
                                      <p:cBhvr>
                                        <p:cTn id="103" dur="166" decel="50000">
                                          <p:stCondLst>
                                            <p:cond delay="1668"/>
                                          </p:stCondLst>
                                        </p:cTn>
                                        <p:tgtEl>
                                          <p:spTgt spid="14"/>
                                        </p:tgtEl>
                                      </p:cBhvr>
                                      <p:to x="100000" y="100000"/>
                                    </p:animScale>
                                    <p:animScale>
                                      <p:cBhvr>
                                        <p:cTn id="104" dur="26">
                                          <p:stCondLst>
                                            <p:cond delay="1808"/>
                                          </p:stCondLst>
                                        </p:cTn>
                                        <p:tgtEl>
                                          <p:spTgt spid="14"/>
                                        </p:tgtEl>
                                      </p:cBhvr>
                                      <p:to x="100000" y="95000"/>
                                    </p:animScale>
                                    <p:animScale>
                                      <p:cBhvr>
                                        <p:cTn id="105" dur="166" decel="50000">
                                          <p:stCondLst>
                                            <p:cond delay="1834"/>
                                          </p:stCondLst>
                                        </p:cTn>
                                        <p:tgtEl>
                                          <p:spTgt spid="14"/>
                                        </p:tgtEl>
                                      </p:cBhvr>
                                      <p:to x="100000" y="100000"/>
                                    </p:animScale>
                                  </p:childTnLst>
                                </p:cTn>
                              </p:par>
                            </p:childTnLst>
                          </p:cTn>
                        </p:par>
                      </p:childTnLst>
                    </p:cTn>
                  </p:par>
                  <p:par>
                    <p:cTn id="106" fill="hold">
                      <p:stCondLst>
                        <p:cond delay="indefinite"/>
                      </p:stCondLst>
                      <p:childTnLst>
                        <p:par>
                          <p:cTn id="107" fill="hold">
                            <p:stCondLst>
                              <p:cond delay="0"/>
                            </p:stCondLst>
                            <p:childTnLst>
                              <p:par>
                                <p:cTn id="108" presetID="45" presetClass="entr" presetSubtype="0" fill="hold" grpId="0" nodeType="clickEffect">
                                  <p:stCondLst>
                                    <p:cond delay="0"/>
                                  </p:stCondLst>
                                  <p:childTnLst>
                                    <p:set>
                                      <p:cBhvr>
                                        <p:cTn id="109" dur="1" fill="hold">
                                          <p:stCondLst>
                                            <p:cond delay="0"/>
                                          </p:stCondLst>
                                        </p:cTn>
                                        <p:tgtEl>
                                          <p:spTgt spid="8"/>
                                        </p:tgtEl>
                                        <p:attrNameLst>
                                          <p:attrName>style.visibility</p:attrName>
                                        </p:attrNameLst>
                                      </p:cBhvr>
                                      <p:to>
                                        <p:strVal val="visible"/>
                                      </p:to>
                                    </p:set>
                                    <p:animEffect transition="in" filter="fade">
                                      <p:cBhvr>
                                        <p:cTn id="110" dur="2000"/>
                                        <p:tgtEl>
                                          <p:spTgt spid="8"/>
                                        </p:tgtEl>
                                      </p:cBhvr>
                                    </p:animEffect>
                                    <p:anim calcmode="lin" valueType="num">
                                      <p:cBhvr>
                                        <p:cTn id="111" dur="2000" fill="hold"/>
                                        <p:tgtEl>
                                          <p:spTgt spid="8"/>
                                        </p:tgtEl>
                                        <p:attrNameLst>
                                          <p:attrName>ppt_w</p:attrName>
                                        </p:attrNameLst>
                                      </p:cBhvr>
                                      <p:tavLst>
                                        <p:tav tm="0" fmla="#ppt_w*sin(2.5*pi*$)">
                                          <p:val>
                                            <p:fltVal val="0"/>
                                          </p:val>
                                        </p:tav>
                                        <p:tav tm="100000">
                                          <p:val>
                                            <p:fltVal val="1"/>
                                          </p:val>
                                        </p:tav>
                                      </p:tavLst>
                                    </p:anim>
                                    <p:anim calcmode="lin" valueType="num">
                                      <p:cBhvr>
                                        <p:cTn id="112" dur="20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113" fill="hold">
                      <p:stCondLst>
                        <p:cond delay="indefinite"/>
                      </p:stCondLst>
                      <p:childTnLst>
                        <p:par>
                          <p:cTn id="114" fill="hold">
                            <p:stCondLst>
                              <p:cond delay="0"/>
                            </p:stCondLst>
                            <p:childTnLst>
                              <p:par>
                                <p:cTn id="115" presetID="45" presetClass="entr" presetSubtype="0" fill="hold" grpId="0" nodeType="clickEffect">
                                  <p:stCondLst>
                                    <p:cond delay="0"/>
                                  </p:stCondLst>
                                  <p:childTnLst>
                                    <p:set>
                                      <p:cBhvr>
                                        <p:cTn id="116" dur="1" fill="hold">
                                          <p:stCondLst>
                                            <p:cond delay="0"/>
                                          </p:stCondLst>
                                        </p:cTn>
                                        <p:tgtEl>
                                          <p:spTgt spid="12"/>
                                        </p:tgtEl>
                                        <p:attrNameLst>
                                          <p:attrName>style.visibility</p:attrName>
                                        </p:attrNameLst>
                                      </p:cBhvr>
                                      <p:to>
                                        <p:strVal val="visible"/>
                                      </p:to>
                                    </p:set>
                                    <p:animEffect transition="in" filter="fade">
                                      <p:cBhvr>
                                        <p:cTn id="117" dur="2000"/>
                                        <p:tgtEl>
                                          <p:spTgt spid="12"/>
                                        </p:tgtEl>
                                      </p:cBhvr>
                                    </p:animEffect>
                                    <p:anim calcmode="lin" valueType="num">
                                      <p:cBhvr>
                                        <p:cTn id="118" dur="2000" fill="hold"/>
                                        <p:tgtEl>
                                          <p:spTgt spid="12"/>
                                        </p:tgtEl>
                                        <p:attrNameLst>
                                          <p:attrName>ppt_w</p:attrName>
                                        </p:attrNameLst>
                                      </p:cBhvr>
                                      <p:tavLst>
                                        <p:tav tm="0" fmla="#ppt_w*sin(2.5*pi*$)">
                                          <p:val>
                                            <p:fltVal val="0"/>
                                          </p:val>
                                        </p:tav>
                                        <p:tav tm="100000">
                                          <p:val>
                                            <p:fltVal val="1"/>
                                          </p:val>
                                        </p:tav>
                                      </p:tavLst>
                                    </p:anim>
                                    <p:anim calcmode="lin" valueType="num">
                                      <p:cBhvr>
                                        <p:cTn id="119" dur="2000" fill="hold"/>
                                        <p:tgtEl>
                                          <p:spTgt spid="12"/>
                                        </p:tgtEl>
                                        <p:attrNameLst>
                                          <p:attrName>ppt_h</p:attrName>
                                        </p:attrNameLst>
                                      </p:cBhvr>
                                      <p:tavLst>
                                        <p:tav tm="0">
                                          <p:val>
                                            <p:strVal val="#ppt_h"/>
                                          </p:val>
                                        </p:tav>
                                        <p:tav tm="100000">
                                          <p:val>
                                            <p:strVal val="#ppt_h"/>
                                          </p:val>
                                        </p:tav>
                                      </p:tavLst>
                                    </p:anim>
                                  </p:childTnLst>
                                </p:cTn>
                              </p:par>
                            </p:childTnLst>
                          </p:cTn>
                        </p:par>
                      </p:childTnLst>
                    </p:cTn>
                  </p:par>
                  <p:par>
                    <p:cTn id="120" fill="hold">
                      <p:stCondLst>
                        <p:cond delay="indefinite"/>
                      </p:stCondLst>
                      <p:childTnLst>
                        <p:par>
                          <p:cTn id="121" fill="hold">
                            <p:stCondLst>
                              <p:cond delay="0"/>
                            </p:stCondLst>
                            <p:childTnLst>
                              <p:par>
                                <p:cTn id="122" presetID="26" presetClass="entr" presetSubtype="0" fill="hold" grpId="0" nodeType="clickEffect">
                                  <p:stCondLst>
                                    <p:cond delay="0"/>
                                  </p:stCondLst>
                                  <p:childTnLst>
                                    <p:set>
                                      <p:cBhvr>
                                        <p:cTn id="123" dur="1" fill="hold">
                                          <p:stCondLst>
                                            <p:cond delay="0"/>
                                          </p:stCondLst>
                                        </p:cTn>
                                        <p:tgtEl>
                                          <p:spTgt spid="13"/>
                                        </p:tgtEl>
                                        <p:attrNameLst>
                                          <p:attrName>style.visibility</p:attrName>
                                        </p:attrNameLst>
                                      </p:cBhvr>
                                      <p:to>
                                        <p:strVal val="visible"/>
                                      </p:to>
                                    </p:set>
                                    <p:animEffect transition="in" filter="wipe(down)">
                                      <p:cBhvr>
                                        <p:cTn id="124" dur="580">
                                          <p:stCondLst>
                                            <p:cond delay="0"/>
                                          </p:stCondLst>
                                        </p:cTn>
                                        <p:tgtEl>
                                          <p:spTgt spid="13"/>
                                        </p:tgtEl>
                                      </p:cBhvr>
                                    </p:animEffect>
                                    <p:anim calcmode="lin" valueType="num">
                                      <p:cBhvr>
                                        <p:cTn id="125"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26"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27"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28"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29"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30" dur="26">
                                          <p:stCondLst>
                                            <p:cond delay="650"/>
                                          </p:stCondLst>
                                        </p:cTn>
                                        <p:tgtEl>
                                          <p:spTgt spid="13"/>
                                        </p:tgtEl>
                                      </p:cBhvr>
                                      <p:to x="100000" y="60000"/>
                                    </p:animScale>
                                    <p:animScale>
                                      <p:cBhvr>
                                        <p:cTn id="131" dur="166" decel="50000">
                                          <p:stCondLst>
                                            <p:cond delay="676"/>
                                          </p:stCondLst>
                                        </p:cTn>
                                        <p:tgtEl>
                                          <p:spTgt spid="13"/>
                                        </p:tgtEl>
                                      </p:cBhvr>
                                      <p:to x="100000" y="100000"/>
                                    </p:animScale>
                                    <p:animScale>
                                      <p:cBhvr>
                                        <p:cTn id="132" dur="26">
                                          <p:stCondLst>
                                            <p:cond delay="1312"/>
                                          </p:stCondLst>
                                        </p:cTn>
                                        <p:tgtEl>
                                          <p:spTgt spid="13"/>
                                        </p:tgtEl>
                                      </p:cBhvr>
                                      <p:to x="100000" y="80000"/>
                                    </p:animScale>
                                    <p:animScale>
                                      <p:cBhvr>
                                        <p:cTn id="133" dur="166" decel="50000">
                                          <p:stCondLst>
                                            <p:cond delay="1338"/>
                                          </p:stCondLst>
                                        </p:cTn>
                                        <p:tgtEl>
                                          <p:spTgt spid="13"/>
                                        </p:tgtEl>
                                      </p:cBhvr>
                                      <p:to x="100000" y="100000"/>
                                    </p:animScale>
                                    <p:animScale>
                                      <p:cBhvr>
                                        <p:cTn id="134" dur="26">
                                          <p:stCondLst>
                                            <p:cond delay="1642"/>
                                          </p:stCondLst>
                                        </p:cTn>
                                        <p:tgtEl>
                                          <p:spTgt spid="13"/>
                                        </p:tgtEl>
                                      </p:cBhvr>
                                      <p:to x="100000" y="90000"/>
                                    </p:animScale>
                                    <p:animScale>
                                      <p:cBhvr>
                                        <p:cTn id="135" dur="166" decel="50000">
                                          <p:stCondLst>
                                            <p:cond delay="1668"/>
                                          </p:stCondLst>
                                        </p:cTn>
                                        <p:tgtEl>
                                          <p:spTgt spid="13"/>
                                        </p:tgtEl>
                                      </p:cBhvr>
                                      <p:to x="100000" y="100000"/>
                                    </p:animScale>
                                    <p:animScale>
                                      <p:cBhvr>
                                        <p:cTn id="136" dur="26">
                                          <p:stCondLst>
                                            <p:cond delay="1808"/>
                                          </p:stCondLst>
                                        </p:cTn>
                                        <p:tgtEl>
                                          <p:spTgt spid="13"/>
                                        </p:tgtEl>
                                      </p:cBhvr>
                                      <p:to x="100000" y="95000"/>
                                    </p:animScale>
                                    <p:animScale>
                                      <p:cBhvr>
                                        <p:cTn id="137" dur="166" decel="50000">
                                          <p:stCondLst>
                                            <p:cond delay="1834"/>
                                          </p:stCondLst>
                                        </p:cTn>
                                        <p:tgtEl>
                                          <p:spTgt spid="1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2133600"/>
          </a:xfrm>
          <a:solidFill>
            <a:schemeClr val="bg2">
              <a:lumMod val="90000"/>
            </a:schemeClr>
          </a:solidFill>
        </p:spPr>
        <p:style>
          <a:lnRef idx="0">
            <a:schemeClr val="accent2"/>
          </a:lnRef>
          <a:fillRef idx="3">
            <a:schemeClr val="accent2"/>
          </a:fillRef>
          <a:effectRef idx="3">
            <a:schemeClr val="accent2"/>
          </a:effectRef>
          <a:fontRef idx="minor">
            <a:schemeClr val="lt1"/>
          </a:fontRef>
        </p:style>
        <p:txBody>
          <a:bodyPr>
            <a:noAutofit/>
          </a:bodyPr>
          <a:lstStyle/>
          <a:p>
            <a:r>
              <a:rPr lang="ar-SA" sz="5400" dirty="0" smtClean="0">
                <a:solidFill>
                  <a:srgbClr val="7030A0"/>
                </a:solidFill>
                <a:cs typeface="Arabic Transparent" pitchFamily="2" charset="-78"/>
              </a:rPr>
              <a:t>الان سوف نقرأ بعض أجزاء القصة مع المعنى البنغالي</a:t>
            </a:r>
            <a:endParaRPr lang="en-US" sz="5400" dirty="0">
              <a:solidFill>
                <a:srgbClr val="7030A0"/>
              </a:solidFill>
              <a:cs typeface="Arabic Transparent" pitchFamily="2" charset="-78"/>
            </a:endParaRPr>
          </a:p>
        </p:txBody>
      </p:sp>
      <p:sp>
        <p:nvSpPr>
          <p:cNvPr id="4" name="Rounded Rectangle 3"/>
          <p:cNvSpPr/>
          <p:nvPr/>
        </p:nvSpPr>
        <p:spPr>
          <a:xfrm>
            <a:off x="0" y="3048000"/>
            <a:ext cx="9144000" cy="2819400"/>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bn-IN" sz="4800" dirty="0" smtClean="0"/>
              <a:t>এখন আমরা গল্পের কিছু অংশ বাংলা অর্থসহ পড়ব।</a:t>
            </a:r>
            <a:endParaRPr lang="en-US" sz="4800"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SA" sz="6600" b="1" dirty="0" smtClean="0">
                <a:solidFill>
                  <a:srgbClr val="C00000"/>
                </a:solidFill>
                <a:cs typeface="Arabic Transparent" pitchFamily="2" charset="-78"/>
              </a:rPr>
              <a:t>خلاصة النصُ</a:t>
            </a:r>
            <a:endParaRPr lang="en-US" sz="6600" dirty="0"/>
          </a:p>
        </p:txBody>
      </p:sp>
      <p:sp>
        <p:nvSpPr>
          <p:cNvPr id="3" name="Content Placeholder 2"/>
          <p:cNvSpPr>
            <a:spLocks noGrp="1"/>
          </p:cNvSpPr>
          <p:nvPr>
            <p:ph idx="1"/>
          </p:nvPr>
        </p:nvSpPr>
        <p:spPr/>
        <p:txBody>
          <a:bodyPr>
            <a:normAutofit/>
          </a:bodyPr>
          <a:lstStyle/>
          <a:p>
            <a:pPr algn="r"/>
            <a:r>
              <a:rPr lang="ar-SA" sz="4800" dirty="0" smtClean="0">
                <a:cs typeface="Arabic Transparent" pitchFamily="2" charset="-78"/>
              </a:rPr>
              <a:t>الحا سوب او الحا سبُ عبارة عن جهاز الكتروني قادر على استقبال البيا ناتِ ومعا لجتها الى معلومات ذات قيمة يخزنها فى وسائط تخزين مختلفة. وهى لا تعمل تحت بيئةٍ ويندور.وما كينتوس و لينكس فقط.</a:t>
            </a:r>
            <a:endParaRPr lang="en-US" sz="4800" dirty="0">
              <a:cs typeface="Arabic Transparent" pitchFamily="2" charset="-78"/>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p:spPr>
        <p:txBody>
          <a:bodyPr>
            <a:normAutofit/>
          </a:bodyPr>
          <a:lstStyle/>
          <a:p>
            <a:r>
              <a:rPr lang="ar-SA" b="1" dirty="0" smtClean="0">
                <a:solidFill>
                  <a:srgbClr val="FF0000"/>
                </a:solidFill>
                <a:cs typeface="Arabic Transparent" pitchFamily="2" charset="-78"/>
              </a:rPr>
              <a:t>المفردات الهامة مع الجمع و استخدامه في الجمل</a:t>
            </a:r>
            <a:endParaRPr lang="en-US" dirty="0"/>
          </a:p>
        </p:txBody>
      </p:sp>
      <p:graphicFrame>
        <p:nvGraphicFramePr>
          <p:cNvPr id="4" name="Content Placeholder 3"/>
          <p:cNvGraphicFramePr>
            <a:graphicFrameLocks noGrp="1"/>
          </p:cNvGraphicFramePr>
          <p:nvPr>
            <p:ph idx="1"/>
          </p:nvPr>
        </p:nvGraphicFramePr>
        <p:xfrm>
          <a:off x="0" y="1600200"/>
          <a:ext cx="9144000" cy="579120"/>
        </p:xfrm>
        <a:graphic>
          <a:graphicData uri="http://schemas.openxmlformats.org/drawingml/2006/table">
            <a:tbl>
              <a:tblPr firstRow="1" bandRow="1">
                <a:tableStyleId>{F5AB1C69-6EDB-4FF4-983F-18BD219EF322}</a:tableStyleId>
              </a:tblPr>
              <a:tblGrid>
                <a:gridCol w="3048000"/>
                <a:gridCol w="3048000"/>
                <a:gridCol w="3048000"/>
              </a:tblGrid>
              <a:tr h="5334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SA" sz="3200" b="1" dirty="0" smtClean="0">
                          <a:solidFill>
                            <a:srgbClr val="FF0000"/>
                          </a:solidFill>
                          <a:cs typeface="Arabic Transparent" pitchFamily="2" charset="-78"/>
                        </a:rPr>
                        <a:t>الجملة</a:t>
                      </a:r>
                      <a:endParaRPr lang="en-US" sz="3200" b="1" dirty="0" smtClean="0">
                        <a:solidFill>
                          <a:srgbClr val="FF0000"/>
                        </a:solidFill>
                        <a:cs typeface="Arabic Transparent" pitchFamily="2" charset="-78"/>
                      </a:endParaRPr>
                    </a:p>
                  </a:txBody>
                  <a:tcPr/>
                </a:tc>
                <a:tc>
                  <a:txBody>
                    <a:bodyPr/>
                    <a:lstStyle/>
                    <a:p>
                      <a:pPr algn="ctr"/>
                      <a:r>
                        <a:rPr lang="ar-SA" sz="3200" b="1" dirty="0" smtClean="0">
                          <a:solidFill>
                            <a:srgbClr val="FFFF00"/>
                          </a:solidFill>
                          <a:cs typeface="Arabic Transparent" pitchFamily="2" charset="-78"/>
                        </a:rPr>
                        <a:t>الجمع</a:t>
                      </a:r>
                      <a:endParaRPr lang="en-US" sz="3200" dirty="0"/>
                    </a:p>
                  </a:txBody>
                  <a:tcPr/>
                </a:tc>
                <a:tc>
                  <a:txBody>
                    <a:bodyPr/>
                    <a:lstStyle/>
                    <a:p>
                      <a:pPr algn="ctr"/>
                      <a:r>
                        <a:rPr lang="ar-SA" sz="3200" b="1" dirty="0" smtClean="0">
                          <a:solidFill>
                            <a:schemeClr val="bg1"/>
                          </a:solidFill>
                          <a:cs typeface="Arabic Transparent" pitchFamily="2" charset="-78"/>
                        </a:rPr>
                        <a:t>المفرد</a:t>
                      </a:r>
                      <a:endParaRPr lang="en-US" sz="3200" dirty="0"/>
                    </a:p>
                  </a:txBody>
                  <a:tcPr/>
                </a:tc>
              </a:tr>
            </a:tbl>
          </a:graphicData>
        </a:graphic>
      </p:graphicFrame>
      <p:sp>
        <p:nvSpPr>
          <p:cNvPr id="5" name="Rectangle 4"/>
          <p:cNvSpPr/>
          <p:nvPr/>
        </p:nvSpPr>
        <p:spPr>
          <a:xfrm>
            <a:off x="0" y="2357438"/>
            <a:ext cx="3000375" cy="64293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ar-SA" sz="2800" dirty="0" smtClean="0">
                <a:solidFill>
                  <a:srgbClr val="FF0000"/>
                </a:solidFill>
                <a:cs typeface="Arabic Transparent" pitchFamily="2" charset="-78"/>
              </a:rPr>
              <a:t>الحا سوب مخترع حديث</a:t>
            </a:r>
            <a:endParaRPr lang="en-US" sz="2800" dirty="0">
              <a:solidFill>
                <a:srgbClr val="FF0000"/>
              </a:solidFill>
              <a:cs typeface="Arabic Transparent" pitchFamily="2" charset="-78"/>
            </a:endParaRPr>
          </a:p>
        </p:txBody>
      </p:sp>
      <p:sp>
        <p:nvSpPr>
          <p:cNvPr id="6" name="Rectangle 5"/>
          <p:cNvSpPr/>
          <p:nvPr/>
        </p:nvSpPr>
        <p:spPr>
          <a:xfrm>
            <a:off x="3643313" y="2357438"/>
            <a:ext cx="2071687" cy="64293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ar-SA" sz="3200" dirty="0" smtClean="0">
                <a:cs typeface="Arabic Transparent" pitchFamily="2" charset="-78"/>
              </a:rPr>
              <a:t>الحوا سيب</a:t>
            </a:r>
            <a:endParaRPr lang="en-US" sz="3200" dirty="0">
              <a:cs typeface="Arabic Transparent" pitchFamily="2" charset="-78"/>
            </a:endParaRPr>
          </a:p>
        </p:txBody>
      </p:sp>
      <p:sp>
        <p:nvSpPr>
          <p:cNvPr id="7" name="Rectangle 6"/>
          <p:cNvSpPr/>
          <p:nvPr/>
        </p:nvSpPr>
        <p:spPr>
          <a:xfrm>
            <a:off x="6715125" y="2286000"/>
            <a:ext cx="2071688" cy="64293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ar-SA" sz="3200" dirty="0" smtClean="0">
                <a:solidFill>
                  <a:srgbClr val="FFFF00"/>
                </a:solidFill>
                <a:cs typeface="Arabic Transparent" pitchFamily="2" charset="-78"/>
              </a:rPr>
              <a:t>الحا سوب</a:t>
            </a:r>
            <a:endParaRPr lang="en-US" sz="3200" dirty="0">
              <a:solidFill>
                <a:srgbClr val="FFFF00"/>
              </a:solidFill>
              <a:cs typeface="Arabic Transparent" pitchFamily="2" charset="-78"/>
            </a:endParaRPr>
          </a:p>
        </p:txBody>
      </p:sp>
      <p:sp>
        <p:nvSpPr>
          <p:cNvPr id="8" name="Rectangle 7"/>
          <p:cNvSpPr/>
          <p:nvPr/>
        </p:nvSpPr>
        <p:spPr>
          <a:xfrm>
            <a:off x="0" y="3571875"/>
            <a:ext cx="3000375" cy="64293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ar-SA" sz="2800" dirty="0" smtClean="0">
                <a:solidFill>
                  <a:srgbClr val="FF0000"/>
                </a:solidFill>
                <a:cs typeface="Arabic Transparent" pitchFamily="2" charset="-78"/>
              </a:rPr>
              <a:t>لكل شئ نظام</a:t>
            </a:r>
            <a:endParaRPr lang="en-US" sz="2800" dirty="0">
              <a:solidFill>
                <a:srgbClr val="FF0000"/>
              </a:solidFill>
              <a:cs typeface="Arabic Transparent" pitchFamily="2" charset="-78"/>
            </a:endParaRPr>
          </a:p>
        </p:txBody>
      </p:sp>
      <p:sp>
        <p:nvSpPr>
          <p:cNvPr id="9" name="Rectangle 8"/>
          <p:cNvSpPr/>
          <p:nvPr/>
        </p:nvSpPr>
        <p:spPr>
          <a:xfrm>
            <a:off x="3643313" y="3571875"/>
            <a:ext cx="2071687" cy="64293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ar-SA" sz="3600" dirty="0" smtClean="0">
                <a:cs typeface="Arabic Transparent" pitchFamily="2" charset="-78"/>
              </a:rPr>
              <a:t>انظمة</a:t>
            </a:r>
            <a:endParaRPr lang="en-US" sz="3600" dirty="0">
              <a:cs typeface="Arabic Transparent" pitchFamily="2" charset="-78"/>
            </a:endParaRPr>
          </a:p>
        </p:txBody>
      </p:sp>
      <p:sp>
        <p:nvSpPr>
          <p:cNvPr id="10" name="Rectangle 9"/>
          <p:cNvSpPr/>
          <p:nvPr/>
        </p:nvSpPr>
        <p:spPr>
          <a:xfrm>
            <a:off x="6715125" y="3500438"/>
            <a:ext cx="2071688" cy="64293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ar-SA" sz="4000" dirty="0" smtClean="0">
                <a:solidFill>
                  <a:srgbClr val="FFFF00"/>
                </a:solidFill>
                <a:cs typeface="Arabic Transparent" pitchFamily="2" charset="-78"/>
              </a:rPr>
              <a:t>نظام</a:t>
            </a:r>
            <a:endParaRPr lang="en-US" sz="4000" dirty="0">
              <a:solidFill>
                <a:srgbClr val="FFFF00"/>
              </a:solidFill>
              <a:cs typeface="Arabic Transparent" pitchFamily="2" charset="-78"/>
            </a:endParaRPr>
          </a:p>
        </p:txBody>
      </p:sp>
      <p:sp>
        <p:nvSpPr>
          <p:cNvPr id="11" name="Rectangle 10"/>
          <p:cNvSpPr/>
          <p:nvPr/>
        </p:nvSpPr>
        <p:spPr>
          <a:xfrm>
            <a:off x="0" y="4786313"/>
            <a:ext cx="3000375" cy="64293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ar-SA" sz="2400" dirty="0" smtClean="0">
                <a:solidFill>
                  <a:srgbClr val="FF0000"/>
                </a:solidFill>
                <a:cs typeface="Arabic Transparent" pitchFamily="2" charset="-78"/>
              </a:rPr>
              <a:t>سر تنى هذه البيا نة</a:t>
            </a:r>
            <a:endParaRPr lang="en-US" sz="2400" dirty="0">
              <a:solidFill>
                <a:srgbClr val="FF0000"/>
              </a:solidFill>
              <a:cs typeface="Arabic Transparent" pitchFamily="2" charset="-78"/>
            </a:endParaRPr>
          </a:p>
        </p:txBody>
      </p:sp>
      <p:sp>
        <p:nvSpPr>
          <p:cNvPr id="12" name="Rectangle 11"/>
          <p:cNvSpPr/>
          <p:nvPr/>
        </p:nvSpPr>
        <p:spPr>
          <a:xfrm>
            <a:off x="3643313" y="4786313"/>
            <a:ext cx="2071687" cy="64293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ar-SA" sz="3600" dirty="0" smtClean="0">
                <a:cs typeface="Arabic Transparent" pitchFamily="2" charset="-78"/>
              </a:rPr>
              <a:t>البيا نات</a:t>
            </a:r>
            <a:endParaRPr lang="en-US" sz="3600" dirty="0">
              <a:cs typeface="Arabic Transparent" pitchFamily="2" charset="-78"/>
            </a:endParaRPr>
          </a:p>
        </p:txBody>
      </p:sp>
      <p:sp>
        <p:nvSpPr>
          <p:cNvPr id="13" name="Rectangle 12"/>
          <p:cNvSpPr/>
          <p:nvPr/>
        </p:nvSpPr>
        <p:spPr>
          <a:xfrm>
            <a:off x="6715125" y="4714875"/>
            <a:ext cx="2071688" cy="64293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ar-SA" sz="4000" dirty="0" smtClean="0">
                <a:solidFill>
                  <a:srgbClr val="FFFF00"/>
                </a:solidFill>
                <a:cs typeface="Arabic Transparent" pitchFamily="2" charset="-78"/>
              </a:rPr>
              <a:t> البيانة</a:t>
            </a:r>
            <a:endParaRPr lang="en-US" sz="4000" dirty="0">
              <a:solidFill>
                <a:srgbClr val="FFFF00"/>
              </a:solidFill>
              <a:cs typeface="Arabic Transparent" pitchFamily="2" charset="-78"/>
            </a:endParaRPr>
          </a:p>
        </p:txBody>
      </p:sp>
      <p:sp>
        <p:nvSpPr>
          <p:cNvPr id="14" name="Rectangle 13"/>
          <p:cNvSpPr/>
          <p:nvPr/>
        </p:nvSpPr>
        <p:spPr>
          <a:xfrm>
            <a:off x="0" y="5786438"/>
            <a:ext cx="3000375" cy="107156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ar-SA" sz="3200" dirty="0" smtClean="0">
                <a:solidFill>
                  <a:srgbClr val="FF0000"/>
                </a:solidFill>
                <a:cs typeface="Arabic Transparent" pitchFamily="2" charset="-78"/>
              </a:rPr>
              <a:t>له معلومات كثيرة فى علم الحديث</a:t>
            </a:r>
            <a:endParaRPr lang="en-US" sz="3200" dirty="0">
              <a:solidFill>
                <a:srgbClr val="FF0000"/>
              </a:solidFill>
              <a:cs typeface="Arabic Transparent" pitchFamily="2" charset="-78"/>
            </a:endParaRPr>
          </a:p>
        </p:txBody>
      </p:sp>
      <p:sp>
        <p:nvSpPr>
          <p:cNvPr id="15" name="Rectangle 14"/>
          <p:cNvSpPr/>
          <p:nvPr/>
        </p:nvSpPr>
        <p:spPr>
          <a:xfrm>
            <a:off x="3643313" y="5857875"/>
            <a:ext cx="2071687" cy="64293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ar-SA" sz="3600" dirty="0" smtClean="0">
                <a:cs typeface="Arabic Transparent" pitchFamily="2" charset="-78"/>
              </a:rPr>
              <a:t>معلو مات</a:t>
            </a:r>
            <a:endParaRPr lang="en-US" sz="3600" dirty="0">
              <a:cs typeface="Arabic Transparent" pitchFamily="2" charset="-78"/>
            </a:endParaRPr>
          </a:p>
        </p:txBody>
      </p:sp>
      <p:sp>
        <p:nvSpPr>
          <p:cNvPr id="16" name="Rectangle 15"/>
          <p:cNvSpPr/>
          <p:nvPr/>
        </p:nvSpPr>
        <p:spPr>
          <a:xfrm>
            <a:off x="6715125" y="5786438"/>
            <a:ext cx="2071688" cy="64293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ar-SA" sz="4000" dirty="0" smtClean="0">
                <a:solidFill>
                  <a:srgbClr val="FFFF00"/>
                </a:solidFill>
                <a:cs typeface="Arabic Transparent" pitchFamily="2" charset="-78"/>
              </a:rPr>
              <a:t>معلو مة</a:t>
            </a:r>
            <a:endParaRPr lang="en-US" sz="4000" dirty="0">
              <a:solidFill>
                <a:srgbClr val="FFFF00"/>
              </a:solidFill>
              <a:cs typeface="Arabic Transparent" pitchFamily="2" charset="-78"/>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to="" calcmode="lin" valueType="num">
                                      <p:cBhvr>
                                        <p:cTn id="12" dur="1" fill="hold"/>
                                        <p:tgtEl>
                                          <p:spTgt spid="4"/>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strips(downLeft)">
                                      <p:cBhvr>
                                        <p:cTn id="17" dur="3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strips(downLeft)">
                                      <p:cBhvr>
                                        <p:cTn id="22" dur="3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strips(downLeft)">
                                      <p:cBhvr>
                                        <p:cTn id="27" dur="30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3" presetClass="entr" presetSubtype="16"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plus(in)">
                                      <p:cBhvr>
                                        <p:cTn id="32" dur="20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3" presetClass="entr" presetSubtype="16"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plus(in)">
                                      <p:cBhvr>
                                        <p:cTn id="37" dur="20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13" presetClass="entr" presetSubtype="16"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plus(in)">
                                      <p:cBhvr>
                                        <p:cTn id="42" dur="20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dissolve">
                                      <p:cBhvr>
                                        <p:cTn id="47" dur="30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dissolve">
                                      <p:cBhvr>
                                        <p:cTn id="52" dur="3000"/>
                                        <p:tgtEl>
                                          <p:spTgt spid="12"/>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dissolve">
                                      <p:cBhvr>
                                        <p:cTn id="57" dur="3000"/>
                                        <p:tgtEl>
                                          <p:spTgt spid="11"/>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6" fill="hold" grpId="0" nodeType="click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barn(inHorizontal)">
                                      <p:cBhvr>
                                        <p:cTn id="62" dur="3000"/>
                                        <p:tgtEl>
                                          <p:spTgt spid="16"/>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6" fill="hold" grpId="0" nodeType="click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barn(inHorizontal)">
                                      <p:cBhvr>
                                        <p:cTn id="67" dur="3000"/>
                                        <p:tgtEl>
                                          <p:spTgt spid="15"/>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6" fill="hold" grpId="0" nodeType="clickEffect">
                                  <p:stCondLst>
                                    <p:cond delay="0"/>
                                  </p:stCondLst>
                                  <p:childTnLst>
                                    <p:set>
                                      <p:cBhvr>
                                        <p:cTn id="71" dur="1" fill="hold">
                                          <p:stCondLst>
                                            <p:cond delay="0"/>
                                          </p:stCondLst>
                                        </p:cTn>
                                        <p:tgtEl>
                                          <p:spTgt spid="14"/>
                                        </p:tgtEl>
                                        <p:attrNameLst>
                                          <p:attrName>style.visibility</p:attrName>
                                        </p:attrNameLst>
                                      </p:cBhvr>
                                      <p:to>
                                        <p:strVal val="visible"/>
                                      </p:to>
                                    </p:set>
                                    <p:animEffect transition="in" filter="barn(inHorizontal)">
                                      <p:cBhvr>
                                        <p:cTn id="72" dur="3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ar-SA" sz="6000" b="1" dirty="0" smtClean="0">
                <a:solidFill>
                  <a:srgbClr val="AA0AAA"/>
                </a:solidFill>
                <a:cs typeface="Arabic Transparent" pitchFamily="2" charset="-78"/>
              </a:rPr>
              <a:t>الكلمات المتضادة </a:t>
            </a:r>
            <a:endParaRPr lang="en-US" sz="6000" dirty="0"/>
          </a:p>
        </p:txBody>
      </p:sp>
      <p:graphicFrame>
        <p:nvGraphicFramePr>
          <p:cNvPr id="4" name="Content Placeholder 3"/>
          <p:cNvGraphicFramePr>
            <a:graphicFrameLocks noGrp="1"/>
          </p:cNvGraphicFramePr>
          <p:nvPr>
            <p:ph idx="1"/>
          </p:nvPr>
        </p:nvGraphicFramePr>
        <p:xfrm>
          <a:off x="0" y="1143000"/>
          <a:ext cx="9144000" cy="533400"/>
        </p:xfrm>
        <a:graphic>
          <a:graphicData uri="http://schemas.openxmlformats.org/drawingml/2006/table">
            <a:tbl>
              <a:tblPr firstRow="1" bandRow="1">
                <a:tableStyleId>{1FECB4D8-DB02-4DC6-A0A2-4F2EBAE1DC90}</a:tableStyleId>
              </a:tblPr>
              <a:tblGrid>
                <a:gridCol w="4572000"/>
                <a:gridCol w="4572000"/>
              </a:tblGrid>
              <a:tr h="533400">
                <a:tc>
                  <a:txBody>
                    <a:bodyPr/>
                    <a:lstStyle/>
                    <a:p>
                      <a:pPr algn="ctr"/>
                      <a:r>
                        <a:rPr lang="ar-SA" sz="2800" dirty="0" smtClean="0">
                          <a:solidFill>
                            <a:srgbClr val="00B0F0"/>
                          </a:solidFill>
                          <a:cs typeface="Arabic Transparent" pitchFamily="2" charset="-78"/>
                        </a:rPr>
                        <a:t>الكلمة المتضادة</a:t>
                      </a:r>
                      <a:endParaRPr lang="en-US" sz="2800" dirty="0">
                        <a:solidFill>
                          <a:srgbClr val="FF0000"/>
                        </a:solidFill>
                      </a:endParaRPr>
                    </a:p>
                  </a:txBody>
                  <a:tcPr>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SA" sz="2800" dirty="0" smtClean="0">
                          <a:solidFill>
                            <a:srgbClr val="FF0000"/>
                          </a:solidFill>
                        </a:rPr>
                        <a:t>الكلمة المذكورة</a:t>
                      </a:r>
                      <a:endParaRPr lang="en-US" sz="2800" dirty="0" smtClean="0">
                        <a:solidFill>
                          <a:srgbClr val="FF0000"/>
                        </a:solidFill>
                      </a:endParaRPr>
                    </a:p>
                  </a:txBody>
                  <a:tcPr>
                    <a:solidFill>
                      <a:schemeClr val="bg1">
                        <a:lumMod val="95000"/>
                      </a:schemeClr>
                    </a:solidFill>
                  </a:tcPr>
                </a:tc>
              </a:tr>
            </a:tbl>
          </a:graphicData>
        </a:graphic>
      </p:graphicFrame>
      <p:sp>
        <p:nvSpPr>
          <p:cNvPr id="5" name="Title 1"/>
          <p:cNvSpPr txBox="1">
            <a:spLocks/>
          </p:cNvSpPr>
          <p:nvPr/>
        </p:nvSpPr>
        <p:spPr bwMode="auto">
          <a:xfrm>
            <a:off x="500063" y="0"/>
            <a:ext cx="8229600" cy="1143000"/>
          </a:xfrm>
          <a:prstGeom prst="rect">
            <a:avLst/>
          </a:prstGeom>
          <a:noFill/>
          <a:ln>
            <a:miter lim="800000"/>
            <a:headEnd/>
            <a:tailEnd/>
          </a:ln>
        </p:spPr>
        <p:txBody>
          <a:bodyPr vert="horz" wrap="square" lIns="91440" tIns="45720" rIns="91440" bIns="45720" numCol="1" rtlCol="0" anchor="t" anchorCtr="0" compatLnSpc="1">
            <a:prstTxWarp prst="textNoShape">
              <a:avLst/>
            </a:prstTxWarp>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5400" b="0" i="0" u="none" strike="noStrike" kern="1200" cap="none" spc="0" normalizeH="0" baseline="0" noProof="0" dirty="0" smtClean="0">
              <a:ln>
                <a:noFill/>
              </a:ln>
              <a:solidFill>
                <a:srgbClr val="AA0AAA"/>
              </a:solidFill>
              <a:effectLst/>
              <a:uLnTx/>
              <a:uFillTx/>
              <a:latin typeface="+mj-lt"/>
              <a:ea typeface="+mj-ea"/>
              <a:cs typeface="+mj-cs"/>
            </a:endParaRPr>
          </a:p>
        </p:txBody>
      </p:sp>
      <p:graphicFrame>
        <p:nvGraphicFramePr>
          <p:cNvPr id="6" name="Content Placeholder 5"/>
          <p:cNvGraphicFramePr>
            <a:graphicFrameLocks/>
          </p:cNvGraphicFramePr>
          <p:nvPr/>
        </p:nvGraphicFramePr>
        <p:xfrm>
          <a:off x="0" y="1071563"/>
          <a:ext cx="9144000" cy="579120"/>
        </p:xfrm>
        <a:graphic>
          <a:graphicData uri="http://schemas.openxmlformats.org/drawingml/2006/table">
            <a:tbl>
              <a:tblPr firstRow="1" bandRow="1">
                <a:tableStyleId>{5C22544A-7EE6-4342-B048-85BDC9FD1C3A}</a:tableStyleId>
              </a:tblPr>
              <a:tblGrid>
                <a:gridCol w="4572000"/>
                <a:gridCol w="4572000"/>
              </a:tblGrid>
              <a:tr h="57150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SA" sz="3200" dirty="0" smtClean="0">
                          <a:solidFill>
                            <a:srgbClr val="00B0F0"/>
                          </a:solidFill>
                          <a:cs typeface="Arabic Transparent" pitchFamily="2" charset="-78"/>
                        </a:rPr>
                        <a:t> الكلمة المتضادة</a:t>
                      </a:r>
                      <a:endParaRPr lang="en-US" sz="3200" dirty="0" smtClean="0">
                        <a:solidFill>
                          <a:srgbClr val="00B0F0"/>
                        </a:solidFill>
                        <a:cs typeface="Arabic Transparent" pitchFamily="2" charset="-78"/>
                      </a:endParaRPr>
                    </a:p>
                  </a:txBody>
                  <a:tcPr>
                    <a:solidFill>
                      <a:schemeClr val="bg1">
                        <a:lumMod val="95000"/>
                      </a:schemeClr>
                    </a:solidFill>
                  </a:tcPr>
                </a:tc>
                <a:tc>
                  <a:txBody>
                    <a:bodyPr/>
                    <a:lstStyle/>
                    <a:p>
                      <a:pPr algn="ctr"/>
                      <a:r>
                        <a:rPr lang="ar-SA" sz="3200" dirty="0" smtClean="0">
                          <a:solidFill>
                            <a:srgbClr val="00B050"/>
                          </a:solidFill>
                        </a:rPr>
                        <a:t>الكلمة المذكورة</a:t>
                      </a:r>
                      <a:endParaRPr lang="en-US" sz="3200" dirty="0">
                        <a:solidFill>
                          <a:srgbClr val="00B050"/>
                        </a:solidFill>
                      </a:endParaRPr>
                    </a:p>
                  </a:txBody>
                  <a:tcPr>
                    <a:solidFill>
                      <a:schemeClr val="bg1">
                        <a:lumMod val="95000"/>
                      </a:schemeClr>
                    </a:solidFill>
                  </a:tcPr>
                </a:tc>
              </a:tr>
            </a:tbl>
          </a:graphicData>
        </a:graphic>
      </p:graphicFrame>
      <p:sp>
        <p:nvSpPr>
          <p:cNvPr id="7" name="Rectangle 6"/>
          <p:cNvSpPr/>
          <p:nvPr/>
        </p:nvSpPr>
        <p:spPr>
          <a:xfrm>
            <a:off x="714375" y="2071688"/>
            <a:ext cx="2071688" cy="64293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ar-SA" sz="3200">
                <a:cs typeface="Arabic Transparent" pitchFamily="2" charset="-78"/>
              </a:rPr>
              <a:t>ليل</a:t>
            </a:r>
            <a:endParaRPr lang="en-US" sz="3200" dirty="0">
              <a:cs typeface="Arabic Transparent" pitchFamily="2" charset="-78"/>
            </a:endParaRPr>
          </a:p>
        </p:txBody>
      </p:sp>
      <p:sp>
        <p:nvSpPr>
          <p:cNvPr id="8" name="Rectangle 7"/>
          <p:cNvSpPr/>
          <p:nvPr/>
        </p:nvSpPr>
        <p:spPr>
          <a:xfrm>
            <a:off x="6429375" y="2071688"/>
            <a:ext cx="2071688" cy="64293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ar-SA" sz="3200">
                <a:solidFill>
                  <a:srgbClr val="FFFF00"/>
                </a:solidFill>
                <a:cs typeface="Arabic Transparent" pitchFamily="2" charset="-78"/>
              </a:rPr>
              <a:t>يوم</a:t>
            </a:r>
            <a:endParaRPr lang="en-US" sz="3200" dirty="0">
              <a:solidFill>
                <a:srgbClr val="FFFF00"/>
              </a:solidFill>
              <a:cs typeface="Arabic Transparent" pitchFamily="2" charset="-78"/>
            </a:endParaRPr>
          </a:p>
        </p:txBody>
      </p:sp>
      <p:sp>
        <p:nvSpPr>
          <p:cNvPr id="9" name="Rectangle 8"/>
          <p:cNvSpPr/>
          <p:nvPr/>
        </p:nvSpPr>
        <p:spPr>
          <a:xfrm>
            <a:off x="714375" y="3143250"/>
            <a:ext cx="2071688" cy="64293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ar-SA" sz="3600">
                <a:cs typeface="Arabic Transparent" pitchFamily="2" charset="-78"/>
              </a:rPr>
              <a:t>عامة </a:t>
            </a:r>
            <a:endParaRPr lang="en-US" sz="3600" dirty="0">
              <a:cs typeface="Arabic Transparent" pitchFamily="2" charset="-78"/>
            </a:endParaRPr>
          </a:p>
        </p:txBody>
      </p:sp>
      <p:sp>
        <p:nvSpPr>
          <p:cNvPr id="10" name="Rectangle 9"/>
          <p:cNvSpPr/>
          <p:nvPr/>
        </p:nvSpPr>
        <p:spPr>
          <a:xfrm>
            <a:off x="6429375" y="3143250"/>
            <a:ext cx="2071688" cy="64293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ar-SA" sz="4000">
                <a:solidFill>
                  <a:srgbClr val="FFFF00"/>
                </a:solidFill>
                <a:cs typeface="Arabic Transparent" pitchFamily="2" charset="-78"/>
              </a:rPr>
              <a:t>خاصمة </a:t>
            </a:r>
            <a:endParaRPr lang="en-US" sz="4000" dirty="0">
              <a:solidFill>
                <a:srgbClr val="FFFF00"/>
              </a:solidFill>
              <a:cs typeface="Arabic Transparent" pitchFamily="2" charset="-78"/>
            </a:endParaRPr>
          </a:p>
        </p:txBody>
      </p:sp>
      <p:sp>
        <p:nvSpPr>
          <p:cNvPr id="11" name="Rectangle 10"/>
          <p:cNvSpPr/>
          <p:nvPr/>
        </p:nvSpPr>
        <p:spPr>
          <a:xfrm>
            <a:off x="714375" y="4143375"/>
            <a:ext cx="2071688" cy="64293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ar-SA" sz="3600" dirty="0">
                <a:cs typeface="Arabic Transparent" pitchFamily="2" charset="-78"/>
              </a:rPr>
              <a:t>اسرع</a:t>
            </a:r>
            <a:endParaRPr lang="en-US" sz="3600" dirty="0">
              <a:cs typeface="Arabic Transparent" pitchFamily="2" charset="-78"/>
            </a:endParaRPr>
          </a:p>
        </p:txBody>
      </p:sp>
      <p:sp>
        <p:nvSpPr>
          <p:cNvPr id="12" name="Rectangle 11"/>
          <p:cNvSpPr/>
          <p:nvPr/>
        </p:nvSpPr>
        <p:spPr>
          <a:xfrm>
            <a:off x="6429375" y="4143375"/>
            <a:ext cx="2071688" cy="64293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ar-SA" sz="4000" dirty="0">
                <a:solidFill>
                  <a:srgbClr val="FFFF00"/>
                </a:solidFill>
                <a:cs typeface="Arabic Transparent" pitchFamily="2" charset="-78"/>
              </a:rPr>
              <a:t> ابطأ </a:t>
            </a:r>
            <a:endParaRPr lang="en-US" sz="4000" dirty="0">
              <a:solidFill>
                <a:srgbClr val="FFFF00"/>
              </a:solidFill>
              <a:cs typeface="Arabic Transparent" pitchFamily="2" charset="-78"/>
            </a:endParaRPr>
          </a:p>
        </p:txBody>
      </p:sp>
      <p:sp>
        <p:nvSpPr>
          <p:cNvPr id="13" name="Rectangle 12"/>
          <p:cNvSpPr/>
          <p:nvPr/>
        </p:nvSpPr>
        <p:spPr>
          <a:xfrm>
            <a:off x="714375" y="5143500"/>
            <a:ext cx="2071688" cy="64293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ar-SA" sz="3600">
                <a:cs typeface="Arabic Transparent" pitchFamily="2" charset="-78"/>
              </a:rPr>
              <a:t>الجلوس</a:t>
            </a:r>
            <a:endParaRPr lang="en-US" sz="3600" dirty="0">
              <a:cs typeface="Arabic Transparent" pitchFamily="2" charset="-78"/>
            </a:endParaRPr>
          </a:p>
        </p:txBody>
      </p:sp>
      <p:sp>
        <p:nvSpPr>
          <p:cNvPr id="14" name="Rectangle 13"/>
          <p:cNvSpPr/>
          <p:nvPr/>
        </p:nvSpPr>
        <p:spPr>
          <a:xfrm>
            <a:off x="6429375" y="5143500"/>
            <a:ext cx="2071688" cy="64293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ar-SA" sz="4000" dirty="0">
                <a:solidFill>
                  <a:srgbClr val="FFFF00"/>
                </a:solidFill>
                <a:cs typeface="Arabic Transparent" pitchFamily="2" charset="-78"/>
              </a:rPr>
              <a:t>  القيام</a:t>
            </a:r>
            <a:endParaRPr lang="en-US" sz="4000" dirty="0">
              <a:solidFill>
                <a:srgbClr val="FFFF00"/>
              </a:solidFill>
              <a:cs typeface="Arabic Transparent" pitchFamily="2" charset="-78"/>
            </a:endParaRPr>
          </a:p>
        </p:txBody>
      </p:sp>
      <p:sp>
        <p:nvSpPr>
          <p:cNvPr id="15" name="Rectangle 14"/>
          <p:cNvSpPr/>
          <p:nvPr/>
        </p:nvSpPr>
        <p:spPr>
          <a:xfrm>
            <a:off x="714375" y="6000750"/>
            <a:ext cx="2071688" cy="64293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ar-SA" sz="3600" dirty="0">
                <a:cs typeface="Arabic Transparent" pitchFamily="2" charset="-78"/>
              </a:rPr>
              <a:t>العلماء</a:t>
            </a:r>
            <a:endParaRPr lang="en-US" sz="3600" dirty="0">
              <a:cs typeface="Arabic Transparent" pitchFamily="2" charset="-78"/>
            </a:endParaRPr>
          </a:p>
        </p:txBody>
      </p:sp>
      <p:sp>
        <p:nvSpPr>
          <p:cNvPr id="16" name="Rectangle 15"/>
          <p:cNvSpPr/>
          <p:nvPr/>
        </p:nvSpPr>
        <p:spPr>
          <a:xfrm>
            <a:off x="6429375" y="6000750"/>
            <a:ext cx="2071688" cy="64293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ar-SA" sz="4000" dirty="0">
                <a:solidFill>
                  <a:srgbClr val="FFFF00"/>
                </a:solidFill>
                <a:cs typeface="Arabic Transparent" pitchFamily="2" charset="-78"/>
              </a:rPr>
              <a:t>الجهلاء</a:t>
            </a:r>
            <a:endParaRPr lang="en-US" sz="4000" dirty="0">
              <a:solidFill>
                <a:srgbClr val="FFFF00"/>
              </a:solidFill>
              <a:cs typeface="Arabic Transparent" pitchFamily="2" charset="-78"/>
            </a:endParaRPr>
          </a:p>
        </p:txBody>
      </p:sp>
      <p:sp>
        <p:nvSpPr>
          <p:cNvPr id="17" name="Left Arrow 16"/>
          <p:cNvSpPr/>
          <p:nvPr/>
        </p:nvSpPr>
        <p:spPr>
          <a:xfrm>
            <a:off x="3786188" y="3286125"/>
            <a:ext cx="1214437" cy="428625"/>
          </a:xfrm>
          <a:prstGeom prst="leftArrow">
            <a:avLst/>
          </a:prstGeom>
          <a:solidFill>
            <a:srgbClr val="AA0AA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Left Arrow 17"/>
          <p:cNvSpPr/>
          <p:nvPr/>
        </p:nvSpPr>
        <p:spPr>
          <a:xfrm>
            <a:off x="3786188" y="2286000"/>
            <a:ext cx="1214437" cy="428625"/>
          </a:xfrm>
          <a:prstGeom prst="leftArrow">
            <a:avLst/>
          </a:prstGeom>
          <a:solidFill>
            <a:srgbClr val="AA0AA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 name="Left Arrow 18"/>
          <p:cNvSpPr/>
          <p:nvPr/>
        </p:nvSpPr>
        <p:spPr>
          <a:xfrm>
            <a:off x="3786188" y="5286375"/>
            <a:ext cx="1214437" cy="428625"/>
          </a:xfrm>
          <a:prstGeom prst="leftArrow">
            <a:avLst/>
          </a:prstGeom>
          <a:solidFill>
            <a:srgbClr val="AA0AA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 name="Left Arrow 19"/>
          <p:cNvSpPr/>
          <p:nvPr/>
        </p:nvSpPr>
        <p:spPr>
          <a:xfrm>
            <a:off x="3786188" y="4286250"/>
            <a:ext cx="1214437" cy="428625"/>
          </a:xfrm>
          <a:prstGeom prst="leftArrow">
            <a:avLst/>
          </a:prstGeom>
          <a:solidFill>
            <a:srgbClr val="AA0AA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Left Arrow 20"/>
          <p:cNvSpPr/>
          <p:nvPr/>
        </p:nvSpPr>
        <p:spPr>
          <a:xfrm>
            <a:off x="3786188" y="6215063"/>
            <a:ext cx="1214437" cy="428625"/>
          </a:xfrm>
          <a:prstGeom prst="leftArrow">
            <a:avLst/>
          </a:prstGeom>
          <a:solidFill>
            <a:srgbClr val="AA0AA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Effect transition="in" filter="strips(downLeft)">
                                      <p:cBhvr>
                                        <p:cTn id="7" dur="3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edge">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strips(downLeft)">
                                      <p:cBhvr>
                                        <p:cTn id="17" dur="3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additive="base">
                                        <p:cTn id="22" dur="3000" fill="hold"/>
                                        <p:tgtEl>
                                          <p:spTgt spid="18"/>
                                        </p:tgtEl>
                                        <p:attrNameLst>
                                          <p:attrName>ppt_x</p:attrName>
                                        </p:attrNameLst>
                                      </p:cBhvr>
                                      <p:tavLst>
                                        <p:tav tm="0">
                                          <p:val>
                                            <p:strVal val="#ppt_x"/>
                                          </p:val>
                                        </p:tav>
                                        <p:tav tm="100000">
                                          <p:val>
                                            <p:strVal val="#ppt_x"/>
                                          </p:val>
                                        </p:tav>
                                      </p:tavLst>
                                    </p:anim>
                                    <p:anim calcmode="lin" valueType="num">
                                      <p:cBhvr additive="base">
                                        <p:cTn id="23" dur="30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8" presetClass="entr" presetSubtype="12"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strips(downLeft)">
                                      <p:cBhvr>
                                        <p:cTn id="28" dur="30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13" presetClass="entr" presetSubtype="16"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plus(in)">
                                      <p:cBhvr>
                                        <p:cTn id="33" dur="2000"/>
                                        <p:tgtEl>
                                          <p:spTgt spid="10"/>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17"/>
                                        </p:tgtEl>
                                        <p:attrNameLst>
                                          <p:attrName>style.visibility</p:attrName>
                                        </p:attrNameLst>
                                      </p:cBhvr>
                                      <p:to>
                                        <p:strVal val="visible"/>
                                      </p:to>
                                    </p:set>
                                    <p:anim calcmode="lin" valueType="num">
                                      <p:cBhvr additive="base">
                                        <p:cTn id="38" dur="3000" fill="hold"/>
                                        <p:tgtEl>
                                          <p:spTgt spid="17"/>
                                        </p:tgtEl>
                                        <p:attrNameLst>
                                          <p:attrName>ppt_x</p:attrName>
                                        </p:attrNameLst>
                                      </p:cBhvr>
                                      <p:tavLst>
                                        <p:tav tm="0">
                                          <p:val>
                                            <p:strVal val="#ppt_x"/>
                                          </p:val>
                                        </p:tav>
                                        <p:tav tm="100000">
                                          <p:val>
                                            <p:strVal val="#ppt_x"/>
                                          </p:val>
                                        </p:tav>
                                      </p:tavLst>
                                    </p:anim>
                                    <p:anim calcmode="lin" valueType="num">
                                      <p:cBhvr additive="base">
                                        <p:cTn id="39" dur="30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13" presetClass="entr" presetSubtype="16" fill="hold" grpId="0" nodeType="click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plus(in)">
                                      <p:cBhvr>
                                        <p:cTn id="44" dur="2000"/>
                                        <p:tgtEl>
                                          <p:spTgt spid="9"/>
                                        </p:tgtEl>
                                      </p:cBhvr>
                                    </p:animEffect>
                                  </p:childTnLst>
                                </p:cTn>
                              </p:par>
                            </p:childTnLst>
                          </p:cTn>
                        </p:par>
                      </p:childTnLst>
                    </p:cTn>
                  </p:par>
                  <p:par>
                    <p:cTn id="45" fill="hold">
                      <p:stCondLst>
                        <p:cond delay="indefinite"/>
                      </p:stCondLst>
                      <p:childTnLst>
                        <p:par>
                          <p:cTn id="46" fill="hold">
                            <p:stCondLst>
                              <p:cond delay="0"/>
                            </p:stCondLst>
                            <p:childTnLst>
                              <p:par>
                                <p:cTn id="47" presetID="9" presetClass="entr" presetSubtype="0"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dissolve">
                                      <p:cBhvr>
                                        <p:cTn id="49" dur="3000"/>
                                        <p:tgtEl>
                                          <p:spTgt spid="12"/>
                                        </p:tgtEl>
                                      </p:cBhvr>
                                    </p:animEffect>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20"/>
                                        </p:tgtEl>
                                        <p:attrNameLst>
                                          <p:attrName>style.visibility</p:attrName>
                                        </p:attrNameLst>
                                      </p:cBhvr>
                                      <p:to>
                                        <p:strVal val="visible"/>
                                      </p:to>
                                    </p:set>
                                    <p:anim calcmode="lin" valueType="num">
                                      <p:cBhvr additive="base">
                                        <p:cTn id="54" dur="3000" fill="hold"/>
                                        <p:tgtEl>
                                          <p:spTgt spid="20"/>
                                        </p:tgtEl>
                                        <p:attrNameLst>
                                          <p:attrName>ppt_x</p:attrName>
                                        </p:attrNameLst>
                                      </p:cBhvr>
                                      <p:tavLst>
                                        <p:tav tm="0">
                                          <p:val>
                                            <p:strVal val="#ppt_x"/>
                                          </p:val>
                                        </p:tav>
                                        <p:tav tm="100000">
                                          <p:val>
                                            <p:strVal val="#ppt_x"/>
                                          </p:val>
                                        </p:tav>
                                      </p:tavLst>
                                    </p:anim>
                                    <p:anim calcmode="lin" valueType="num">
                                      <p:cBhvr additive="base">
                                        <p:cTn id="55" dur="30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9" presetClass="entr" presetSubtype="0" fill="hold" grpId="0" nodeType="click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dissolve">
                                      <p:cBhvr>
                                        <p:cTn id="60" dur="3000"/>
                                        <p:tgtEl>
                                          <p:spTgt spid="11"/>
                                        </p:tgtEl>
                                      </p:cBhvr>
                                    </p:animEffect>
                                  </p:childTnLst>
                                </p:cTn>
                              </p:par>
                            </p:childTnLst>
                          </p:cTn>
                        </p:par>
                      </p:childTnLst>
                    </p:cTn>
                  </p:par>
                  <p:par>
                    <p:cTn id="61" fill="hold">
                      <p:stCondLst>
                        <p:cond delay="indefinite"/>
                      </p:stCondLst>
                      <p:childTnLst>
                        <p:par>
                          <p:cTn id="62" fill="hold">
                            <p:stCondLst>
                              <p:cond delay="0"/>
                            </p:stCondLst>
                            <p:childTnLst>
                              <p:par>
                                <p:cTn id="63" presetID="16" presetClass="entr" presetSubtype="26" fill="hold" grpId="0" nodeType="click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barn(inHorizontal)">
                                      <p:cBhvr>
                                        <p:cTn id="65" dur="3000"/>
                                        <p:tgtEl>
                                          <p:spTgt spid="14"/>
                                        </p:tgtEl>
                                      </p:cBhvr>
                                    </p:animEffect>
                                  </p:childTnLst>
                                </p:cTn>
                              </p:par>
                            </p:childTnLst>
                          </p:cTn>
                        </p:par>
                      </p:childTnLst>
                    </p:cTn>
                  </p:par>
                  <p:par>
                    <p:cTn id="66" fill="hold">
                      <p:stCondLst>
                        <p:cond delay="indefinite"/>
                      </p:stCondLst>
                      <p:childTnLst>
                        <p:par>
                          <p:cTn id="67" fill="hold">
                            <p:stCondLst>
                              <p:cond delay="0"/>
                            </p:stCondLst>
                            <p:childTnLst>
                              <p:par>
                                <p:cTn id="68" presetID="2" presetClass="entr" presetSubtype="4" fill="hold" grpId="0" nodeType="clickEffect">
                                  <p:stCondLst>
                                    <p:cond delay="0"/>
                                  </p:stCondLst>
                                  <p:childTnLst>
                                    <p:set>
                                      <p:cBhvr>
                                        <p:cTn id="69" dur="1" fill="hold">
                                          <p:stCondLst>
                                            <p:cond delay="0"/>
                                          </p:stCondLst>
                                        </p:cTn>
                                        <p:tgtEl>
                                          <p:spTgt spid="19"/>
                                        </p:tgtEl>
                                        <p:attrNameLst>
                                          <p:attrName>style.visibility</p:attrName>
                                        </p:attrNameLst>
                                      </p:cBhvr>
                                      <p:to>
                                        <p:strVal val="visible"/>
                                      </p:to>
                                    </p:set>
                                    <p:anim calcmode="lin" valueType="num">
                                      <p:cBhvr additive="base">
                                        <p:cTn id="70" dur="3000" fill="hold"/>
                                        <p:tgtEl>
                                          <p:spTgt spid="19"/>
                                        </p:tgtEl>
                                        <p:attrNameLst>
                                          <p:attrName>ppt_x</p:attrName>
                                        </p:attrNameLst>
                                      </p:cBhvr>
                                      <p:tavLst>
                                        <p:tav tm="0">
                                          <p:val>
                                            <p:strVal val="#ppt_x"/>
                                          </p:val>
                                        </p:tav>
                                        <p:tav tm="100000">
                                          <p:val>
                                            <p:strVal val="#ppt_x"/>
                                          </p:val>
                                        </p:tav>
                                      </p:tavLst>
                                    </p:anim>
                                    <p:anim calcmode="lin" valueType="num">
                                      <p:cBhvr additive="base">
                                        <p:cTn id="71" dur="30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16" presetClass="entr" presetSubtype="26" fill="hold" grpId="0" nodeType="click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barn(inHorizontal)">
                                      <p:cBhvr>
                                        <p:cTn id="76" dur="3000"/>
                                        <p:tgtEl>
                                          <p:spTgt spid="13"/>
                                        </p:tgtEl>
                                      </p:cBhvr>
                                    </p:animEffect>
                                  </p:childTnLst>
                                </p:cTn>
                              </p:par>
                            </p:childTnLst>
                          </p:cTn>
                        </p:par>
                      </p:childTnLst>
                    </p:cTn>
                  </p:par>
                  <p:par>
                    <p:cTn id="77" fill="hold">
                      <p:stCondLst>
                        <p:cond delay="indefinite"/>
                      </p:stCondLst>
                      <p:childTnLst>
                        <p:par>
                          <p:cTn id="78" fill="hold">
                            <p:stCondLst>
                              <p:cond delay="0"/>
                            </p:stCondLst>
                            <p:childTnLst>
                              <p:par>
                                <p:cTn id="79" presetID="16" presetClass="entr" presetSubtype="26" fill="hold" grpId="0" nodeType="clickEffect">
                                  <p:stCondLst>
                                    <p:cond delay="0"/>
                                  </p:stCondLst>
                                  <p:childTnLst>
                                    <p:set>
                                      <p:cBhvr>
                                        <p:cTn id="80" dur="1" fill="hold">
                                          <p:stCondLst>
                                            <p:cond delay="0"/>
                                          </p:stCondLst>
                                        </p:cTn>
                                        <p:tgtEl>
                                          <p:spTgt spid="16"/>
                                        </p:tgtEl>
                                        <p:attrNameLst>
                                          <p:attrName>style.visibility</p:attrName>
                                        </p:attrNameLst>
                                      </p:cBhvr>
                                      <p:to>
                                        <p:strVal val="visible"/>
                                      </p:to>
                                    </p:set>
                                    <p:animEffect transition="in" filter="barn(inHorizontal)">
                                      <p:cBhvr>
                                        <p:cTn id="81" dur="3000"/>
                                        <p:tgtEl>
                                          <p:spTgt spid="16"/>
                                        </p:tgtEl>
                                      </p:cBhvr>
                                    </p:animEffect>
                                  </p:childTnLst>
                                </p:cTn>
                              </p:par>
                            </p:childTnLst>
                          </p:cTn>
                        </p:par>
                      </p:childTnLst>
                    </p:cTn>
                  </p:par>
                  <p:par>
                    <p:cTn id="82" fill="hold">
                      <p:stCondLst>
                        <p:cond delay="indefinite"/>
                      </p:stCondLst>
                      <p:childTnLst>
                        <p:par>
                          <p:cTn id="83" fill="hold">
                            <p:stCondLst>
                              <p:cond delay="0"/>
                            </p:stCondLst>
                            <p:childTnLst>
                              <p:par>
                                <p:cTn id="84" presetID="2" presetClass="entr" presetSubtype="4" fill="hold" grpId="0" nodeType="click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additive="base">
                                        <p:cTn id="86" dur="3000" fill="hold"/>
                                        <p:tgtEl>
                                          <p:spTgt spid="21"/>
                                        </p:tgtEl>
                                        <p:attrNameLst>
                                          <p:attrName>ppt_x</p:attrName>
                                        </p:attrNameLst>
                                      </p:cBhvr>
                                      <p:tavLst>
                                        <p:tav tm="0">
                                          <p:val>
                                            <p:strVal val="#ppt_x"/>
                                          </p:val>
                                        </p:tav>
                                        <p:tav tm="100000">
                                          <p:val>
                                            <p:strVal val="#ppt_x"/>
                                          </p:val>
                                        </p:tav>
                                      </p:tavLst>
                                    </p:anim>
                                    <p:anim calcmode="lin" valueType="num">
                                      <p:cBhvr additive="base">
                                        <p:cTn id="87" dur="30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16" presetClass="entr" presetSubtype="26" fill="hold" grpId="0" nodeType="clickEffect">
                                  <p:stCondLst>
                                    <p:cond delay="0"/>
                                  </p:stCondLst>
                                  <p:childTnLst>
                                    <p:set>
                                      <p:cBhvr>
                                        <p:cTn id="91" dur="1" fill="hold">
                                          <p:stCondLst>
                                            <p:cond delay="0"/>
                                          </p:stCondLst>
                                        </p:cTn>
                                        <p:tgtEl>
                                          <p:spTgt spid="15"/>
                                        </p:tgtEl>
                                        <p:attrNameLst>
                                          <p:attrName>style.visibility</p:attrName>
                                        </p:attrNameLst>
                                      </p:cBhvr>
                                      <p:to>
                                        <p:strVal val="visible"/>
                                      </p:to>
                                    </p:set>
                                    <p:animEffect transition="in" filter="barn(inHorizontal)">
                                      <p:cBhvr>
                                        <p:cTn id="92" dur="3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SA" dirty="0"/>
              <a:t>صياغ الماضي و </a:t>
            </a:r>
            <a:r>
              <a:rPr lang="ar-SA" dirty="0" smtClean="0"/>
              <a:t>المضارع</a:t>
            </a:r>
            <a:endParaRPr lang="en-US" dirty="0"/>
          </a:p>
        </p:txBody>
      </p:sp>
      <p:pic>
        <p:nvPicPr>
          <p:cNvPr id="4" name="Content Placeholder 3"/>
          <p:cNvPicPr>
            <a:picLocks noGrp="1" noChangeAspect="1"/>
          </p:cNvPicPr>
          <p:nvPr>
            <p:ph idx="1"/>
          </p:nvPr>
        </p:nvPicPr>
        <p:blipFill>
          <a:blip r:embed="rId2"/>
          <a:stretch>
            <a:fillRect/>
          </a:stretch>
        </p:blipFill>
        <p:spPr>
          <a:xfrm>
            <a:off x="1261881" y="1600200"/>
            <a:ext cx="6620238" cy="4525963"/>
          </a:xfrm>
          <a:prstGeom prst="rect">
            <a:avLst/>
          </a:prstGeom>
        </p:spPr>
      </p:pic>
    </p:spTree>
    <p:extLst>
      <p:ext uri="{BB962C8B-B14F-4D97-AF65-F5344CB8AC3E}">
        <p14:creationId xmlns:p14="http://schemas.microsoft.com/office/powerpoint/2010/main" val="9236828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50258"/>
          </a:xfrm>
        </p:spPr>
        <p:txBody>
          <a:bodyPr/>
          <a:lstStyle/>
          <a:p>
            <a:r>
              <a:rPr lang="ar-SA" dirty="0">
                <a:solidFill>
                  <a:schemeClr val="accent6">
                    <a:lumMod val="20000"/>
                    <a:lumOff val="80000"/>
                  </a:schemeClr>
                </a:solidFill>
              </a:rPr>
              <a:t>الأعمال المنفردي</a:t>
            </a:r>
            <a:endParaRPr lang="en-US" dirty="0">
              <a:solidFill>
                <a:schemeClr val="accent6">
                  <a:lumMod val="20000"/>
                  <a:lumOff val="80000"/>
                </a:schemeClr>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630685667"/>
              </p:ext>
            </p:extLst>
          </p:nvPr>
        </p:nvGraphicFramePr>
        <p:xfrm>
          <a:off x="0" y="2133600"/>
          <a:ext cx="9144000" cy="4724400"/>
        </p:xfrm>
        <a:graphic>
          <a:graphicData uri="http://schemas.openxmlformats.org/drawingml/2006/table">
            <a:tbl>
              <a:tblPr firstRow="1" bandRow="1">
                <a:tableStyleId>{00A15C55-8517-42AA-B614-E9B94910E393}</a:tableStyleId>
              </a:tblPr>
              <a:tblGrid>
                <a:gridCol w="3048000"/>
                <a:gridCol w="3048000"/>
                <a:gridCol w="3048000"/>
              </a:tblGrid>
              <a:tr h="787400">
                <a:tc>
                  <a:txBody>
                    <a:bodyPr/>
                    <a:lstStyle/>
                    <a:p>
                      <a:pPr algn="ctr"/>
                      <a:r>
                        <a:rPr lang="ar-SA" sz="2800" b="1" dirty="0" smtClean="0">
                          <a:solidFill>
                            <a:srgbClr val="FFC000"/>
                          </a:solidFill>
                          <a:cs typeface="Arabic Transparent" pitchFamily="2" charset="-78"/>
                        </a:rPr>
                        <a:t>الجملة</a:t>
                      </a:r>
                      <a:endParaRPr lang="en-US" sz="2800" dirty="0">
                        <a:solidFill>
                          <a:srgbClr val="FFC000"/>
                        </a:solidFill>
                        <a:cs typeface="Arabic Transparent" pitchFamily="2" charset="-78"/>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SA" sz="3200" b="1" dirty="0" smtClean="0">
                          <a:solidFill>
                            <a:schemeClr val="tx2">
                              <a:lumMod val="75000"/>
                            </a:schemeClr>
                          </a:solidFill>
                          <a:cs typeface="Arabic Transparent" pitchFamily="2" charset="-78"/>
                        </a:rPr>
                        <a:t>المفرد</a:t>
                      </a:r>
                      <a:endParaRPr lang="en-US" sz="1800" b="1" dirty="0" smtClean="0">
                        <a:solidFill>
                          <a:schemeClr val="tx2">
                            <a:lumMod val="75000"/>
                          </a:schemeClr>
                        </a:solidFill>
                        <a:cs typeface="Arabic Transparent" pitchFamily="2" charset="-78"/>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SA" sz="3200" b="1" dirty="0" smtClean="0">
                          <a:solidFill>
                            <a:schemeClr val="accent1">
                              <a:lumMod val="75000"/>
                            </a:schemeClr>
                          </a:solidFill>
                          <a:cs typeface="Arabic Transparent" pitchFamily="2" charset="-78"/>
                        </a:rPr>
                        <a:t>الجمع</a:t>
                      </a:r>
                      <a:endParaRPr lang="ar-SA" sz="2800" b="1" dirty="0" smtClean="0">
                        <a:solidFill>
                          <a:schemeClr val="accent1">
                            <a:lumMod val="75000"/>
                          </a:schemeClr>
                        </a:solidFill>
                        <a:cs typeface="Arabic Transparent" pitchFamily="2" charset="-78"/>
                      </a:endParaRPr>
                    </a:p>
                  </a:txBody>
                  <a:tcPr/>
                </a:tc>
              </a:tr>
              <a:tr h="787400">
                <a:tc>
                  <a:txBody>
                    <a:bodyPr/>
                    <a:lstStyle/>
                    <a:p>
                      <a:pPr algn="ctr"/>
                      <a:r>
                        <a:rPr lang="en-US" sz="3200" dirty="0" smtClean="0">
                          <a:solidFill>
                            <a:srgbClr val="FFC000"/>
                          </a:solidFill>
                          <a:cs typeface="Arabic Transparent" pitchFamily="2" charset="-78"/>
                        </a:rPr>
                        <a:t>---------</a:t>
                      </a:r>
                      <a:endParaRPr lang="en-US" sz="3200" dirty="0">
                        <a:solidFill>
                          <a:srgbClr val="FFC000"/>
                        </a:solidFill>
                        <a:cs typeface="Arabic Transparent" pitchFamily="2" charset="-78"/>
                      </a:endParaRPr>
                    </a:p>
                  </a:txBody>
                  <a:tcPr/>
                </a:tc>
                <a:tc>
                  <a:txBody>
                    <a:bodyPr/>
                    <a:lstStyle/>
                    <a:p>
                      <a:pPr algn="ctr"/>
                      <a:r>
                        <a:rPr lang="en-US" sz="3600" dirty="0" smtClean="0">
                          <a:cs typeface="Arabic Transparent" pitchFamily="2" charset="-78"/>
                        </a:rPr>
                        <a:t>---------</a:t>
                      </a:r>
                      <a:endParaRPr lang="en-US" sz="3600" dirty="0">
                        <a:cs typeface="Arabic Transparent" pitchFamily="2" charset="-78"/>
                      </a:endParaRPr>
                    </a:p>
                  </a:txBody>
                  <a:tcPr/>
                </a:tc>
                <a:tc>
                  <a:txBody>
                    <a:bodyPr/>
                    <a:lstStyle/>
                    <a:p>
                      <a:pPr algn="ctr"/>
                      <a:r>
                        <a:rPr lang="ar-SA" sz="3200" dirty="0" smtClean="0">
                          <a:solidFill>
                            <a:schemeClr val="accent1">
                              <a:lumMod val="75000"/>
                            </a:schemeClr>
                          </a:solidFill>
                          <a:cs typeface="Arabic Transparent" pitchFamily="2" charset="-78"/>
                        </a:rPr>
                        <a:t>المركبات</a:t>
                      </a:r>
                      <a:endParaRPr lang="en-US" sz="3200" dirty="0">
                        <a:solidFill>
                          <a:schemeClr val="accent1">
                            <a:lumMod val="75000"/>
                          </a:schemeClr>
                        </a:solidFill>
                        <a:cs typeface="Arabic Transparent" pitchFamily="2" charset="-78"/>
                      </a:endParaRPr>
                    </a:p>
                  </a:txBody>
                  <a:tcPr/>
                </a:tc>
              </a:tr>
              <a:tr h="787400">
                <a:tc>
                  <a:txBody>
                    <a:bodyPr/>
                    <a:lstStyle/>
                    <a:p>
                      <a:pPr algn="ctr"/>
                      <a:r>
                        <a:rPr lang="en-US" sz="3200" dirty="0" smtClean="0">
                          <a:solidFill>
                            <a:srgbClr val="FFC000"/>
                          </a:solidFill>
                          <a:cs typeface="Arabic Transparent" pitchFamily="2" charset="-78"/>
                        </a:rPr>
                        <a:t>----------</a:t>
                      </a:r>
                      <a:endParaRPr lang="en-US" sz="3200" dirty="0">
                        <a:solidFill>
                          <a:srgbClr val="FFC000"/>
                        </a:solidFill>
                        <a:cs typeface="Arabic Transparent" pitchFamily="2" charset="-78"/>
                      </a:endParaRPr>
                    </a:p>
                  </a:txBody>
                  <a:tcPr/>
                </a:tc>
                <a:tc>
                  <a:txBody>
                    <a:bodyPr/>
                    <a:lstStyle/>
                    <a:p>
                      <a:pPr algn="ctr"/>
                      <a:r>
                        <a:rPr lang="en-US" sz="3200" dirty="0" smtClean="0">
                          <a:cs typeface="Arabic Transparent" pitchFamily="2" charset="-78"/>
                        </a:rPr>
                        <a:t>----------</a:t>
                      </a:r>
                      <a:endParaRPr lang="en-US" sz="3200" dirty="0">
                        <a:cs typeface="Arabic Transparent" pitchFamily="2" charset="-78"/>
                      </a:endParaRPr>
                    </a:p>
                  </a:txBody>
                  <a:tcPr/>
                </a:tc>
                <a:tc>
                  <a:txBody>
                    <a:bodyPr/>
                    <a:lstStyle/>
                    <a:p>
                      <a:pPr algn="ctr"/>
                      <a:r>
                        <a:rPr lang="ar-SA" sz="3200" dirty="0" smtClean="0">
                          <a:solidFill>
                            <a:schemeClr val="accent1">
                              <a:lumMod val="75000"/>
                            </a:schemeClr>
                          </a:solidFill>
                          <a:cs typeface="Arabic Transparent" pitchFamily="2" charset="-78"/>
                        </a:rPr>
                        <a:t> الأجيال</a:t>
                      </a:r>
                      <a:endParaRPr lang="en-US" sz="3200" dirty="0">
                        <a:solidFill>
                          <a:schemeClr val="accent1">
                            <a:lumMod val="75000"/>
                          </a:schemeClr>
                        </a:solidFill>
                        <a:cs typeface="Arabic Transparent" pitchFamily="2" charset="-78"/>
                      </a:endParaRPr>
                    </a:p>
                  </a:txBody>
                  <a:tcPr/>
                </a:tc>
              </a:tr>
              <a:tr h="787400">
                <a:tc>
                  <a:txBody>
                    <a:bodyPr/>
                    <a:lstStyle/>
                    <a:p>
                      <a:pPr algn="ctr"/>
                      <a:r>
                        <a:rPr lang="en-US" sz="3200" dirty="0" smtClean="0">
                          <a:solidFill>
                            <a:srgbClr val="FFC000"/>
                          </a:solidFill>
                          <a:cs typeface="Arabic Transparent" pitchFamily="2" charset="-78"/>
                        </a:rPr>
                        <a:t>------------</a:t>
                      </a:r>
                      <a:endParaRPr lang="en-US" sz="3200" dirty="0">
                        <a:solidFill>
                          <a:srgbClr val="FFC000"/>
                        </a:solidFill>
                        <a:cs typeface="Arabic Transparent" pitchFamily="2" charset="-78"/>
                      </a:endParaRPr>
                    </a:p>
                  </a:txBody>
                  <a:tcPr/>
                </a:tc>
                <a:tc>
                  <a:txBody>
                    <a:bodyPr/>
                    <a:lstStyle/>
                    <a:p>
                      <a:pPr algn="ctr"/>
                      <a:r>
                        <a:rPr lang="en-US" sz="3200" dirty="0" smtClean="0">
                          <a:cs typeface="Arabic Transparent" pitchFamily="2" charset="-78"/>
                        </a:rPr>
                        <a:t>-----------</a:t>
                      </a:r>
                      <a:endParaRPr lang="en-US" sz="3200" dirty="0">
                        <a:cs typeface="Arabic Transparent" pitchFamily="2" charset="-78"/>
                      </a:endParaRPr>
                    </a:p>
                  </a:txBody>
                  <a:tcPr/>
                </a:tc>
                <a:tc>
                  <a:txBody>
                    <a:bodyPr/>
                    <a:lstStyle/>
                    <a:p>
                      <a:pPr algn="ctr"/>
                      <a:r>
                        <a:rPr lang="ar-SA" sz="3200" dirty="0" smtClean="0">
                          <a:solidFill>
                            <a:schemeClr val="accent1">
                              <a:lumMod val="75000"/>
                            </a:schemeClr>
                          </a:solidFill>
                          <a:cs typeface="Arabic Transparent" pitchFamily="2" charset="-78"/>
                        </a:rPr>
                        <a:t>معالجة </a:t>
                      </a:r>
                      <a:endParaRPr lang="en-US" sz="3200" dirty="0">
                        <a:solidFill>
                          <a:schemeClr val="accent1">
                            <a:lumMod val="75000"/>
                          </a:schemeClr>
                        </a:solidFill>
                        <a:cs typeface="Arabic Transparent" pitchFamily="2" charset="-78"/>
                      </a:endParaRPr>
                    </a:p>
                  </a:txBody>
                  <a:tcPr/>
                </a:tc>
              </a:tr>
              <a:tr h="787400">
                <a:tc>
                  <a:txBody>
                    <a:bodyPr/>
                    <a:lstStyle/>
                    <a:p>
                      <a:pPr algn="ctr"/>
                      <a:r>
                        <a:rPr lang="en-US" sz="2800" dirty="0" smtClean="0">
                          <a:solidFill>
                            <a:srgbClr val="FFC000"/>
                          </a:solidFill>
                          <a:cs typeface="Arabic Transparent" pitchFamily="2" charset="-78"/>
                        </a:rPr>
                        <a:t>---------------</a:t>
                      </a:r>
                      <a:endParaRPr lang="en-US" sz="2800" dirty="0">
                        <a:solidFill>
                          <a:srgbClr val="FFC000"/>
                        </a:solidFill>
                        <a:cs typeface="Arabic Transparent" pitchFamily="2" charset="-78"/>
                      </a:endParaRPr>
                    </a:p>
                  </a:txBody>
                  <a:tcPr/>
                </a:tc>
                <a:tc>
                  <a:txBody>
                    <a:bodyPr/>
                    <a:lstStyle/>
                    <a:p>
                      <a:pPr algn="ctr"/>
                      <a:r>
                        <a:rPr lang="en-US" sz="3200" dirty="0" smtClean="0">
                          <a:cs typeface="Arabic Transparent" pitchFamily="2" charset="-78"/>
                        </a:rPr>
                        <a:t>------------</a:t>
                      </a:r>
                      <a:endParaRPr lang="en-US" sz="3200" dirty="0">
                        <a:cs typeface="Arabic Transparent" pitchFamily="2" charset="-78"/>
                      </a:endParaRPr>
                    </a:p>
                  </a:txBody>
                  <a:tcPr/>
                </a:tc>
                <a:tc>
                  <a:txBody>
                    <a:bodyPr/>
                    <a:lstStyle/>
                    <a:p>
                      <a:pPr algn="ctr"/>
                      <a:r>
                        <a:rPr lang="ar-SA" sz="3200" dirty="0" smtClean="0">
                          <a:solidFill>
                            <a:schemeClr val="accent1">
                              <a:lumMod val="75000"/>
                            </a:schemeClr>
                          </a:solidFill>
                          <a:cs typeface="Arabic Transparent" pitchFamily="2" charset="-78"/>
                        </a:rPr>
                        <a:t>أجهزة</a:t>
                      </a:r>
                      <a:endParaRPr lang="en-US" sz="3200" dirty="0">
                        <a:solidFill>
                          <a:schemeClr val="accent1">
                            <a:lumMod val="75000"/>
                          </a:schemeClr>
                        </a:solidFill>
                        <a:cs typeface="Arabic Transparent" pitchFamily="2" charset="-78"/>
                      </a:endParaRPr>
                    </a:p>
                  </a:txBody>
                  <a:tcPr/>
                </a:tc>
              </a:tr>
              <a:tr h="787400">
                <a:tc>
                  <a:txBody>
                    <a:bodyPr/>
                    <a:lstStyle/>
                    <a:p>
                      <a:pPr algn="ctr"/>
                      <a:r>
                        <a:rPr lang="en-US" sz="3200" dirty="0" smtClean="0">
                          <a:solidFill>
                            <a:srgbClr val="FFC000"/>
                          </a:solidFill>
                          <a:cs typeface="Arabic Transparent" pitchFamily="2" charset="-78"/>
                        </a:rPr>
                        <a:t>------------</a:t>
                      </a:r>
                      <a:endParaRPr lang="en-US" sz="3200" dirty="0">
                        <a:solidFill>
                          <a:srgbClr val="FFC000"/>
                        </a:solidFill>
                        <a:cs typeface="Arabic Transparent" pitchFamily="2" charset="-78"/>
                      </a:endParaRPr>
                    </a:p>
                  </a:txBody>
                  <a:tcPr/>
                </a:tc>
                <a:tc>
                  <a:txBody>
                    <a:bodyPr/>
                    <a:lstStyle/>
                    <a:p>
                      <a:pPr algn="ctr"/>
                      <a:r>
                        <a:rPr lang="en-US" sz="3600" dirty="0" smtClean="0">
                          <a:cs typeface="Arabic Transparent" pitchFamily="2" charset="-78"/>
                        </a:rPr>
                        <a:t>-----------</a:t>
                      </a:r>
                      <a:endParaRPr lang="en-US" sz="3600" dirty="0">
                        <a:cs typeface="Arabic Transparent" pitchFamily="2" charset="-78"/>
                      </a:endParaRPr>
                    </a:p>
                  </a:txBody>
                  <a:tcPr/>
                </a:tc>
                <a:tc>
                  <a:txBody>
                    <a:bodyPr/>
                    <a:lstStyle/>
                    <a:p>
                      <a:pPr algn="ctr"/>
                      <a:r>
                        <a:rPr lang="ar-SA" sz="3200" dirty="0" smtClean="0">
                          <a:solidFill>
                            <a:schemeClr val="accent1">
                              <a:lumMod val="75000"/>
                            </a:schemeClr>
                          </a:solidFill>
                          <a:cs typeface="Arabic Transparent" pitchFamily="2" charset="-78"/>
                        </a:rPr>
                        <a:t>البيانات</a:t>
                      </a:r>
                      <a:endParaRPr lang="en-US" sz="3200" dirty="0">
                        <a:solidFill>
                          <a:schemeClr val="accent1">
                            <a:lumMod val="75000"/>
                          </a:schemeClr>
                        </a:solidFill>
                        <a:cs typeface="Arabic Transparent" pitchFamily="2" charset="-78"/>
                      </a:endParaRPr>
                    </a:p>
                  </a:txBody>
                  <a:tcPr/>
                </a:tc>
              </a:tr>
            </a:tbl>
          </a:graphicData>
        </a:graphic>
      </p:graphicFrame>
      <p:sp>
        <p:nvSpPr>
          <p:cNvPr id="4" name="Rectangle 3"/>
          <p:cNvSpPr/>
          <p:nvPr/>
        </p:nvSpPr>
        <p:spPr>
          <a:xfrm>
            <a:off x="1676400" y="1417638"/>
            <a:ext cx="6123792" cy="523220"/>
          </a:xfrm>
          <a:prstGeom prst="rect">
            <a:avLst/>
          </a:prstGeom>
        </p:spPr>
        <p:txBody>
          <a:bodyPr wrap="none">
            <a:spAutoFit/>
          </a:bodyPr>
          <a:lstStyle/>
          <a:p>
            <a:pPr algn="ctr"/>
            <a:r>
              <a:rPr lang="ar-SA" sz="2800" dirty="0">
                <a:solidFill>
                  <a:srgbClr val="C00000"/>
                </a:solidFill>
              </a:rPr>
              <a:t>أذكر مفردا من الجمع ثم اجعله جملة مفيدة من عندك </a:t>
            </a:r>
          </a:p>
        </p:txBody>
      </p:sp>
    </p:spTree>
    <p:extLst>
      <p:ext uri="{BB962C8B-B14F-4D97-AF65-F5344CB8AC3E}">
        <p14:creationId xmlns:p14="http://schemas.microsoft.com/office/powerpoint/2010/main" val="34357183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dirty="0">
                <a:solidFill>
                  <a:srgbClr val="002060"/>
                </a:solidFill>
              </a:rPr>
              <a:t>الأعمال المجتمعي</a:t>
            </a:r>
            <a:endParaRPr lang="en-US" dirty="0">
              <a:solidFill>
                <a:srgbClr val="002060"/>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744265341"/>
              </p:ext>
            </p:extLst>
          </p:nvPr>
        </p:nvGraphicFramePr>
        <p:xfrm>
          <a:off x="1752600" y="2286000"/>
          <a:ext cx="5943600" cy="3383280"/>
        </p:xfrm>
        <a:graphic>
          <a:graphicData uri="http://schemas.openxmlformats.org/drawingml/2006/table">
            <a:tbl>
              <a:tblPr firstRow="1" bandRow="1">
                <a:tableStyleId>{FABFCF23-3B69-468F-B69F-88F6DE6A72F2}</a:tableStyleId>
              </a:tblPr>
              <a:tblGrid>
                <a:gridCol w="5943600"/>
              </a:tblGrid>
              <a:tr h="518160">
                <a:tc>
                  <a:txBody>
                    <a:bodyPr/>
                    <a:lstStyle/>
                    <a:p>
                      <a:pPr algn="r"/>
                      <a:r>
                        <a:rPr lang="ar-SA" sz="3200" dirty="0" smtClean="0"/>
                        <a:t>لحاسوب.........الالي</a:t>
                      </a:r>
                      <a:endParaRPr lang="en-US" sz="3200" dirty="0"/>
                    </a:p>
                  </a:txBody>
                  <a:tcPr/>
                </a:tc>
              </a:tr>
              <a:tr h="518160">
                <a:tc>
                  <a:txBody>
                    <a:bodyPr/>
                    <a:lstStyle/>
                    <a:p>
                      <a:pPr algn="r"/>
                      <a:r>
                        <a:rPr lang="ar-SA" sz="3200" dirty="0" smtClean="0"/>
                        <a:t>وتبين أنظمة......... كيفية </a:t>
                      </a:r>
                      <a:endParaRPr lang="en-US" sz="3200" dirty="0"/>
                    </a:p>
                  </a:txBody>
                  <a:tcPr/>
                </a:tc>
              </a:tr>
              <a:tr h="518160">
                <a:tc>
                  <a:txBody>
                    <a:bodyPr/>
                    <a:lstStyle/>
                    <a:p>
                      <a:pPr algn="r"/>
                      <a:r>
                        <a:rPr lang="ar-SA" sz="3200" dirty="0" smtClean="0"/>
                        <a:t>لايمكن القول......... ذاته</a:t>
                      </a:r>
                    </a:p>
                    <a:p>
                      <a:pPr algn="r"/>
                      <a:endParaRPr lang="en-US" sz="3200" dirty="0"/>
                    </a:p>
                  </a:txBody>
                  <a:tcPr/>
                </a:tc>
              </a:tr>
              <a:tr h="518160">
                <a:tc>
                  <a:txBody>
                    <a:bodyPr/>
                    <a:lstStyle/>
                    <a:p>
                      <a:pPr algn="r"/>
                      <a:r>
                        <a:rPr lang="ar-SA" sz="3200" dirty="0" smtClean="0"/>
                        <a:t>طالما......... في الاعتبار. </a:t>
                      </a:r>
                      <a:endParaRPr lang="en-US" sz="3200" dirty="0"/>
                    </a:p>
                  </a:txBody>
                  <a:tcPr/>
                </a:tc>
              </a:tr>
              <a:tr h="518160">
                <a:tc>
                  <a:txBody>
                    <a:bodyPr/>
                    <a:lstStyle/>
                    <a:p>
                      <a:pPr algn="r"/>
                      <a:r>
                        <a:rPr lang="ar-SA" sz="3200" dirty="0" smtClean="0"/>
                        <a:t>ظاهرة............</a:t>
                      </a:r>
                      <a:endParaRPr lang="en-US" sz="3200" dirty="0"/>
                    </a:p>
                  </a:txBody>
                  <a:tcPr/>
                </a:tc>
              </a:tr>
            </a:tbl>
          </a:graphicData>
        </a:graphic>
      </p:graphicFrame>
      <p:sp>
        <p:nvSpPr>
          <p:cNvPr id="4" name="Rectangle 3"/>
          <p:cNvSpPr/>
          <p:nvPr/>
        </p:nvSpPr>
        <p:spPr>
          <a:xfrm>
            <a:off x="1752600" y="1402261"/>
            <a:ext cx="5093061" cy="523220"/>
          </a:xfrm>
          <a:prstGeom prst="rect">
            <a:avLst/>
          </a:prstGeom>
        </p:spPr>
        <p:txBody>
          <a:bodyPr wrap="none">
            <a:spAutoFit/>
          </a:bodyPr>
          <a:lstStyle/>
          <a:p>
            <a:r>
              <a:rPr lang="ar-SA" sz="2800" dirty="0">
                <a:solidFill>
                  <a:srgbClr val="FFFF00"/>
                </a:solidFill>
              </a:rPr>
              <a:t>إملإ الفراغات في الجمل الأتية بكلمة مناسة </a:t>
            </a:r>
          </a:p>
        </p:txBody>
      </p:sp>
    </p:spTree>
    <p:extLst>
      <p:ext uri="{BB962C8B-B14F-4D97-AF65-F5344CB8AC3E}">
        <p14:creationId xmlns:p14="http://schemas.microsoft.com/office/powerpoint/2010/main" val="25846192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dirty="0">
                <a:solidFill>
                  <a:schemeClr val="accent1">
                    <a:lumMod val="50000"/>
                  </a:schemeClr>
                </a:solidFill>
              </a:rPr>
              <a:t>الواجب المنزلي</a:t>
            </a:r>
            <a:endParaRPr lang="en-US" dirty="0">
              <a:solidFill>
                <a:schemeClr val="accent1">
                  <a:lumMod val="50000"/>
                </a:schemeClr>
              </a:solidFill>
            </a:endParaRPr>
          </a:p>
        </p:txBody>
      </p:sp>
      <p:sp>
        <p:nvSpPr>
          <p:cNvPr id="3" name="Content Placeholder 2"/>
          <p:cNvSpPr>
            <a:spLocks noGrp="1"/>
          </p:cNvSpPr>
          <p:nvPr>
            <p:ph idx="1"/>
          </p:nvPr>
        </p:nvSpPr>
        <p:spPr/>
        <p:txBody>
          <a:bodyPr/>
          <a:lstStyle/>
          <a:p>
            <a:r>
              <a:rPr lang="ar-SA" dirty="0">
                <a:solidFill>
                  <a:srgbClr val="C00000"/>
                </a:solidFill>
              </a:rPr>
              <a:t>(١) استخرج عشرة صيغة من النص ثم حوله الي صيغة المضارع</a:t>
            </a:r>
          </a:p>
          <a:p>
            <a:endParaRPr lang="ar-SA" dirty="0">
              <a:solidFill>
                <a:srgbClr val="C00000"/>
              </a:solidFill>
            </a:endParaRPr>
          </a:p>
          <a:p>
            <a:endParaRPr lang="en-US" dirty="0">
              <a:solidFill>
                <a:srgbClr val="C00000"/>
              </a:solidFill>
            </a:endParaRPr>
          </a:p>
        </p:txBody>
      </p:sp>
    </p:spTree>
    <p:extLst>
      <p:ext uri="{BB962C8B-B14F-4D97-AF65-F5344CB8AC3E}">
        <p14:creationId xmlns:p14="http://schemas.microsoft.com/office/powerpoint/2010/main" val="17559941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unflowers-png-30.png"/>
          <p:cNvPicPr>
            <a:picLocks noChangeAspect="1"/>
          </p:cNvPicPr>
          <p:nvPr/>
        </p:nvPicPr>
        <p:blipFill>
          <a:blip r:embed="rId2" cstate="print"/>
          <a:stretch>
            <a:fillRect/>
          </a:stretch>
        </p:blipFill>
        <p:spPr>
          <a:xfrm>
            <a:off x="0" y="0"/>
            <a:ext cx="8382000" cy="6629400"/>
          </a:xfrm>
          <a:prstGeom prst="rect">
            <a:avLst/>
          </a:prstGeom>
          <a:ln>
            <a:noFill/>
          </a:ln>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SA" sz="6000" dirty="0">
                <a:solidFill>
                  <a:schemeClr val="tx2">
                    <a:lumMod val="50000"/>
                  </a:schemeClr>
                </a:solidFill>
              </a:rPr>
              <a:t>شكرا</a:t>
            </a:r>
            <a:endParaRPr lang="en-US" sz="6000" dirty="0">
              <a:solidFill>
                <a:schemeClr val="tx2">
                  <a:lumMod val="50000"/>
                </a:schemeClr>
              </a:solidFill>
            </a:endParaRPr>
          </a:p>
        </p:txBody>
      </p:sp>
      <p:sp>
        <p:nvSpPr>
          <p:cNvPr id="3" name="Content Placeholder 2"/>
          <p:cNvSpPr>
            <a:spLocks noGrp="1"/>
          </p:cNvSpPr>
          <p:nvPr>
            <p:ph idx="1"/>
          </p:nvPr>
        </p:nvSpPr>
        <p:spPr>
          <a:xfrm>
            <a:off x="3657600" y="5791200"/>
            <a:ext cx="3200400" cy="715963"/>
          </a:xfrm>
        </p:spPr>
        <p:txBody>
          <a:bodyPr>
            <a:normAutofit fontScale="92500" lnSpcReduction="10000"/>
          </a:bodyPr>
          <a:lstStyle/>
          <a:p>
            <a:r>
              <a:rPr lang="ar-SA" sz="4800" dirty="0">
                <a:solidFill>
                  <a:srgbClr val="FF0000"/>
                </a:solidFill>
              </a:rPr>
              <a:t>الى اللقاء</a:t>
            </a:r>
          </a:p>
          <a:p>
            <a:endParaRPr lang="en-US" dirty="0">
              <a:solidFill>
                <a:srgbClr val="FF0000"/>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6600" y="1417638"/>
            <a:ext cx="2819400" cy="3759200"/>
          </a:xfrm>
          <a:prstGeom prst="rect">
            <a:avLst/>
          </a:prstGeom>
        </p:spPr>
      </p:pic>
    </p:spTree>
    <p:extLst>
      <p:ext uri="{BB962C8B-B14F-4D97-AF65-F5344CB8AC3E}">
        <p14:creationId xmlns:p14="http://schemas.microsoft.com/office/powerpoint/2010/main" val="2813847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normAutofit/>
          </a:bodyPr>
          <a:lstStyle/>
          <a:p>
            <a:r>
              <a:rPr lang="ar-AE" sz="6600" b="1" dirty="0" smtClean="0">
                <a:solidFill>
                  <a:srgbClr val="00B050"/>
                </a:solidFill>
                <a:cs typeface="Arabic Transparent" pitchFamily="2" charset="-78"/>
              </a:rPr>
              <a:t>تعريف المعلم</a:t>
            </a:r>
            <a:endParaRPr lang="en-US" sz="6600" dirty="0"/>
          </a:p>
        </p:txBody>
      </p:sp>
      <p:sp>
        <p:nvSpPr>
          <p:cNvPr id="3" name="Content Placeholder 2"/>
          <p:cNvSpPr>
            <a:spLocks noGrp="1"/>
          </p:cNvSpPr>
          <p:nvPr>
            <p:ph idx="1"/>
          </p:nvPr>
        </p:nvSpPr>
        <p:spPr/>
        <p:txBody>
          <a:bodyPr>
            <a:normAutofit/>
          </a:bodyPr>
          <a:lstStyle/>
          <a:p>
            <a:r>
              <a:rPr lang="ar-SA" sz="4800" dirty="0" smtClean="0">
                <a:solidFill>
                  <a:srgbClr val="7030A0"/>
                </a:solidFill>
                <a:cs typeface="Arabic Transparent" pitchFamily="2" charset="-78"/>
              </a:rPr>
              <a:t>محمد شريف الاسلام</a:t>
            </a:r>
            <a:endParaRPr lang="en-US" sz="4800" dirty="0" smtClean="0">
              <a:solidFill>
                <a:srgbClr val="7030A0"/>
              </a:solidFill>
              <a:cs typeface="Arabic Transparent" pitchFamily="2" charset="-78"/>
            </a:endParaRPr>
          </a:p>
          <a:p>
            <a:r>
              <a:rPr lang="ar-SA" sz="4800" dirty="0" smtClean="0">
                <a:solidFill>
                  <a:srgbClr val="002060"/>
                </a:solidFill>
                <a:cs typeface="Arabic Transparent" pitchFamily="2" charset="-78"/>
              </a:rPr>
              <a:t>مدرس مساعد عربى</a:t>
            </a:r>
            <a:endParaRPr lang="en-US" sz="4800" dirty="0" smtClean="0">
              <a:solidFill>
                <a:srgbClr val="002060"/>
              </a:solidFill>
              <a:cs typeface="Arabic Transparent" pitchFamily="2" charset="-78"/>
            </a:endParaRPr>
          </a:p>
          <a:p>
            <a:r>
              <a:rPr lang="ar-SA" sz="4000" dirty="0" smtClean="0">
                <a:solidFill>
                  <a:srgbClr val="FF0000"/>
                </a:solidFill>
                <a:cs typeface="Arabic Transparent" pitchFamily="2" charset="-78"/>
              </a:rPr>
              <a:t>مدرسة البنات نيت فور، فرشا،نوغان</a:t>
            </a:r>
            <a:endParaRPr lang="en-US" sz="4000" dirty="0" smtClean="0">
              <a:solidFill>
                <a:srgbClr val="FF0000"/>
              </a:solidFill>
              <a:cs typeface="Arabic Transparent" pitchFamily="2" charset="-78"/>
            </a:endParaRPr>
          </a:p>
          <a:p>
            <a:r>
              <a:rPr lang="en-US" dirty="0" smtClean="0">
                <a:cs typeface="Arabic Transparent" pitchFamily="2" charset="-78"/>
              </a:rPr>
              <a:t>  </a:t>
            </a:r>
            <a:r>
              <a:rPr lang="en-US" sz="4000" dirty="0" smtClean="0">
                <a:cs typeface="Arabic Transparent" pitchFamily="2" charset="-78"/>
              </a:rPr>
              <a:t>০১৭১৪৮৪১৭৮০</a:t>
            </a:r>
            <a:r>
              <a:rPr lang="en-US" dirty="0" smtClean="0">
                <a:cs typeface="Arabic Transparent" pitchFamily="2" charset="-78"/>
              </a:rPr>
              <a:t>         </a:t>
            </a:r>
          </a:p>
          <a:p>
            <a:r>
              <a:rPr lang="en-US" dirty="0" smtClean="0">
                <a:cs typeface="Arabic Transparent" pitchFamily="2" charset="-78"/>
              </a:rPr>
              <a:t>  ISORIFUL</a:t>
            </a:r>
            <a:r>
              <a:rPr lang="en-US" b="1" dirty="0" smtClean="0">
                <a:cs typeface="Arabic Transparent" pitchFamily="2" charset="-78"/>
              </a:rPr>
              <a:t>963@</a:t>
            </a:r>
            <a:r>
              <a:rPr lang="en-US" dirty="0" smtClean="0">
                <a:cs typeface="Arabic Transparent" pitchFamily="2" charset="-78"/>
              </a:rPr>
              <a:t>GMAIL.COM</a:t>
            </a:r>
          </a:p>
        </p:txBody>
      </p:sp>
      <p:pic>
        <p:nvPicPr>
          <p:cNvPr id="4" name="Picture 3" descr="IMG_20170410_225903_626.jpg"/>
          <p:cNvPicPr>
            <a:picLocks noChangeAspect="1"/>
          </p:cNvPicPr>
          <p:nvPr/>
        </p:nvPicPr>
        <p:blipFill>
          <a:blip r:embed="rId2" cstate="print"/>
          <a:stretch>
            <a:fillRect/>
          </a:stretch>
        </p:blipFill>
        <p:spPr>
          <a:xfrm>
            <a:off x="6629400" y="1447800"/>
            <a:ext cx="1482101" cy="1852626"/>
          </a:xfrm>
          <a:prstGeom prst="rect">
            <a:avLst/>
          </a:prstGeom>
        </p:spPr>
        <p:style>
          <a:lnRef idx="0">
            <a:schemeClr val="accent2"/>
          </a:lnRef>
          <a:fillRef idx="3">
            <a:schemeClr val="accent2"/>
          </a:fillRef>
          <a:effectRef idx="3">
            <a:schemeClr val="accent2"/>
          </a:effectRef>
          <a:fontRef idx="minor">
            <a:schemeClr val="lt1"/>
          </a:fontRef>
        </p:style>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normAutofit/>
          </a:bodyPr>
          <a:lstStyle/>
          <a:p>
            <a:r>
              <a:rPr lang="ar-SA" sz="6000" b="1" dirty="0" smtClean="0">
                <a:solidFill>
                  <a:srgbClr val="AA0AAA"/>
                </a:solidFill>
                <a:cs typeface="Arabic Transparent" pitchFamily="2" charset="-78"/>
              </a:rPr>
              <a:t>تعريف الدرس</a:t>
            </a:r>
            <a:endParaRPr lang="en-US" sz="6000" dirty="0"/>
          </a:p>
        </p:txBody>
      </p:sp>
      <p:sp>
        <p:nvSpPr>
          <p:cNvPr id="3" name="Content Placeholder 2"/>
          <p:cNvSpPr>
            <a:spLocks noGrp="1"/>
          </p:cNvSpPr>
          <p:nvPr>
            <p:ph idx="1"/>
          </p:nvPr>
        </p:nvSpPr>
        <p:spPr/>
        <p:txBody>
          <a:bodyPr>
            <a:normAutofit/>
          </a:bodyPr>
          <a:lstStyle/>
          <a:p>
            <a:pPr algn="r"/>
            <a:r>
              <a:rPr lang="ar-SA" sz="4400" b="1" dirty="0" smtClean="0">
                <a:solidFill>
                  <a:schemeClr val="tx2"/>
                </a:solidFill>
                <a:cs typeface="Arabic Transparent" pitchFamily="2" charset="-78"/>
              </a:rPr>
              <a:t>الصف السابع من الداخل</a:t>
            </a:r>
            <a:endParaRPr lang="en-US" sz="4400" b="1" dirty="0" smtClean="0">
              <a:solidFill>
                <a:schemeClr val="tx2"/>
              </a:solidFill>
              <a:cs typeface="Arabic Transparent" pitchFamily="2" charset="-78"/>
            </a:endParaRPr>
          </a:p>
          <a:p>
            <a:pPr algn="r"/>
            <a:r>
              <a:rPr lang="ar-SA" sz="4000" b="1" dirty="0" smtClean="0">
                <a:solidFill>
                  <a:srgbClr val="7030A0"/>
                </a:solidFill>
                <a:cs typeface="Arabic Transparent" pitchFamily="2" charset="-78"/>
              </a:rPr>
              <a:t>المادة: اللغة العربية الإتصالية</a:t>
            </a:r>
            <a:endParaRPr lang="en-US" sz="4000" b="1" dirty="0" smtClean="0">
              <a:solidFill>
                <a:srgbClr val="7030A0"/>
              </a:solidFill>
              <a:cs typeface="Arabic Transparent" pitchFamily="2" charset="-78"/>
            </a:endParaRPr>
          </a:p>
          <a:p>
            <a:pPr algn="r"/>
            <a:r>
              <a:rPr lang="ar-SA" sz="4000" b="1" dirty="0" smtClean="0">
                <a:solidFill>
                  <a:srgbClr val="FF0000"/>
                </a:solidFill>
                <a:cs typeface="Arabic Transparent" pitchFamily="2" charset="-78"/>
              </a:rPr>
              <a:t>الفصل الدراسي الأول</a:t>
            </a:r>
            <a:endParaRPr lang="en-US" sz="4000" b="1" dirty="0" smtClean="0">
              <a:solidFill>
                <a:srgbClr val="FF0000"/>
              </a:solidFill>
              <a:cs typeface="Arabic Transparent" pitchFamily="2" charset="-78"/>
            </a:endParaRPr>
          </a:p>
          <a:p>
            <a:pPr algn="r"/>
            <a:r>
              <a:rPr lang="ar-SA" sz="4000" b="1" dirty="0" smtClean="0">
                <a:solidFill>
                  <a:srgbClr val="013FF2"/>
                </a:solidFill>
                <a:cs typeface="Arabic Transparent" pitchFamily="2" charset="-78"/>
              </a:rPr>
              <a:t>الدرس السادس</a:t>
            </a:r>
            <a:endParaRPr lang="en-US" sz="4000" b="1" dirty="0" smtClean="0">
              <a:solidFill>
                <a:srgbClr val="013FF2"/>
              </a:solidFill>
              <a:cs typeface="Arabic Transparent" pitchFamily="2" charset="-78"/>
            </a:endParaRPr>
          </a:p>
          <a:p>
            <a:pPr algn="r"/>
            <a:r>
              <a:rPr lang="ar-SA" sz="4000" b="1" dirty="0" smtClean="0">
                <a:solidFill>
                  <a:srgbClr val="00B0F0"/>
                </a:solidFill>
                <a:cs typeface="Arabic Transparent" pitchFamily="2" charset="-78"/>
              </a:rPr>
              <a:t>الوقت: اربعون دقيقة</a:t>
            </a:r>
            <a:endParaRPr lang="en-US" sz="4000" b="1" dirty="0" smtClean="0">
              <a:solidFill>
                <a:srgbClr val="00B0F0"/>
              </a:solidFill>
              <a:cs typeface="Arabic Transparent" pitchFamily="2" charset="-78"/>
            </a:endParaRPr>
          </a:p>
          <a:p>
            <a:pPr algn="r">
              <a:buNone/>
            </a:pPr>
            <a:endParaRPr lang="en-US" sz="4000" b="1" dirty="0" smtClean="0">
              <a:cs typeface="Arabic Transparent" pitchFamily="2" charset="-78"/>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EG" b="1" dirty="0" smtClean="0">
                <a:solidFill>
                  <a:srgbClr val="7030A0"/>
                </a:solidFill>
                <a:cs typeface="Arabic Transparent" pitchFamily="2" charset="-78"/>
              </a:rPr>
              <a:t>أنظر الى الصور</a:t>
            </a:r>
            <a:r>
              <a:rPr lang="en-US" b="1" dirty="0" smtClean="0">
                <a:solidFill>
                  <a:srgbClr val="7030A0"/>
                </a:solidFill>
                <a:cs typeface="Arabic Transparent" pitchFamily="2" charset="-78"/>
              </a:rPr>
              <a:t> </a:t>
            </a:r>
            <a:endParaRPr lang="en-US" dirty="0"/>
          </a:p>
        </p:txBody>
      </p:sp>
      <p:pic>
        <p:nvPicPr>
          <p:cNvPr id="4" name="Content Placeholder 3" descr="1-starter-image50.png"/>
          <p:cNvPicPr>
            <a:picLocks noGrp="1" noChangeAspect="1"/>
          </p:cNvPicPr>
          <p:nvPr>
            <p:ph idx="1"/>
          </p:nvPr>
        </p:nvPicPr>
        <p:blipFill>
          <a:blip r:embed="rId2" cstate="print"/>
          <a:stretch>
            <a:fillRect/>
          </a:stretch>
        </p:blipFill>
        <p:spPr>
          <a:xfrm>
            <a:off x="0" y="1600200"/>
            <a:ext cx="9144000" cy="5257800"/>
          </a:xfr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3000" fill="hold"/>
                                        <p:tgtEl>
                                          <p:spTgt spid="4"/>
                                        </p:tgtEl>
                                        <p:attrNameLst>
                                          <p:attrName>ppt_w</p:attrName>
                                        </p:attrNameLst>
                                      </p:cBhvr>
                                      <p:tavLst>
                                        <p:tav tm="0">
                                          <p:val>
                                            <p:fltVal val="0"/>
                                          </p:val>
                                        </p:tav>
                                        <p:tav tm="100000">
                                          <p:val>
                                            <p:strVal val="#ppt_w"/>
                                          </p:val>
                                        </p:tav>
                                      </p:tavLst>
                                    </p:anim>
                                    <p:anim calcmode="lin" valueType="num">
                                      <p:cBhvr>
                                        <p:cTn id="13" dur="3000" fill="hold"/>
                                        <p:tgtEl>
                                          <p:spTgt spid="4"/>
                                        </p:tgtEl>
                                        <p:attrNameLst>
                                          <p:attrName>ppt_h</p:attrName>
                                        </p:attrNameLst>
                                      </p:cBhvr>
                                      <p:tavLst>
                                        <p:tav tm="0">
                                          <p:val>
                                            <p:fltVal val="0"/>
                                          </p:val>
                                        </p:tav>
                                        <p:tav tm="100000">
                                          <p:val>
                                            <p:strVal val="#ppt_h"/>
                                          </p:val>
                                        </p:tav>
                                      </p:tavLst>
                                    </p:anim>
                                    <p:animEffect transition="in" filter="fade">
                                      <p:cBhvr>
                                        <p:cTn id="14" dur="3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axresdefault.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3000" fill="hold"/>
                                        <p:tgtEl>
                                          <p:spTgt spid="2"/>
                                        </p:tgtEl>
                                        <p:attrNameLst>
                                          <p:attrName>ppt_w</p:attrName>
                                        </p:attrNameLst>
                                      </p:cBhvr>
                                      <p:tavLst>
                                        <p:tav tm="0">
                                          <p:val>
                                            <p:fltVal val="0"/>
                                          </p:val>
                                        </p:tav>
                                        <p:tav tm="100000">
                                          <p:val>
                                            <p:strVal val="#ppt_w"/>
                                          </p:val>
                                        </p:tav>
                                      </p:tavLst>
                                    </p:anim>
                                    <p:anim calcmode="lin" valueType="num">
                                      <p:cBhvr>
                                        <p:cTn id="8" dur="3000" fill="hold"/>
                                        <p:tgtEl>
                                          <p:spTgt spid="2"/>
                                        </p:tgtEl>
                                        <p:attrNameLst>
                                          <p:attrName>ppt_h</p:attrName>
                                        </p:attrNameLst>
                                      </p:cBhvr>
                                      <p:tavLst>
                                        <p:tav tm="0">
                                          <p:val>
                                            <p:fltVal val="0"/>
                                          </p:val>
                                        </p:tav>
                                        <p:tav tm="100000">
                                          <p:val>
                                            <p:strVal val="#ppt_h"/>
                                          </p:val>
                                        </p:tav>
                                      </p:tavLst>
                                    </p:anim>
                                    <p:animEffect transition="in" filter="fade">
                                      <p:cBhvr>
                                        <p:cTn id="9" dur="3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esktop-Computer-PNG-File.pn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3000" fill="hold"/>
                                        <p:tgtEl>
                                          <p:spTgt spid="2"/>
                                        </p:tgtEl>
                                        <p:attrNameLst>
                                          <p:attrName>ppt_w</p:attrName>
                                        </p:attrNameLst>
                                      </p:cBhvr>
                                      <p:tavLst>
                                        <p:tav tm="0">
                                          <p:val>
                                            <p:fltVal val="0"/>
                                          </p:val>
                                        </p:tav>
                                        <p:tav tm="100000">
                                          <p:val>
                                            <p:strVal val="#ppt_w"/>
                                          </p:val>
                                        </p:tav>
                                      </p:tavLst>
                                    </p:anim>
                                    <p:anim calcmode="lin" valueType="num">
                                      <p:cBhvr>
                                        <p:cTn id="8" dur="3000" fill="hold"/>
                                        <p:tgtEl>
                                          <p:spTgt spid="2"/>
                                        </p:tgtEl>
                                        <p:attrNameLst>
                                          <p:attrName>ppt_h</p:attrName>
                                        </p:attrNameLst>
                                      </p:cBhvr>
                                      <p:tavLst>
                                        <p:tav tm="0">
                                          <p:val>
                                            <p:fltVal val="0"/>
                                          </p:val>
                                        </p:tav>
                                        <p:tav tm="100000">
                                          <p:val>
                                            <p:strVal val="#ppt_h"/>
                                          </p:val>
                                        </p:tav>
                                      </p:tavLst>
                                    </p:anim>
                                    <p:animEffect transition="in" filter="fade">
                                      <p:cBhvr>
                                        <p:cTn id="9" dur="3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dirty="0" err="1" smtClean="0">
                <a:ln w="1905"/>
                <a:solidFill>
                  <a:srgbClr val="00FF00"/>
                </a:solidFill>
                <a:effectLst>
                  <a:innerShdw blurRad="69850" dist="43180" dir="5400000">
                    <a:srgbClr val="000000">
                      <a:alpha val="65000"/>
                    </a:srgbClr>
                  </a:innerShdw>
                </a:effectLst>
              </a:rPr>
              <a:t>পাঠ</a:t>
            </a:r>
            <a:r>
              <a:rPr lang="en-US" sz="6600" dirty="0" smtClean="0">
                <a:ln w="1905"/>
                <a:solidFill>
                  <a:srgbClr val="00FF00"/>
                </a:solidFill>
                <a:effectLst>
                  <a:innerShdw blurRad="69850" dist="43180" dir="5400000">
                    <a:srgbClr val="000000">
                      <a:alpha val="65000"/>
                    </a:srgbClr>
                  </a:innerShdw>
                </a:effectLst>
              </a:rPr>
              <a:t> </a:t>
            </a:r>
            <a:r>
              <a:rPr lang="en-US" sz="6600" dirty="0" err="1" smtClean="0">
                <a:ln w="1905"/>
                <a:solidFill>
                  <a:srgbClr val="00FF00"/>
                </a:solidFill>
                <a:effectLst>
                  <a:innerShdw blurRad="69850" dist="43180" dir="5400000">
                    <a:srgbClr val="000000">
                      <a:alpha val="65000"/>
                    </a:srgbClr>
                  </a:innerShdw>
                </a:effectLst>
              </a:rPr>
              <a:t>শিরনাম</a:t>
            </a:r>
            <a:endParaRPr lang="en-US" sz="6600" dirty="0"/>
          </a:p>
        </p:txBody>
      </p:sp>
      <p:sp>
        <p:nvSpPr>
          <p:cNvPr id="3" name="Content Placeholder 2"/>
          <p:cNvSpPr>
            <a:spLocks noGrp="1"/>
          </p:cNvSpPr>
          <p:nvPr>
            <p:ph idx="1"/>
          </p:nvPr>
        </p:nvSpPr>
        <p:spPr/>
        <p:txBody>
          <a:bodyPr>
            <a:normAutofit/>
          </a:bodyPr>
          <a:lstStyle/>
          <a:p>
            <a:pPr algn="ctr"/>
            <a:r>
              <a:rPr lang="ar-SA" sz="7200" dirty="0" smtClean="0">
                <a:solidFill>
                  <a:srgbClr val="FFFF00"/>
                </a:solidFill>
                <a:cs typeface="Arabic Transparent" pitchFamily="2" charset="-78"/>
              </a:rPr>
              <a:t>الحا سوب</a:t>
            </a:r>
            <a:endParaRPr lang="en-US" sz="7200" dirty="0">
              <a:solidFill>
                <a:srgbClr val="FFFF00"/>
              </a:solidFill>
              <a:cs typeface="Arabic Transparent" pitchFamily="2" charset="-78"/>
            </a:endParaRPr>
          </a:p>
        </p:txBody>
      </p:sp>
      <p:pic>
        <p:nvPicPr>
          <p:cNvPr id="4" name="Picture 3" descr="NR18OIT_Students5516N_cr.png"/>
          <p:cNvPicPr>
            <a:picLocks noChangeAspect="1"/>
          </p:cNvPicPr>
          <p:nvPr/>
        </p:nvPicPr>
        <p:blipFill>
          <a:blip r:embed="rId2" cstate="print"/>
          <a:stretch>
            <a:fillRect/>
          </a:stretch>
        </p:blipFill>
        <p:spPr>
          <a:xfrm>
            <a:off x="2057400" y="3048000"/>
            <a:ext cx="4800600" cy="373380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b="1" dirty="0" smtClean="0">
                <a:solidFill>
                  <a:srgbClr val="013FF2"/>
                </a:solidFill>
                <a:cs typeface="Arabic Transparent" pitchFamily="2" charset="-78"/>
              </a:rPr>
              <a:t>الطلاب في نهاية هذا الدرس</a:t>
            </a:r>
            <a:r>
              <a:rPr lang="ar-SA" b="1" dirty="0" smtClean="0">
                <a:solidFill>
                  <a:srgbClr val="013FF2"/>
                </a:solidFill>
              </a:rPr>
              <a:t> </a:t>
            </a:r>
            <a:endParaRPr lang="en-US" dirty="0"/>
          </a:p>
        </p:txBody>
      </p:sp>
      <p:sp>
        <p:nvSpPr>
          <p:cNvPr id="3" name="Content Placeholder 2"/>
          <p:cNvSpPr>
            <a:spLocks noGrp="1"/>
          </p:cNvSpPr>
          <p:nvPr>
            <p:ph idx="1"/>
          </p:nvPr>
        </p:nvSpPr>
        <p:spPr/>
        <p:txBody>
          <a:bodyPr/>
          <a:lstStyle/>
          <a:p>
            <a:pPr marL="0" indent="0" algn="r">
              <a:buNone/>
              <a:defRPr/>
            </a:pPr>
            <a:r>
              <a:rPr lang="ar-SA" sz="4000" b="1" dirty="0">
                <a:solidFill>
                  <a:srgbClr val="FF0000"/>
                </a:solidFill>
                <a:cs typeface="Arabic Transparent" pitchFamily="2" charset="-78"/>
              </a:rPr>
              <a:t>يستطيع الطلاب بعد فراغة الدرس.........  </a:t>
            </a:r>
            <a:endParaRPr lang="en-US" sz="4000" b="1" dirty="0">
              <a:solidFill>
                <a:srgbClr val="FF0000"/>
              </a:solidFill>
              <a:cs typeface="Arabic Transparent" pitchFamily="2" charset="-78"/>
            </a:endParaRPr>
          </a:p>
          <a:p>
            <a:pPr marL="0" indent="0" algn="r">
              <a:buNone/>
              <a:defRPr/>
            </a:pPr>
            <a:r>
              <a:rPr lang="ar-SA" b="1" dirty="0">
                <a:solidFill>
                  <a:srgbClr val="FFFF00"/>
                </a:solidFill>
                <a:cs typeface="Arabic Transparent" pitchFamily="2" charset="-78"/>
              </a:rPr>
              <a:t>١. أن يقرأ النص و يفهمه</a:t>
            </a:r>
          </a:p>
          <a:p>
            <a:pPr marL="0" indent="0" algn="r">
              <a:buNone/>
              <a:defRPr/>
            </a:pPr>
            <a:r>
              <a:rPr lang="ar-SA" b="1" dirty="0">
                <a:solidFill>
                  <a:srgbClr val="FFC000"/>
                </a:solidFill>
                <a:cs typeface="Arabic Transparent" pitchFamily="2" charset="-78"/>
              </a:rPr>
              <a:t>٢. أن يقول معني مفردات الهامة </a:t>
            </a:r>
            <a:endParaRPr lang="ar-SA" b="1" dirty="0" smtClean="0">
              <a:solidFill>
                <a:srgbClr val="FFC000"/>
              </a:solidFill>
              <a:cs typeface="Arabic Transparent" pitchFamily="2" charset="-78"/>
            </a:endParaRPr>
          </a:p>
          <a:p>
            <a:pPr marL="0" indent="0" algn="r">
              <a:buNone/>
              <a:defRPr/>
            </a:pPr>
            <a:r>
              <a:rPr lang="ar-SA" b="1" dirty="0" smtClean="0">
                <a:solidFill>
                  <a:srgbClr val="002060"/>
                </a:solidFill>
                <a:cs typeface="Arabic Transparent" pitchFamily="2" charset="-78"/>
              </a:rPr>
              <a:t>٣. أن يستخدمه في الجمل</a:t>
            </a:r>
          </a:p>
          <a:p>
            <a:pPr marL="0" indent="0" algn="r">
              <a:buNone/>
              <a:defRPr/>
            </a:pPr>
            <a:r>
              <a:rPr lang="ar-SA" sz="4000" b="1" dirty="0" smtClean="0">
                <a:solidFill>
                  <a:srgbClr val="FF0000"/>
                </a:solidFill>
                <a:cs typeface="Arabic Transparent" pitchFamily="2" charset="-78"/>
              </a:rPr>
              <a:t>. </a:t>
            </a:r>
            <a:r>
              <a:rPr lang="ar-SA" sz="4000" b="1" dirty="0">
                <a:solidFill>
                  <a:srgbClr val="FF0000"/>
                </a:solidFill>
                <a:cs typeface="Arabic Transparent" pitchFamily="2" charset="-78"/>
              </a:rPr>
              <a:t>أن يعين صياغ الماضي و </a:t>
            </a:r>
            <a:r>
              <a:rPr lang="ar-SA" sz="4000" b="1" dirty="0" smtClean="0">
                <a:solidFill>
                  <a:srgbClr val="FF0000"/>
                </a:solidFill>
                <a:cs typeface="Arabic Transparent" pitchFamily="2" charset="-78"/>
              </a:rPr>
              <a:t>المضارع</a:t>
            </a:r>
            <a:endParaRPr lang="ar-SA" sz="4000" b="1" dirty="0">
              <a:solidFill>
                <a:srgbClr val="FF0000"/>
              </a:solidFill>
              <a:cs typeface="Arabic Transparent" pitchFamily="2" charset="-78"/>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251</TotalTime>
  <Words>317</Words>
  <Application>Microsoft Office PowerPoint</Application>
  <PresentationFormat>On-screen Show (4:3)</PresentationFormat>
  <Paragraphs>107</Paragraphs>
  <Slides>20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Arabic Transparent</vt:lpstr>
      <vt:lpstr>Arial</vt:lpstr>
      <vt:lpstr>Calibri</vt:lpstr>
      <vt:lpstr>NikoshBAN</vt:lpstr>
      <vt:lpstr>Times New Roman</vt:lpstr>
      <vt:lpstr>Verdana</vt:lpstr>
      <vt:lpstr>Vrinda</vt:lpstr>
      <vt:lpstr>Office Theme</vt:lpstr>
      <vt:lpstr>بسم الله الرحمن الرحيم السلام عليكم ورحمة الله وبركاته</vt:lpstr>
      <vt:lpstr>PowerPoint Presentation</vt:lpstr>
      <vt:lpstr>تعريف المعلم</vt:lpstr>
      <vt:lpstr>تعريف الدرس</vt:lpstr>
      <vt:lpstr>أنظر الى الصور </vt:lpstr>
      <vt:lpstr>PowerPoint Presentation</vt:lpstr>
      <vt:lpstr>PowerPoint Presentation</vt:lpstr>
      <vt:lpstr>পাঠ শিরনাম</vt:lpstr>
      <vt:lpstr>الطلاب في نهاية هذا الدرس </vt:lpstr>
      <vt:lpstr>PowerPoint Presentation</vt:lpstr>
      <vt:lpstr>PowerPoint Presentation</vt:lpstr>
      <vt:lpstr>الان سوف نقرأ بعض أجزاء القصة مع المعنى البنغالي</vt:lpstr>
      <vt:lpstr>خلاصة النصُ</vt:lpstr>
      <vt:lpstr>المفردات الهامة مع الجمع و استخدامه في الجمل</vt:lpstr>
      <vt:lpstr>الكلمات المتضادة </vt:lpstr>
      <vt:lpstr>صياغ الماضي و المضارع</vt:lpstr>
      <vt:lpstr>الأعمال المنفردي</vt:lpstr>
      <vt:lpstr>الأعمال المجتمعي</vt:lpstr>
      <vt:lpstr>الواجب المنزلي</vt:lpstr>
      <vt:lpstr>شكرا</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بسم الله الرحمن الرحيم السلام عليكم ورحمة الله وبركاته</dc:title>
  <dc:creator>Md.Soriful Islam</dc:creator>
  <cp:lastModifiedBy>Md. soriful islam</cp:lastModifiedBy>
  <cp:revision>38</cp:revision>
  <dcterms:created xsi:type="dcterms:W3CDTF">2006-08-16T00:00:00Z</dcterms:created>
  <dcterms:modified xsi:type="dcterms:W3CDTF">2019-09-12T17:51:05Z</dcterms:modified>
</cp:coreProperties>
</file>