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00FF"/>
    <a:srgbClr val="FF3300"/>
    <a:srgbClr val="00FFFF"/>
    <a:srgbClr val="FF99CC"/>
    <a:srgbClr val="00FF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2/5/2019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143000"/>
          </a:xfrm>
          <a:noFill/>
          <a:ln>
            <a:noFill/>
          </a:ln>
        </p:spPr>
        <p:txBody>
          <a:bodyPr>
            <a:normAutofit/>
          </a:bodyPr>
          <a:lstStyle/>
          <a:p>
            <a:r>
              <a:rPr lang="bn-IN" sz="6000" dirty="0" smtClean="0">
                <a:solidFill>
                  <a:srgbClr val="FF0000"/>
                </a:solidFill>
              </a:rPr>
              <a:t>আজকের ক্লাশে সবাইকে স্বাগতম</a:t>
            </a:r>
            <a:endParaRPr lang="en-US" sz="6000" dirty="0">
              <a:solidFill>
                <a:srgbClr val="FF0000"/>
              </a:solidFill>
            </a:endParaRPr>
          </a:p>
        </p:txBody>
      </p:sp>
      <p:pic>
        <p:nvPicPr>
          <p:cNvPr id="6" name="Content Placeholder 5" descr="Wonderful-Islamic-Glitter.gif"/>
          <p:cNvPicPr>
            <a:picLocks noGrp="1" noChangeAspect="1"/>
          </p:cNvPicPr>
          <p:nvPr>
            <p:ph idx="1"/>
          </p:nvPr>
        </p:nvPicPr>
        <p:blipFill>
          <a:blip r:embed="rId2" cstate="print"/>
          <a:stretch>
            <a:fillRect/>
          </a:stretch>
        </p:blipFill>
        <p:spPr>
          <a:xfrm>
            <a:off x="457200" y="2057400"/>
            <a:ext cx="8077200" cy="4495800"/>
          </a:xfrm>
          <a:ln>
            <a:noFill/>
          </a:ln>
        </p:spPr>
      </p:pic>
      <p:sp>
        <p:nvSpPr>
          <p:cNvPr id="5" name="Rectangle 4"/>
          <p:cNvSpPr/>
          <p:nvPr/>
        </p:nvSpPr>
        <p:spPr>
          <a:xfrm>
            <a:off x="2209800" y="0"/>
            <a:ext cx="4572000" cy="954107"/>
          </a:xfrm>
          <a:prstGeom prst="rect">
            <a:avLst/>
          </a:prstGeom>
          <a:ln>
            <a:noFill/>
          </a:ln>
        </p:spPr>
        <p:txBody>
          <a:bodyPr>
            <a:spAutoFit/>
          </a:bodyPr>
          <a:lstStyle/>
          <a:p>
            <a:pPr algn="ctr"/>
            <a:r>
              <a:rPr lang="ar-SA" sz="2800" b="1" spc="50" dirty="0" smtClean="0">
                <a:ln w="11430"/>
                <a:solidFill>
                  <a:srgbClr val="FFC000"/>
                </a:solidFill>
                <a:effectLst>
                  <a:outerShdw blurRad="76200" dist="50800" dir="5400000" algn="tl" rotWithShape="0">
                    <a:srgbClr val="000000">
                      <a:alpha val="65000"/>
                    </a:srgbClr>
                  </a:outerShdw>
                </a:effectLst>
                <a:cs typeface="Arabic Transparent" pitchFamily="2" charset="-78"/>
              </a:rPr>
              <a:t>بسم الله الرحمن الرحيم</a:t>
            </a:r>
            <a:br>
              <a:rPr lang="ar-SA" sz="2800" b="1" spc="50" dirty="0" smtClean="0">
                <a:ln w="11430"/>
                <a:solidFill>
                  <a:srgbClr val="FFC000"/>
                </a:solidFill>
                <a:effectLst>
                  <a:outerShdw blurRad="76200" dist="50800" dir="5400000" algn="tl" rotWithShape="0">
                    <a:srgbClr val="000000">
                      <a:alpha val="65000"/>
                    </a:srgbClr>
                  </a:outerShdw>
                </a:effectLst>
                <a:cs typeface="Arabic Transparent" pitchFamily="2" charset="-78"/>
              </a:rPr>
            </a:br>
            <a:r>
              <a:rPr lang="ar-SA" sz="2800" b="1" spc="50" dirty="0" smtClean="0">
                <a:ln w="11430"/>
                <a:solidFill>
                  <a:srgbClr val="FFC000"/>
                </a:solidFill>
                <a:effectLst>
                  <a:outerShdw blurRad="76200" dist="50800" dir="5400000" algn="tl" rotWithShape="0">
                    <a:srgbClr val="000000">
                      <a:alpha val="65000"/>
                    </a:srgbClr>
                  </a:outerShdw>
                </a:effectLst>
                <a:cs typeface="Arabic Transparent" pitchFamily="2" charset="-78"/>
              </a:rPr>
              <a:t>السلام عليكم ورحمة الله وبركاته</a:t>
            </a:r>
            <a:endParaRPr lang="en-US" sz="2400" b="1" spc="50" dirty="0">
              <a:ln w="11430"/>
              <a:solidFill>
                <a:srgbClr val="FFC000"/>
              </a:solidFill>
              <a:effectLst>
                <a:outerShdw blurRad="76200" dist="50800" dir="5400000" algn="tl" rotWithShape="0">
                  <a:srgbClr val="000000">
                    <a:alpha val="65000"/>
                  </a:srgbClr>
                </a:outerShdw>
              </a:effectLst>
              <a:cs typeface="Arabic Transparent" pitchFamily="2" charset="-78"/>
            </a:endParaRPr>
          </a:p>
        </p:txBody>
      </p:sp>
      <p:sp>
        <p:nvSpPr>
          <p:cNvPr id="7" name="Flowchart: Terminator 6"/>
          <p:cNvSpPr/>
          <p:nvPr/>
        </p:nvSpPr>
        <p:spPr>
          <a:xfrm>
            <a:off x="6781800" y="6324600"/>
            <a:ext cx="2362200" cy="533400"/>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solidFill>
                  <a:schemeClr val="accent2">
                    <a:lumMod val="60000"/>
                    <a:lumOff val="40000"/>
                  </a:schemeClr>
                </a:solidFill>
              </a:rPr>
              <a:t>মোঃ শরিফুল ইসলাম</a:t>
            </a:r>
            <a:endParaRPr lang="en-US" dirty="0">
              <a:solidFill>
                <a:schemeClr val="accent2">
                  <a:lumMod val="60000"/>
                  <a:lumOff val="4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3000" fill="hold"/>
                                        <p:tgtEl>
                                          <p:spTgt spid="6"/>
                                        </p:tgtEl>
                                        <p:attrNameLst>
                                          <p:attrName>ppt_x</p:attrName>
                                        </p:attrNameLst>
                                      </p:cBhvr>
                                      <p:tavLst>
                                        <p:tav tm="0">
                                          <p:val>
                                            <p:strVal val="#ppt_x"/>
                                          </p:val>
                                        </p:tav>
                                        <p:tav tm="100000">
                                          <p:val>
                                            <p:strVal val="#ppt_x"/>
                                          </p:val>
                                        </p:tav>
                                      </p:tavLst>
                                    </p:anim>
                                    <p:anim calcmode="lin" valueType="num">
                                      <p:cBhvr additive="base">
                                        <p:cTn id="1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ar-SA" sz="3000" b="1" dirty="0" smtClean="0">
                <a:cs typeface="Arabic Transparent" pitchFamily="2" charset="-78"/>
              </a:rPr>
              <a:t>(الدين)</a:t>
            </a:r>
            <a:r>
              <a:rPr lang="en-US" sz="3000" b="1" dirty="0" smtClean="0">
                <a:cs typeface="Arabic Transparent" pitchFamily="2" charset="-78"/>
              </a:rPr>
              <a:t> </a:t>
            </a:r>
            <a:r>
              <a:rPr lang="bn-IN" sz="3000" b="1" dirty="0" smtClean="0"/>
              <a:t>দীন শব্দের অর্থ জীবনব্যবস্থা। কুরআন মাজিদে দীনের বিভিন্ন অর্থ রয়েছে। যথা- </a:t>
            </a:r>
          </a:p>
          <a:p>
            <a:r>
              <a:rPr lang="bn-IN" sz="3000" b="1" dirty="0" smtClean="0"/>
              <a:t>১। প্রভূত্ব ও প্রাধান্য, শক্তি ও আধিপত্য।</a:t>
            </a:r>
          </a:p>
          <a:p>
            <a:r>
              <a:rPr lang="bn-IN" sz="3000" b="1" dirty="0" smtClean="0"/>
              <a:t>২। আনুগত্য ও দাসত্ব।</a:t>
            </a:r>
          </a:p>
          <a:p>
            <a:r>
              <a:rPr lang="bn-IN" sz="3000" b="1" dirty="0" smtClean="0"/>
              <a:t>৩। প্রতিফল ও কর্মফল।</a:t>
            </a:r>
          </a:p>
          <a:p>
            <a:r>
              <a:rPr lang="bn-IN" sz="3000" b="1" dirty="0" smtClean="0"/>
              <a:t>৪। পথ,পন্থা,ব্যবস্থা, আইন।</a:t>
            </a:r>
            <a:endParaRPr lang="en-US" sz="3000" b="1" dirty="0" smtClean="0"/>
          </a:p>
          <a:p>
            <a:r>
              <a:rPr lang="bn-IN" sz="3000" b="1" dirty="0" smtClean="0"/>
              <a:t>দীন আর আদ দীন এর মধ্যে পার্থক্য রয়েছে। যেমন </a:t>
            </a:r>
            <a:r>
              <a:rPr lang="en-US" sz="3000" b="1" dirty="0" smtClean="0"/>
              <a:t>This is a way(</a:t>
            </a:r>
            <a:r>
              <a:rPr lang="bn-IN" sz="3000" b="1" dirty="0" smtClean="0"/>
              <a:t>এই একটি পথ) এর পরিবর্তেঃ </a:t>
            </a:r>
            <a:r>
              <a:rPr lang="en-US" sz="3000" b="1" dirty="0" smtClean="0"/>
              <a:t>This is the way( </a:t>
            </a:r>
            <a:r>
              <a:rPr lang="bn-IN" sz="3000" b="1" dirty="0" smtClean="0"/>
              <a:t>এই একমাত্র পথ) বলার মধ্যে অর্থের দিক দিয়ে যতখানি পার্থক্য হয় দীন আর আদ দীনের মধ্যেও ততখানি পার্থ্যক্য হয়ে থাকে। ইসলাম আল্লাহর নিকট একটি মনোনীত জীবনব্যবস্থা, কুরআন একথা বলেনি। কুরআনের দাবী হল  আল্লাহর নিকট ইসলামই একমাত্র প্রকৃত বিশুদ্ধ ও নির্ভুল জীবনব্যবস্থা বা কর্মপ্রণালী।</a:t>
            </a:r>
            <a:r>
              <a:rPr lang="en-US" sz="3000" b="1" dirty="0" smtClean="0"/>
              <a:t>                                                         </a:t>
            </a:r>
            <a:r>
              <a:rPr lang="bn-IN" sz="2000" dirty="0" smtClean="0">
                <a:solidFill>
                  <a:srgbClr val="FFFF00"/>
                </a:solidFill>
              </a:rPr>
              <a:t>মোঃ শরিফুল ইসলাম  </a:t>
            </a:r>
            <a:endParaRPr lang="en-US" sz="2000" dirty="0" smtClean="0">
              <a:solidFill>
                <a:srgbClr val="FFFF00"/>
              </a:solidFill>
            </a:endParaRPr>
          </a:p>
          <a:p>
            <a:endParaRPr lang="en-US" sz="2000" dirty="0" smtClean="0">
              <a:solidFill>
                <a:srgbClr val="FFFF00"/>
              </a:solidFill>
            </a:endParaRPr>
          </a:p>
          <a:p>
            <a:endParaRPr lang="en-US" sz="30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bn-IN" sz="5300" dirty="0" smtClean="0">
                <a:solidFill>
                  <a:srgbClr val="FF3300"/>
                </a:solidFill>
              </a:rPr>
              <a:t/>
            </a:r>
            <a:br>
              <a:rPr lang="bn-IN" sz="5300" dirty="0" smtClean="0">
                <a:solidFill>
                  <a:srgbClr val="FF3300"/>
                </a:solidFill>
              </a:rPr>
            </a:br>
            <a:r>
              <a:rPr lang="bn-IN" sz="8000" dirty="0" smtClean="0">
                <a:solidFill>
                  <a:srgbClr val="FF3300"/>
                </a:solidFill>
              </a:rPr>
              <a:t>ইমানের  শাখাসমুহ</a:t>
            </a:r>
            <a:r>
              <a:rPr lang="en-US" sz="4400" dirty="0" smtClean="0">
                <a:solidFill>
                  <a:srgbClr val="FF3300"/>
                </a:solidFill>
              </a:rPr>
              <a:t/>
            </a:r>
            <a:br>
              <a:rPr lang="en-US" sz="4400" dirty="0" smtClean="0">
                <a:solidFill>
                  <a:srgbClr val="FF3300"/>
                </a:solidFill>
              </a:rPr>
            </a:br>
            <a:endParaRPr lang="en-US" dirty="0"/>
          </a:p>
        </p:txBody>
      </p:sp>
      <p:sp>
        <p:nvSpPr>
          <p:cNvPr id="3" name="Content Placeholder 2"/>
          <p:cNvSpPr>
            <a:spLocks noGrp="1"/>
          </p:cNvSpPr>
          <p:nvPr>
            <p:ph idx="1"/>
          </p:nvPr>
        </p:nvSpPr>
        <p:spPr/>
        <p:txBody>
          <a:bodyPr/>
          <a:lstStyle/>
          <a:p>
            <a:r>
              <a:rPr lang="bn-IN" sz="4000" dirty="0" smtClean="0">
                <a:solidFill>
                  <a:srgbClr val="FFFF00"/>
                </a:solidFill>
              </a:rPr>
              <a:t>রসুল(সঃ) ইরশাদ করেন-</a:t>
            </a:r>
          </a:p>
          <a:p>
            <a:pPr algn="r"/>
            <a:r>
              <a:rPr lang="ar-SA" sz="4800" dirty="0" smtClean="0">
                <a:solidFill>
                  <a:srgbClr val="FFC000"/>
                </a:solidFill>
                <a:latin typeface="Times New Roman" pitchFamily="18" charset="0"/>
                <a:cs typeface="Arabic Transparent" pitchFamily="2" charset="-78"/>
              </a:rPr>
              <a:t>الإيمان بضع وسبعون شعبة فأفضلها قول لأإله الا الله وأدناها إماطة الأذى عن الطريق والحياء شعبة من الأيمان.</a:t>
            </a:r>
            <a:endParaRPr lang="en-US" sz="4000" dirty="0">
              <a:solidFill>
                <a:srgbClr val="FFC000"/>
              </a:solidFill>
              <a:latin typeface="Times New Roman" pitchFamily="18" charset="0"/>
              <a:cs typeface="Arabic Transparent" pitchFamily="2" charset="-78"/>
            </a:endParaRPr>
          </a:p>
        </p:txBody>
      </p:sp>
      <p:sp>
        <p:nvSpPr>
          <p:cNvPr id="4" name="Rectangle 3"/>
          <p:cNvSpPr/>
          <p:nvPr/>
        </p:nvSpPr>
        <p:spPr>
          <a:xfrm>
            <a:off x="71628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3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r>
              <a:rPr lang="bn-IN" sz="7200" dirty="0" smtClean="0">
                <a:solidFill>
                  <a:srgbClr val="00FFFF"/>
                </a:solidFill>
              </a:rPr>
              <a:t>একক কাজ</a:t>
            </a:r>
            <a:endParaRPr lang="en-US" sz="6600" dirty="0">
              <a:solidFill>
                <a:srgbClr val="00FFFF"/>
              </a:solidFill>
            </a:endParaRPr>
          </a:p>
        </p:txBody>
      </p:sp>
      <p:sp>
        <p:nvSpPr>
          <p:cNvPr id="3" name="Content Placeholder 2"/>
          <p:cNvSpPr>
            <a:spLocks noGrp="1"/>
          </p:cNvSpPr>
          <p:nvPr>
            <p:ph idx="1"/>
          </p:nvPr>
        </p:nvSpPr>
        <p:spPr>
          <a:ln>
            <a:noFill/>
          </a:ln>
        </p:spPr>
        <p:txBody>
          <a:bodyPr>
            <a:normAutofit/>
          </a:bodyPr>
          <a:lstStyle/>
          <a:p>
            <a:r>
              <a:rPr lang="bn-IN" sz="6600" dirty="0" smtClean="0">
                <a:solidFill>
                  <a:schemeClr val="accent2">
                    <a:lumMod val="75000"/>
                  </a:schemeClr>
                </a:solidFill>
              </a:rPr>
              <a:t>দীন শব্দের অর্থ কি।</a:t>
            </a:r>
            <a:endParaRPr lang="en-US" sz="6600" dirty="0">
              <a:solidFill>
                <a:schemeClr val="accent2">
                  <a:lumMod val="75000"/>
                </a:schemeClr>
              </a:solidFill>
            </a:endParaRPr>
          </a:p>
        </p:txBody>
      </p:sp>
      <p:sp>
        <p:nvSpPr>
          <p:cNvPr id="4" name="Rectangle 3"/>
          <p:cNvSpPr/>
          <p:nvPr/>
        </p:nvSpPr>
        <p:spPr>
          <a:xfrm>
            <a:off x="7010400" y="61722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bn-IN" sz="6600" dirty="0" smtClean="0">
                <a:solidFill>
                  <a:srgbClr val="FF99CC"/>
                </a:solidFill>
              </a:rPr>
              <a:t>এসো মিলিয়ে নিই</a:t>
            </a:r>
            <a:endParaRPr lang="en-US" sz="6600" dirty="0">
              <a:solidFill>
                <a:srgbClr val="FF99CC"/>
              </a:solidFill>
            </a:endParaRPr>
          </a:p>
        </p:txBody>
      </p:sp>
      <p:sp>
        <p:nvSpPr>
          <p:cNvPr id="3" name="Content Placeholder 2"/>
          <p:cNvSpPr>
            <a:spLocks noGrp="1"/>
          </p:cNvSpPr>
          <p:nvPr>
            <p:ph idx="1"/>
          </p:nvPr>
        </p:nvSpPr>
        <p:spPr>
          <a:ln>
            <a:noFill/>
          </a:ln>
        </p:spPr>
        <p:txBody>
          <a:bodyPr/>
          <a:lstStyle/>
          <a:p>
            <a:r>
              <a:rPr lang="ar-SA" sz="4000" b="1" dirty="0" smtClean="0">
                <a:solidFill>
                  <a:schemeClr val="bg1"/>
                </a:solidFill>
              </a:rPr>
              <a:t>(الدين)</a:t>
            </a:r>
            <a:r>
              <a:rPr lang="en-US" sz="4000" b="1" dirty="0" smtClean="0">
                <a:solidFill>
                  <a:schemeClr val="bg1"/>
                </a:solidFill>
              </a:rPr>
              <a:t> </a:t>
            </a:r>
            <a:r>
              <a:rPr lang="bn-IN" sz="4000" b="1" dirty="0" smtClean="0">
                <a:solidFill>
                  <a:schemeClr val="bg1"/>
                </a:solidFill>
              </a:rPr>
              <a:t>দীন শব্দের অর্থ জীবনব্যবস্থা। কুরআন মাজিদে দীনের বিভিন্ন অর্থ রয়েছে। যথা- </a:t>
            </a:r>
          </a:p>
          <a:p>
            <a:r>
              <a:rPr lang="bn-IN" sz="4000" b="1" dirty="0" smtClean="0">
                <a:solidFill>
                  <a:schemeClr val="bg1"/>
                </a:solidFill>
              </a:rPr>
              <a:t>১। প্রভূত্ব ও প্রাধান্য, শক্তি ও আধিপত্য।</a:t>
            </a:r>
          </a:p>
          <a:p>
            <a:r>
              <a:rPr lang="bn-IN" sz="4000" b="1" dirty="0" smtClean="0">
                <a:solidFill>
                  <a:schemeClr val="bg1"/>
                </a:solidFill>
              </a:rPr>
              <a:t>২। আনুগত্য ও দাসত্ব।</a:t>
            </a:r>
          </a:p>
          <a:p>
            <a:r>
              <a:rPr lang="bn-IN" sz="4000" b="1" dirty="0" smtClean="0">
                <a:solidFill>
                  <a:schemeClr val="bg1"/>
                </a:solidFill>
              </a:rPr>
              <a:t>৩। প্রতিফল ও কর্মফল।</a:t>
            </a:r>
            <a:r>
              <a:rPr lang="en-US" dirty="0" smtClean="0">
                <a:solidFill>
                  <a:srgbClr val="FFFF00"/>
                </a:solidFill>
              </a:rPr>
              <a:t>                                                                                      </a:t>
            </a:r>
          </a:p>
          <a:p>
            <a:endParaRPr lang="en-US" dirty="0"/>
          </a:p>
        </p:txBody>
      </p:sp>
      <p:sp>
        <p:nvSpPr>
          <p:cNvPr id="4" name="Rectangle 3"/>
          <p:cNvSpPr/>
          <p:nvPr/>
        </p:nvSpPr>
        <p:spPr>
          <a:xfrm>
            <a:off x="6858000" y="60960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3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Left)">
                                      <p:cBhvr>
                                        <p:cTn id="21" dur="3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3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6600" dirty="0" smtClean="0">
                <a:solidFill>
                  <a:srgbClr val="00FFFF"/>
                </a:solidFill>
              </a:rPr>
              <a:t>দলীয় কাজ</a:t>
            </a:r>
            <a:endParaRPr lang="en-US" sz="6000" dirty="0">
              <a:solidFill>
                <a:srgbClr val="00FFFF"/>
              </a:solidFill>
            </a:endParaRPr>
          </a:p>
        </p:txBody>
      </p:sp>
      <p:sp>
        <p:nvSpPr>
          <p:cNvPr id="3" name="Content Placeholder 2"/>
          <p:cNvSpPr>
            <a:spLocks noGrp="1"/>
          </p:cNvSpPr>
          <p:nvPr>
            <p:ph idx="1"/>
          </p:nvPr>
        </p:nvSpPr>
        <p:spPr/>
        <p:txBody>
          <a:bodyPr>
            <a:normAutofit/>
          </a:bodyPr>
          <a:lstStyle/>
          <a:p>
            <a:r>
              <a:rPr lang="bn-IN" sz="4000" dirty="0" smtClean="0">
                <a:solidFill>
                  <a:srgbClr val="002060"/>
                </a:solidFill>
              </a:rPr>
              <a:t>ইমানের ১০ টি শাখার নাম তোমার খাতায় লিখ।</a:t>
            </a:r>
            <a:endParaRPr lang="en-US" sz="4000" dirty="0">
              <a:solidFill>
                <a:srgbClr val="002060"/>
              </a:solidFill>
            </a:endParaRPr>
          </a:p>
        </p:txBody>
      </p:sp>
      <p:sp>
        <p:nvSpPr>
          <p:cNvPr id="4" name="Rectangle 3"/>
          <p:cNvSpPr/>
          <p:nvPr/>
        </p:nvSpPr>
        <p:spPr>
          <a:xfrm>
            <a:off x="7010400" y="61722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a:ln>
            <a:noFill/>
          </a:ln>
        </p:spPr>
        <p:txBody>
          <a:bodyPr>
            <a:normAutofit/>
          </a:bodyPr>
          <a:lstStyle/>
          <a:p>
            <a:r>
              <a:rPr lang="bn-IN" sz="6600" dirty="0" smtClean="0">
                <a:solidFill>
                  <a:srgbClr val="FF0000"/>
                </a:solidFill>
              </a:rPr>
              <a:t>দলীয় কাজের সমাধান</a:t>
            </a:r>
            <a:endParaRPr lang="en-US" sz="6000" dirty="0">
              <a:solidFill>
                <a:srgbClr val="FF0000"/>
              </a:solidFill>
            </a:endParaRPr>
          </a:p>
        </p:txBody>
      </p:sp>
      <p:sp>
        <p:nvSpPr>
          <p:cNvPr id="3" name="Content Placeholder 2"/>
          <p:cNvSpPr>
            <a:spLocks noGrp="1"/>
          </p:cNvSpPr>
          <p:nvPr>
            <p:ph idx="1"/>
          </p:nvPr>
        </p:nvSpPr>
        <p:spPr>
          <a:xfrm>
            <a:off x="457200" y="1219200"/>
            <a:ext cx="8229600" cy="5090160"/>
          </a:xfrm>
          <a:ln>
            <a:noFill/>
          </a:ln>
        </p:spPr>
        <p:txBody>
          <a:bodyPr>
            <a:normAutofit lnSpcReduction="10000"/>
          </a:bodyPr>
          <a:lstStyle/>
          <a:p>
            <a:r>
              <a:rPr lang="bn-IN" dirty="0" smtClean="0">
                <a:solidFill>
                  <a:srgbClr val="FFFF00"/>
                </a:solidFill>
              </a:rPr>
              <a:t>১। বিনয়- নম্রতা</a:t>
            </a:r>
          </a:p>
          <a:p>
            <a:r>
              <a:rPr lang="bn-IN" dirty="0" smtClean="0">
                <a:solidFill>
                  <a:srgbClr val="FFFF00"/>
                </a:solidFill>
              </a:rPr>
              <a:t>২। দয়া ও মমত্ববোধ</a:t>
            </a:r>
          </a:p>
          <a:p>
            <a:r>
              <a:rPr lang="bn-IN" dirty="0" smtClean="0">
                <a:solidFill>
                  <a:srgbClr val="FFFF00"/>
                </a:solidFill>
              </a:rPr>
              <a:t>৩। সন্তষ্টি বা তুষ্টি</a:t>
            </a:r>
          </a:p>
          <a:p>
            <a:r>
              <a:rPr lang="bn-IN" dirty="0" smtClean="0">
                <a:solidFill>
                  <a:srgbClr val="FFFF00"/>
                </a:solidFill>
              </a:rPr>
              <a:t>৪। নকল বিষয়ে আল্লাহর ঊপর নির্ভর করা</a:t>
            </a:r>
          </a:p>
          <a:p>
            <a:r>
              <a:rPr lang="bn-IN" dirty="0" smtClean="0">
                <a:solidFill>
                  <a:srgbClr val="FFFF00"/>
                </a:solidFill>
              </a:rPr>
              <a:t>৫। প্রতিহিংসা পরিহার করা</a:t>
            </a:r>
          </a:p>
          <a:p>
            <a:r>
              <a:rPr lang="bn-IN" dirty="0" smtClean="0">
                <a:solidFill>
                  <a:srgbClr val="FFFF00"/>
                </a:solidFill>
              </a:rPr>
              <a:t>৬। বিদ্বেষ ও শক্রতা না করা</a:t>
            </a:r>
          </a:p>
          <a:p>
            <a:r>
              <a:rPr lang="bn-IN" dirty="0" smtClean="0">
                <a:solidFill>
                  <a:srgbClr val="FFFF00"/>
                </a:solidFill>
              </a:rPr>
              <a:t>৭। ইলম শিক্ষা করা</a:t>
            </a:r>
          </a:p>
          <a:p>
            <a:r>
              <a:rPr lang="bn-IN" dirty="0" smtClean="0">
                <a:solidFill>
                  <a:srgbClr val="FFFF00"/>
                </a:solidFill>
              </a:rPr>
              <a:t>৮। ইলম শিক্ষা দেওয়া</a:t>
            </a:r>
          </a:p>
          <a:p>
            <a:r>
              <a:rPr lang="bn-IN" dirty="0" smtClean="0">
                <a:solidFill>
                  <a:srgbClr val="FFFF00"/>
                </a:solidFill>
              </a:rPr>
              <a:t>৯। দোয়া করা </a:t>
            </a:r>
          </a:p>
          <a:p>
            <a:r>
              <a:rPr lang="bn-IN" dirty="0" smtClean="0">
                <a:solidFill>
                  <a:srgbClr val="FFFF00"/>
                </a:solidFill>
              </a:rPr>
              <a:t>১০। পবিত্রতা রক্ষাকরা</a:t>
            </a:r>
            <a:endParaRPr lang="en-US" dirty="0">
              <a:solidFill>
                <a:srgbClr val="FFFF00"/>
              </a:solidFill>
            </a:endParaRPr>
          </a:p>
        </p:txBody>
      </p:sp>
      <p:sp>
        <p:nvSpPr>
          <p:cNvPr id="4" name="Rectangle 3"/>
          <p:cNvSpPr/>
          <p:nvPr/>
        </p:nvSpPr>
        <p:spPr>
          <a:xfrm>
            <a:off x="7162800" y="63246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3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3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3000"/>
                                        <p:tgtEl>
                                          <p:spTgt spid="3">
                                            <p:txEl>
                                              <p:pRg st="3" end="3"/>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8" dur="3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3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30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3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3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3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3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3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3000"/>
                                        <p:tgtEl>
                                          <p:spTgt spid="3">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
                                            <p:txEl>
                                              <p:pRg st="8" end="8"/>
                                            </p:txEl>
                                          </p:spTgt>
                                        </p:tgtEl>
                                        <p:attrNameLst>
                                          <p:attrName>style.visibility</p:attrName>
                                        </p:attrNameLst>
                                      </p:cBhvr>
                                      <p:to>
                                        <p:strVal val="visible"/>
                                      </p:to>
                                    </p:set>
                                    <p:anim calcmode="lin" valueType="num">
                                      <p:cBhvr>
                                        <p:cTn id="64" dur="3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5" dur="3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6" dur="30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p:cTn id="71" dur="3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2" dur="3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3" dur="3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IN" sz="7200" dirty="0" smtClean="0">
                <a:solidFill>
                  <a:schemeClr val="accent3">
                    <a:lumMod val="60000"/>
                    <a:lumOff val="40000"/>
                  </a:schemeClr>
                </a:solidFill>
              </a:rPr>
              <a:t>মুল্যয়ন</a:t>
            </a:r>
            <a:endParaRPr lang="en-US" sz="6600" dirty="0">
              <a:solidFill>
                <a:schemeClr val="accent3">
                  <a:lumMod val="60000"/>
                  <a:lumOff val="40000"/>
                </a:schemeClr>
              </a:solidFill>
            </a:endParaRPr>
          </a:p>
        </p:txBody>
      </p:sp>
      <p:sp>
        <p:nvSpPr>
          <p:cNvPr id="3" name="Content Placeholder 2"/>
          <p:cNvSpPr>
            <a:spLocks noGrp="1"/>
          </p:cNvSpPr>
          <p:nvPr>
            <p:ph idx="1"/>
          </p:nvPr>
        </p:nvSpPr>
        <p:spPr/>
        <p:txBody>
          <a:bodyPr>
            <a:normAutofit/>
          </a:bodyPr>
          <a:lstStyle/>
          <a:p>
            <a:r>
              <a:rPr lang="bn-IN" sz="3600" dirty="0" smtClean="0">
                <a:solidFill>
                  <a:schemeClr val="accent6"/>
                </a:solidFill>
              </a:rPr>
              <a:t>ইসলাম পবিত্র জীবনব্যবস্থা, এ সম্পর্কে একটি কুরআনের আয়াত  অর্থসহ লিখ।</a:t>
            </a:r>
            <a:endParaRPr lang="en-US" sz="3600" dirty="0">
              <a:solidFill>
                <a:schemeClr val="accent6"/>
              </a:solidFill>
            </a:endParaRPr>
          </a:p>
        </p:txBody>
      </p:sp>
      <p:sp>
        <p:nvSpPr>
          <p:cNvPr id="4" name="Rectangle 3"/>
          <p:cNvSpPr/>
          <p:nvPr/>
        </p:nvSpPr>
        <p:spPr>
          <a:xfrm>
            <a:off x="70866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r>
              <a:rPr lang="bn-IN" sz="7200" dirty="0" smtClean="0">
                <a:solidFill>
                  <a:srgbClr val="FF66FF"/>
                </a:solidFill>
              </a:rPr>
              <a:t>বাড়ীর কাজ</a:t>
            </a:r>
            <a:endParaRPr lang="en-US" sz="6600" dirty="0">
              <a:solidFill>
                <a:srgbClr val="FF66FF"/>
              </a:solidFill>
            </a:endParaRPr>
          </a:p>
        </p:txBody>
      </p:sp>
      <p:sp>
        <p:nvSpPr>
          <p:cNvPr id="3" name="Content Placeholder 2"/>
          <p:cNvSpPr>
            <a:spLocks noGrp="1"/>
          </p:cNvSpPr>
          <p:nvPr>
            <p:ph idx="1"/>
          </p:nvPr>
        </p:nvSpPr>
        <p:spPr>
          <a:ln>
            <a:noFill/>
          </a:ln>
        </p:spPr>
        <p:txBody>
          <a:bodyPr>
            <a:normAutofit/>
          </a:bodyPr>
          <a:lstStyle/>
          <a:p>
            <a:r>
              <a:rPr lang="bn-IN" sz="4800" dirty="0" smtClean="0">
                <a:solidFill>
                  <a:srgbClr val="0000FF"/>
                </a:solidFill>
              </a:rPr>
              <a:t>ইহসানের দুটি বিশেষ দিক রয়েছে। তা কিকি বিস্তারিত লিখে আনবে।</a:t>
            </a:r>
            <a:endParaRPr lang="en-US" sz="4800" dirty="0">
              <a:solidFill>
                <a:srgbClr val="0000FF"/>
              </a:solidFill>
            </a:endParaRPr>
          </a:p>
        </p:txBody>
      </p:sp>
      <p:sp>
        <p:nvSpPr>
          <p:cNvPr id="4" name="Rectangle 3"/>
          <p:cNvSpPr/>
          <p:nvPr/>
        </p:nvSpPr>
        <p:spPr>
          <a:xfrm>
            <a:off x="7010400" y="61722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n-IN" sz="7200" dirty="0" smtClean="0">
                <a:solidFill>
                  <a:srgbClr val="FF0000"/>
                </a:solidFill>
              </a:rPr>
              <a:t>ধন্যবাদ</a:t>
            </a:r>
            <a:endParaRPr lang="en-US" sz="6600" dirty="0">
              <a:solidFill>
                <a:srgbClr val="FF0000"/>
              </a:solidFill>
            </a:endParaRPr>
          </a:p>
        </p:txBody>
      </p:sp>
      <p:pic>
        <p:nvPicPr>
          <p:cNvPr id="4" name="Content Placeholder 3" descr="beautiful-flowers-animated-gif5.gif"/>
          <p:cNvPicPr>
            <a:picLocks noGrp="1" noChangeAspect="1"/>
          </p:cNvPicPr>
          <p:nvPr>
            <p:ph idx="1"/>
          </p:nvPr>
        </p:nvPicPr>
        <p:blipFill>
          <a:blip r:embed="rId2" cstate="print"/>
          <a:stretch>
            <a:fillRect/>
          </a:stretch>
        </p:blipFill>
        <p:spPr>
          <a:xfrm>
            <a:off x="1524000" y="1600200"/>
            <a:ext cx="6019800" cy="5257800"/>
          </a:xfrm>
        </p:spPr>
      </p:pic>
      <p:sp>
        <p:nvSpPr>
          <p:cNvPr id="5" name="Rectangle 4"/>
          <p:cNvSpPr/>
          <p:nvPr/>
        </p:nvSpPr>
        <p:spPr>
          <a:xfrm rot="16200000">
            <a:off x="7603044" y="4207957"/>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81365" y="6488668"/>
            <a:ext cx="1662635" cy="369332"/>
          </a:xfrm>
          <a:prstGeom prst="rect">
            <a:avLst/>
          </a:prstGeom>
        </p:spPr>
        <p:txBody>
          <a:bodyPr wrap="none">
            <a:spAutoFit/>
          </a:bodyPr>
          <a:lstStyle/>
          <a:p>
            <a:pPr algn="ctr"/>
            <a:r>
              <a:rPr lang="bn-IN" dirty="0" smtClean="0">
                <a:solidFill>
                  <a:schemeClr val="accent2">
                    <a:lumMod val="60000"/>
                    <a:lumOff val="40000"/>
                  </a:schemeClr>
                </a:solidFill>
              </a:rPr>
              <a:t>মোঃ শরিফুল ইসলাম</a:t>
            </a:r>
            <a:endParaRPr lang="en-US" dirty="0">
              <a:solidFill>
                <a:schemeClr val="accent2">
                  <a:lumMod val="60000"/>
                  <a:lumOff val="40000"/>
                </a:schemeClr>
              </a:solidFill>
            </a:endParaRPr>
          </a:p>
        </p:txBody>
      </p:sp>
      <p:pic>
        <p:nvPicPr>
          <p:cNvPr id="4" name="Picture 3" descr="24_0EvTytGO.gif"/>
          <p:cNvPicPr>
            <a:picLocks noChangeAspect="1"/>
          </p:cNvPicPr>
          <p:nvPr/>
        </p:nvPicPr>
        <p:blipFill>
          <a:blip r:embed="rId2" cstate="print"/>
          <a:stretch>
            <a:fillRect/>
          </a:stretch>
        </p:blipFill>
        <p:spPr>
          <a:xfrm>
            <a:off x="2209800" y="1371600"/>
            <a:ext cx="4144442" cy="3781425"/>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371600"/>
          </a:xfrm>
          <a:ln>
            <a:noFill/>
          </a:ln>
        </p:spPr>
        <p:txBody>
          <a:bodyPr>
            <a:noAutofit/>
          </a:bodyPr>
          <a:lstStyle/>
          <a:p>
            <a:r>
              <a:rPr lang="en-US" sz="8800" dirty="0" err="1" smtClean="0">
                <a:solidFill>
                  <a:srgbClr val="00B0F0"/>
                </a:solidFill>
              </a:rPr>
              <a:t>শিক্ষক</a:t>
            </a:r>
            <a:r>
              <a:rPr lang="en-US" sz="8800" dirty="0" smtClean="0">
                <a:solidFill>
                  <a:srgbClr val="00B0F0"/>
                </a:solidFill>
              </a:rPr>
              <a:t> </a:t>
            </a:r>
            <a:r>
              <a:rPr lang="en-US" sz="8800" dirty="0" err="1" smtClean="0">
                <a:solidFill>
                  <a:srgbClr val="00B0F0"/>
                </a:solidFill>
              </a:rPr>
              <a:t>পরিচিতি</a:t>
            </a:r>
            <a:endParaRPr lang="en-US" sz="8000" dirty="0">
              <a:solidFill>
                <a:srgbClr val="00B0F0"/>
              </a:solidFill>
            </a:endParaRPr>
          </a:p>
        </p:txBody>
      </p:sp>
      <p:sp>
        <p:nvSpPr>
          <p:cNvPr id="3" name="Content Placeholder 2"/>
          <p:cNvSpPr>
            <a:spLocks noGrp="1"/>
          </p:cNvSpPr>
          <p:nvPr>
            <p:ph idx="1"/>
          </p:nvPr>
        </p:nvSpPr>
        <p:spPr>
          <a:ln>
            <a:noFill/>
          </a:ln>
        </p:spPr>
        <p:txBody>
          <a:bodyPr>
            <a:normAutofit/>
          </a:bodyPr>
          <a:lstStyle/>
          <a:p>
            <a:r>
              <a:rPr lang="en-US" sz="4400" dirty="0" err="1" smtClean="0">
                <a:solidFill>
                  <a:schemeClr val="accent2">
                    <a:lumMod val="75000"/>
                  </a:schemeClr>
                </a:solidFill>
              </a:rPr>
              <a:t>মোঃ</a:t>
            </a:r>
            <a:r>
              <a:rPr lang="en-US" sz="4400" dirty="0" smtClean="0">
                <a:solidFill>
                  <a:schemeClr val="accent2">
                    <a:lumMod val="75000"/>
                  </a:schemeClr>
                </a:solidFill>
              </a:rPr>
              <a:t> </a:t>
            </a:r>
            <a:r>
              <a:rPr lang="en-US" sz="4400" dirty="0" err="1" smtClean="0">
                <a:solidFill>
                  <a:schemeClr val="accent2">
                    <a:lumMod val="75000"/>
                  </a:schemeClr>
                </a:solidFill>
              </a:rPr>
              <a:t>শরিফুল</a:t>
            </a:r>
            <a:r>
              <a:rPr lang="en-US" sz="4400" dirty="0" smtClean="0">
                <a:solidFill>
                  <a:schemeClr val="accent2">
                    <a:lumMod val="75000"/>
                  </a:schemeClr>
                </a:solidFill>
              </a:rPr>
              <a:t> </a:t>
            </a:r>
            <a:r>
              <a:rPr lang="en-US" sz="4400" dirty="0" err="1" smtClean="0">
                <a:solidFill>
                  <a:schemeClr val="accent2">
                    <a:lumMod val="75000"/>
                  </a:schemeClr>
                </a:solidFill>
              </a:rPr>
              <a:t>ইসলাম</a:t>
            </a:r>
            <a:endParaRPr lang="en-US" sz="4400" dirty="0" smtClean="0">
              <a:solidFill>
                <a:schemeClr val="accent2">
                  <a:lumMod val="75000"/>
                </a:schemeClr>
              </a:solidFill>
            </a:endParaRPr>
          </a:p>
          <a:p>
            <a:r>
              <a:rPr lang="en-US" sz="4400" dirty="0" err="1" smtClean="0">
                <a:solidFill>
                  <a:schemeClr val="accent2">
                    <a:lumMod val="75000"/>
                  </a:schemeClr>
                </a:solidFill>
              </a:rPr>
              <a:t>সহকারী</a:t>
            </a:r>
            <a:r>
              <a:rPr lang="en-US" sz="4400" dirty="0" smtClean="0">
                <a:solidFill>
                  <a:schemeClr val="accent2">
                    <a:lumMod val="75000"/>
                  </a:schemeClr>
                </a:solidFill>
              </a:rPr>
              <a:t> </a:t>
            </a:r>
            <a:r>
              <a:rPr lang="en-US" sz="4400" dirty="0" err="1" smtClean="0">
                <a:solidFill>
                  <a:schemeClr val="accent2">
                    <a:lumMod val="75000"/>
                  </a:schemeClr>
                </a:solidFill>
              </a:rPr>
              <a:t>মৌলভী</a:t>
            </a:r>
            <a:endParaRPr lang="en-US" sz="4400" dirty="0" smtClean="0">
              <a:solidFill>
                <a:schemeClr val="accent2">
                  <a:lumMod val="75000"/>
                </a:schemeClr>
              </a:solidFill>
            </a:endParaRPr>
          </a:p>
          <a:p>
            <a:r>
              <a:rPr lang="en-US" sz="4400" dirty="0" err="1" smtClean="0">
                <a:solidFill>
                  <a:schemeClr val="accent2">
                    <a:lumMod val="75000"/>
                  </a:schemeClr>
                </a:solidFill>
              </a:rPr>
              <a:t>নিতপুর</a:t>
            </a:r>
            <a:r>
              <a:rPr lang="en-US" sz="4400" dirty="0" smtClean="0">
                <a:solidFill>
                  <a:schemeClr val="accent2">
                    <a:lumMod val="75000"/>
                  </a:schemeClr>
                </a:solidFill>
              </a:rPr>
              <a:t> </a:t>
            </a:r>
            <a:r>
              <a:rPr lang="en-US" sz="4400" dirty="0" err="1" smtClean="0">
                <a:solidFill>
                  <a:schemeClr val="accent2">
                    <a:lumMod val="75000"/>
                  </a:schemeClr>
                </a:solidFill>
              </a:rPr>
              <a:t>মহিলা</a:t>
            </a:r>
            <a:r>
              <a:rPr lang="en-US" sz="4400" dirty="0" smtClean="0">
                <a:solidFill>
                  <a:schemeClr val="accent2">
                    <a:lumMod val="75000"/>
                  </a:schemeClr>
                </a:solidFill>
              </a:rPr>
              <a:t> </a:t>
            </a:r>
            <a:r>
              <a:rPr lang="en-US" sz="4400" dirty="0" err="1" smtClean="0">
                <a:solidFill>
                  <a:schemeClr val="accent2">
                    <a:lumMod val="75000"/>
                  </a:schemeClr>
                </a:solidFill>
              </a:rPr>
              <a:t>আলিম</a:t>
            </a:r>
            <a:r>
              <a:rPr lang="en-US" sz="4400" dirty="0" smtClean="0">
                <a:solidFill>
                  <a:schemeClr val="accent2">
                    <a:lumMod val="75000"/>
                  </a:schemeClr>
                </a:solidFill>
              </a:rPr>
              <a:t> </a:t>
            </a:r>
            <a:r>
              <a:rPr lang="en-US" sz="4400" dirty="0" err="1" smtClean="0">
                <a:solidFill>
                  <a:schemeClr val="accent2">
                    <a:lumMod val="75000"/>
                  </a:schemeClr>
                </a:solidFill>
              </a:rPr>
              <a:t>মাদ্রাসা</a:t>
            </a:r>
            <a:endParaRPr lang="en-US" sz="4400" dirty="0" smtClean="0">
              <a:solidFill>
                <a:schemeClr val="accent2">
                  <a:lumMod val="75000"/>
                </a:schemeClr>
              </a:solidFill>
            </a:endParaRPr>
          </a:p>
          <a:p>
            <a:r>
              <a:rPr lang="en-US" sz="4400" dirty="0" err="1" smtClean="0">
                <a:solidFill>
                  <a:schemeClr val="accent2">
                    <a:lumMod val="75000"/>
                  </a:schemeClr>
                </a:solidFill>
              </a:rPr>
              <a:t>পোরশা</a:t>
            </a:r>
            <a:r>
              <a:rPr lang="en-US" sz="4400" dirty="0" smtClean="0">
                <a:solidFill>
                  <a:schemeClr val="accent2">
                    <a:lumMod val="75000"/>
                  </a:schemeClr>
                </a:solidFill>
              </a:rPr>
              <a:t> </a:t>
            </a:r>
            <a:r>
              <a:rPr lang="en-US" sz="4400" dirty="0" err="1" smtClean="0">
                <a:solidFill>
                  <a:schemeClr val="accent2">
                    <a:lumMod val="75000"/>
                  </a:schemeClr>
                </a:solidFill>
              </a:rPr>
              <a:t>নওগাঁ</a:t>
            </a:r>
            <a:r>
              <a:rPr lang="en-US" sz="4400" dirty="0" smtClean="0">
                <a:solidFill>
                  <a:schemeClr val="accent2">
                    <a:lumMod val="75000"/>
                  </a:schemeClr>
                </a:solidFill>
              </a:rPr>
              <a:t>।</a:t>
            </a:r>
          </a:p>
          <a:p>
            <a:r>
              <a:rPr lang="en-US" sz="4400" dirty="0" err="1" smtClean="0">
                <a:solidFill>
                  <a:schemeClr val="accent2">
                    <a:lumMod val="75000"/>
                  </a:schemeClr>
                </a:solidFill>
              </a:rPr>
              <a:t>মোবাইল</a:t>
            </a:r>
            <a:r>
              <a:rPr lang="en-US" sz="4400" dirty="0" smtClean="0">
                <a:solidFill>
                  <a:schemeClr val="accent2">
                    <a:lumMod val="75000"/>
                  </a:schemeClr>
                </a:solidFill>
              </a:rPr>
              <a:t> </a:t>
            </a:r>
            <a:r>
              <a:rPr lang="en-US" sz="4400" dirty="0" err="1" smtClean="0">
                <a:solidFill>
                  <a:schemeClr val="accent2">
                    <a:lumMod val="75000"/>
                  </a:schemeClr>
                </a:solidFill>
              </a:rPr>
              <a:t>নং</a:t>
            </a:r>
            <a:r>
              <a:rPr lang="en-US" sz="4400" dirty="0" smtClean="0">
                <a:solidFill>
                  <a:schemeClr val="accent2">
                    <a:lumMod val="75000"/>
                  </a:schemeClr>
                </a:solidFill>
              </a:rPr>
              <a:t> ০১৭১৪৮৪১৭৮০</a:t>
            </a:r>
          </a:p>
          <a:p>
            <a:endParaRPr lang="en-US" sz="4400" dirty="0">
              <a:solidFill>
                <a:schemeClr val="accent2">
                  <a:lumMod val="75000"/>
                </a:schemeClr>
              </a:solidFill>
            </a:endParaRPr>
          </a:p>
        </p:txBody>
      </p:sp>
      <p:pic>
        <p:nvPicPr>
          <p:cNvPr id="4" name="Picture 3" descr="IMG_20170410_225903_626.jpg"/>
          <p:cNvPicPr>
            <a:picLocks noChangeAspect="1"/>
          </p:cNvPicPr>
          <p:nvPr/>
        </p:nvPicPr>
        <p:blipFill>
          <a:blip r:embed="rId2" cstate="print"/>
          <a:stretch>
            <a:fillRect/>
          </a:stretch>
        </p:blipFill>
        <p:spPr>
          <a:xfrm>
            <a:off x="6553200" y="1752600"/>
            <a:ext cx="1828800" cy="1981200"/>
          </a:xfrm>
          <a:prstGeom prst="rect">
            <a:avLst/>
          </a:prstGeom>
          <a:ln>
            <a:noFill/>
          </a:ln>
        </p:spPr>
        <p:style>
          <a:lnRef idx="0">
            <a:schemeClr val="accent2"/>
          </a:lnRef>
          <a:fillRef idx="3">
            <a:schemeClr val="accent2"/>
          </a:fillRef>
          <a:effectRef idx="3">
            <a:schemeClr val="accent2"/>
          </a:effectRef>
          <a:fontRef idx="minor">
            <a:schemeClr val="lt1"/>
          </a:fontRef>
        </p:style>
      </p:pic>
      <p:sp>
        <p:nvSpPr>
          <p:cNvPr id="5" name="Rectangle 4"/>
          <p:cNvSpPr/>
          <p:nvPr/>
        </p:nvSpPr>
        <p:spPr>
          <a:xfrm>
            <a:off x="7481365" y="6488668"/>
            <a:ext cx="1662635" cy="369332"/>
          </a:xfrm>
          <a:prstGeom prst="rect">
            <a:avLst/>
          </a:prstGeom>
        </p:spPr>
        <p:txBody>
          <a:bodyPr wrap="none">
            <a:spAutoFit/>
          </a:bodyPr>
          <a:lstStyle/>
          <a:p>
            <a:pPr algn="ctr"/>
            <a:r>
              <a:rPr lang="bn-IN" dirty="0" smtClean="0">
                <a:solidFill>
                  <a:schemeClr val="accent2">
                    <a:lumMod val="60000"/>
                    <a:lumOff val="40000"/>
                  </a:schemeClr>
                </a:solidFill>
              </a:rPr>
              <a:t>মোঃ শরিফুল ইসলাম</a:t>
            </a:r>
            <a:endParaRPr lang="en-US" dirty="0">
              <a:solidFill>
                <a:schemeClr val="accent2">
                  <a:lumMod val="60000"/>
                  <a:lumOff val="40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3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strips(downLeft)">
                                      <p:cBhvr>
                                        <p:cTn id="27" dur="3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trips(downLeft)">
                                      <p:cBhvr>
                                        <p:cTn id="32" dur="3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a:noFill/>
          </a:ln>
        </p:spPr>
        <p:txBody>
          <a:bodyPr>
            <a:noAutofit/>
          </a:bodyPr>
          <a:lstStyle/>
          <a:p>
            <a:r>
              <a:rPr lang="en-US" sz="7200" dirty="0" err="1" smtClean="0">
                <a:solidFill>
                  <a:schemeClr val="accent3">
                    <a:lumMod val="60000"/>
                    <a:lumOff val="40000"/>
                  </a:schemeClr>
                </a:solidFill>
              </a:rPr>
              <a:t>পাঠ</a:t>
            </a:r>
            <a:r>
              <a:rPr lang="en-US" sz="7200" dirty="0" smtClean="0">
                <a:solidFill>
                  <a:schemeClr val="accent3">
                    <a:lumMod val="60000"/>
                    <a:lumOff val="40000"/>
                  </a:schemeClr>
                </a:solidFill>
              </a:rPr>
              <a:t> </a:t>
            </a:r>
            <a:r>
              <a:rPr lang="en-US" sz="7200" dirty="0" err="1" smtClean="0">
                <a:solidFill>
                  <a:schemeClr val="accent3">
                    <a:lumMod val="60000"/>
                    <a:lumOff val="40000"/>
                  </a:schemeClr>
                </a:solidFill>
              </a:rPr>
              <a:t>পরিচিতি</a:t>
            </a:r>
            <a:endParaRPr lang="en-US" sz="6600" dirty="0">
              <a:solidFill>
                <a:schemeClr val="accent3">
                  <a:lumMod val="60000"/>
                  <a:lumOff val="40000"/>
                </a:schemeClr>
              </a:solidFill>
            </a:endParaRPr>
          </a:p>
        </p:txBody>
      </p:sp>
      <p:sp>
        <p:nvSpPr>
          <p:cNvPr id="3" name="Content Placeholder 2"/>
          <p:cNvSpPr>
            <a:spLocks noGrp="1"/>
          </p:cNvSpPr>
          <p:nvPr>
            <p:ph idx="1"/>
          </p:nvPr>
        </p:nvSpPr>
        <p:spPr>
          <a:ln>
            <a:noFill/>
          </a:ln>
        </p:spPr>
        <p:txBody>
          <a:bodyPr>
            <a:normAutofit/>
          </a:bodyPr>
          <a:lstStyle/>
          <a:p>
            <a:r>
              <a:rPr lang="en-US" sz="4800" dirty="0" err="1" smtClean="0">
                <a:solidFill>
                  <a:srgbClr val="FFFF00"/>
                </a:solidFill>
              </a:rPr>
              <a:t>শ্রেণীঃ</a:t>
            </a:r>
            <a:r>
              <a:rPr lang="en-US" sz="4800" dirty="0" smtClean="0">
                <a:solidFill>
                  <a:srgbClr val="FFFF00"/>
                </a:solidFill>
              </a:rPr>
              <a:t> ৮ম</a:t>
            </a:r>
          </a:p>
          <a:p>
            <a:r>
              <a:rPr lang="bn-IN" sz="4800" dirty="0" smtClean="0">
                <a:solidFill>
                  <a:srgbClr val="FFFF00"/>
                </a:solidFill>
              </a:rPr>
              <a:t>১ম অধ্যায়</a:t>
            </a:r>
            <a:endParaRPr lang="en-US" sz="4800" dirty="0" smtClean="0">
              <a:solidFill>
                <a:srgbClr val="FFFF00"/>
              </a:solidFill>
            </a:endParaRPr>
          </a:p>
          <a:p>
            <a:r>
              <a:rPr lang="bn-IN" sz="4800" dirty="0" smtClean="0">
                <a:solidFill>
                  <a:srgbClr val="FFFF00"/>
                </a:solidFill>
              </a:rPr>
              <a:t>২য়</a:t>
            </a:r>
            <a:r>
              <a:rPr lang="en-US" sz="4800" dirty="0" smtClean="0">
                <a:solidFill>
                  <a:srgbClr val="FFFF00"/>
                </a:solidFill>
              </a:rPr>
              <a:t> </a:t>
            </a:r>
            <a:r>
              <a:rPr lang="en-US" sz="4800" dirty="0" err="1" smtClean="0">
                <a:solidFill>
                  <a:srgbClr val="FFFF00"/>
                </a:solidFill>
              </a:rPr>
              <a:t>পাঠ</a:t>
            </a:r>
            <a:endParaRPr lang="en-US" sz="4800" dirty="0" smtClean="0">
              <a:solidFill>
                <a:srgbClr val="FFFF00"/>
              </a:solidFill>
            </a:endParaRPr>
          </a:p>
          <a:p>
            <a:r>
              <a:rPr lang="en-US" sz="4800" dirty="0" err="1" smtClean="0">
                <a:solidFill>
                  <a:srgbClr val="FFFF00"/>
                </a:solidFill>
              </a:rPr>
              <a:t>বিষয়ঃ</a:t>
            </a:r>
            <a:r>
              <a:rPr lang="en-US" sz="4800" dirty="0" smtClean="0">
                <a:solidFill>
                  <a:srgbClr val="FFFF00"/>
                </a:solidFill>
              </a:rPr>
              <a:t> </a:t>
            </a:r>
            <a:r>
              <a:rPr lang="en-US" sz="4800" dirty="0" err="1" smtClean="0">
                <a:solidFill>
                  <a:srgbClr val="FFFF00"/>
                </a:solidFill>
              </a:rPr>
              <a:t>আল্</a:t>
            </a:r>
            <a:r>
              <a:rPr lang="en-US" sz="4800" dirty="0" smtClean="0">
                <a:solidFill>
                  <a:srgbClr val="FFFF00"/>
                </a:solidFill>
              </a:rPr>
              <a:t> </a:t>
            </a:r>
            <a:r>
              <a:rPr lang="en-US" sz="4800" dirty="0" err="1" smtClean="0">
                <a:solidFill>
                  <a:srgbClr val="FFFF00"/>
                </a:solidFill>
              </a:rPr>
              <a:t>আকায়েদ</a:t>
            </a:r>
            <a:r>
              <a:rPr lang="en-US" sz="4800" dirty="0" smtClean="0">
                <a:solidFill>
                  <a:srgbClr val="FFFF00"/>
                </a:solidFill>
              </a:rPr>
              <a:t> </a:t>
            </a:r>
            <a:r>
              <a:rPr lang="en-US" sz="4800" dirty="0" err="1" smtClean="0">
                <a:solidFill>
                  <a:srgbClr val="FFFF00"/>
                </a:solidFill>
              </a:rPr>
              <a:t>ওয়াল</a:t>
            </a:r>
            <a:r>
              <a:rPr lang="en-US" sz="4800" dirty="0" smtClean="0">
                <a:solidFill>
                  <a:srgbClr val="FFFF00"/>
                </a:solidFill>
              </a:rPr>
              <a:t> </a:t>
            </a:r>
            <a:r>
              <a:rPr lang="en-US" sz="4800" dirty="0" err="1" smtClean="0">
                <a:solidFill>
                  <a:srgbClr val="FFFF00"/>
                </a:solidFill>
              </a:rPr>
              <a:t>ফিকহ্</a:t>
            </a:r>
            <a:endParaRPr lang="en-US" sz="4800" dirty="0" smtClean="0">
              <a:solidFill>
                <a:srgbClr val="FFFF00"/>
              </a:solidFill>
            </a:endParaRPr>
          </a:p>
        </p:txBody>
      </p:sp>
      <p:sp>
        <p:nvSpPr>
          <p:cNvPr id="4" name="Rectangle 3"/>
          <p:cNvSpPr/>
          <p:nvPr/>
        </p:nvSpPr>
        <p:spPr>
          <a:xfrm>
            <a:off x="7481365" y="6488668"/>
            <a:ext cx="1662635" cy="369332"/>
          </a:xfrm>
          <a:prstGeom prst="rect">
            <a:avLst/>
          </a:prstGeom>
        </p:spPr>
        <p:txBody>
          <a:bodyPr wrap="none">
            <a:spAutoFit/>
          </a:bodyPr>
          <a:lstStyle/>
          <a:p>
            <a:pPr algn="ctr"/>
            <a:r>
              <a:rPr lang="bn-IN" dirty="0" smtClean="0">
                <a:solidFill>
                  <a:schemeClr val="accent2">
                    <a:lumMod val="60000"/>
                    <a:lumOff val="40000"/>
                  </a:schemeClr>
                </a:solidFill>
              </a:rPr>
              <a:t>মোঃ শরিফুল ইসলাম</a:t>
            </a:r>
            <a:endParaRPr lang="en-US"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30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30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3000"/>
                                        <p:tgtEl>
                                          <p:spTgt spid="3">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a:ln>
            <a:noFill/>
          </a:ln>
        </p:spPr>
        <p:txBody>
          <a:bodyPr>
            <a:normAutofit fontScale="90000"/>
          </a:bodyPr>
          <a:lstStyle/>
          <a:p>
            <a:r>
              <a:rPr lang="en-US" sz="4400" dirty="0" err="1" smtClean="0">
                <a:solidFill>
                  <a:schemeClr val="accent3"/>
                </a:solidFill>
              </a:rPr>
              <a:t>এসো</a:t>
            </a:r>
            <a:r>
              <a:rPr lang="en-US" sz="4400" dirty="0" smtClean="0">
                <a:solidFill>
                  <a:schemeClr val="accent3"/>
                </a:solidFill>
              </a:rPr>
              <a:t> </a:t>
            </a:r>
            <a:r>
              <a:rPr lang="en-US" sz="4400" dirty="0" err="1" smtClean="0">
                <a:solidFill>
                  <a:schemeClr val="accent3"/>
                </a:solidFill>
              </a:rPr>
              <a:t>আমরা</a:t>
            </a:r>
            <a:r>
              <a:rPr lang="en-US" sz="4400" dirty="0" smtClean="0">
                <a:solidFill>
                  <a:schemeClr val="accent3"/>
                </a:solidFill>
              </a:rPr>
              <a:t> </a:t>
            </a:r>
            <a:r>
              <a:rPr lang="en-US" sz="4400" dirty="0" err="1" smtClean="0">
                <a:solidFill>
                  <a:schemeClr val="accent3"/>
                </a:solidFill>
              </a:rPr>
              <a:t>নিম্নের</a:t>
            </a:r>
            <a:r>
              <a:rPr lang="en-US" sz="4400" dirty="0" smtClean="0">
                <a:solidFill>
                  <a:schemeClr val="accent3"/>
                </a:solidFill>
              </a:rPr>
              <a:t> </a:t>
            </a:r>
            <a:r>
              <a:rPr lang="en-US" sz="4400" dirty="0" err="1" smtClean="0">
                <a:solidFill>
                  <a:schemeClr val="accent3"/>
                </a:solidFill>
              </a:rPr>
              <a:t>আয়াতটি</a:t>
            </a:r>
            <a:r>
              <a:rPr lang="en-US" sz="4400" dirty="0" smtClean="0">
                <a:solidFill>
                  <a:schemeClr val="accent3"/>
                </a:solidFill>
              </a:rPr>
              <a:t> </a:t>
            </a:r>
            <a:r>
              <a:rPr lang="en-US" sz="4400" dirty="0" err="1" smtClean="0">
                <a:solidFill>
                  <a:schemeClr val="accent3"/>
                </a:solidFill>
              </a:rPr>
              <a:t>অনুবাদ</a:t>
            </a:r>
            <a:r>
              <a:rPr lang="en-US" sz="4400" dirty="0" smtClean="0">
                <a:solidFill>
                  <a:schemeClr val="accent3"/>
                </a:solidFill>
              </a:rPr>
              <a:t> </a:t>
            </a:r>
            <a:r>
              <a:rPr lang="en-US" sz="4400" dirty="0" err="1" smtClean="0">
                <a:solidFill>
                  <a:schemeClr val="accent3"/>
                </a:solidFill>
              </a:rPr>
              <a:t>সহ</a:t>
            </a:r>
            <a:r>
              <a:rPr lang="en-US" sz="4400" dirty="0" smtClean="0">
                <a:solidFill>
                  <a:schemeClr val="accent3"/>
                </a:solidFill>
              </a:rPr>
              <a:t> </a:t>
            </a:r>
            <a:r>
              <a:rPr lang="en-US" sz="4400" dirty="0" err="1" smtClean="0">
                <a:solidFill>
                  <a:schemeClr val="accent3"/>
                </a:solidFill>
              </a:rPr>
              <a:t>পাঠ</a:t>
            </a:r>
            <a:r>
              <a:rPr lang="en-US" sz="4400" dirty="0" smtClean="0">
                <a:solidFill>
                  <a:schemeClr val="accent3"/>
                </a:solidFill>
              </a:rPr>
              <a:t> </a:t>
            </a:r>
            <a:r>
              <a:rPr lang="en-US" sz="4400" dirty="0" err="1" smtClean="0">
                <a:solidFill>
                  <a:schemeClr val="accent3"/>
                </a:solidFill>
              </a:rPr>
              <a:t>করি</a:t>
            </a:r>
            <a:r>
              <a:rPr lang="en-US" sz="4400" dirty="0" smtClean="0">
                <a:solidFill>
                  <a:schemeClr val="accent3"/>
                </a:solidFill>
              </a:rPr>
              <a:t>।</a:t>
            </a:r>
            <a:endParaRPr lang="en-US" dirty="0">
              <a:solidFill>
                <a:schemeClr val="accent3"/>
              </a:solidFill>
            </a:endParaRPr>
          </a:p>
        </p:txBody>
      </p:sp>
      <p:sp>
        <p:nvSpPr>
          <p:cNvPr id="3" name="Content Placeholder 2"/>
          <p:cNvSpPr>
            <a:spLocks noGrp="1"/>
          </p:cNvSpPr>
          <p:nvPr>
            <p:ph idx="1"/>
          </p:nvPr>
        </p:nvSpPr>
        <p:spPr>
          <a:ln>
            <a:noFill/>
          </a:ln>
        </p:spPr>
        <p:txBody>
          <a:bodyPr>
            <a:normAutofit/>
          </a:bodyPr>
          <a:lstStyle/>
          <a:p>
            <a:r>
              <a:rPr lang="ar-SA" sz="3600" dirty="0" smtClean="0">
                <a:solidFill>
                  <a:srgbClr val="FFFF00"/>
                </a:solidFill>
                <a:latin typeface="Times New Roman" pitchFamily="18" charset="0"/>
                <a:cs typeface="Arabic Transparent" pitchFamily="2" charset="-78"/>
              </a:rPr>
              <a:t>اليوم أكملت لكم دينكم وأتممت عليكم نعمتى ورضيت لكم الإسلامَ دينا.</a:t>
            </a:r>
            <a:endParaRPr lang="bn-IN" sz="3600" dirty="0" smtClean="0">
              <a:solidFill>
                <a:srgbClr val="FFFF00"/>
              </a:solidFill>
              <a:latin typeface="Times New Roman" pitchFamily="18" charset="0"/>
              <a:cs typeface="Arabic Transparent" pitchFamily="2" charset="-78"/>
            </a:endParaRPr>
          </a:p>
          <a:p>
            <a:r>
              <a:rPr lang="bn-IN" dirty="0" smtClean="0">
                <a:solidFill>
                  <a:schemeClr val="accent6">
                    <a:lumMod val="75000"/>
                  </a:schemeClr>
                </a:solidFill>
                <a:cs typeface="+mj-cs"/>
              </a:rPr>
              <a:t>অর্থঃ নিশ্চয়ই আল্লাহর নিকট ইসলামই একমাত্র মনোনীত জীবনব্যবস্থা। (সুরা মায়েদা,০৩)</a:t>
            </a:r>
          </a:p>
          <a:p>
            <a:r>
              <a:rPr lang="ar-SA" dirty="0" smtClean="0">
                <a:solidFill>
                  <a:srgbClr val="FF0000"/>
                </a:solidFill>
                <a:latin typeface="Times New Roman" pitchFamily="18" charset="0"/>
                <a:cs typeface="Arabic Transparent" pitchFamily="2" charset="-78"/>
              </a:rPr>
              <a:t>ومن يبتغ غير الإسلام دينا فلن يقبل منه وهو في اللأخرة من الخسرين</a:t>
            </a:r>
            <a:endParaRPr lang="bn-IN" dirty="0" smtClean="0">
              <a:solidFill>
                <a:srgbClr val="FF0000"/>
              </a:solidFill>
              <a:latin typeface="Times New Roman" pitchFamily="18" charset="0"/>
              <a:cs typeface="Arabic Transparent" pitchFamily="2" charset="-78"/>
            </a:endParaRPr>
          </a:p>
          <a:p>
            <a:r>
              <a:rPr lang="bn-IN" dirty="0" smtClean="0">
                <a:solidFill>
                  <a:srgbClr val="002060"/>
                </a:solidFill>
                <a:cs typeface="+mj-cs"/>
              </a:rPr>
              <a:t>অর্থঃ যে ইসলাম ছাড়া অন্য কোন জীবনব্যবস্থা গ্রহণের অভীপ্রায় ব্যক্ত করবে, তা কখনো গ্রহনযোগ্য হবেনা, আর সে পরকালে ক্ষতিগ্রস্থদের অন্তর্ভুক্ত হবে।(সুরা আলে ইমরান,৮৫)</a:t>
            </a:r>
            <a:endParaRPr lang="en-US" dirty="0">
              <a:solidFill>
                <a:srgbClr val="002060"/>
              </a:solidFill>
              <a:cs typeface="+mj-cs"/>
            </a:endParaRPr>
          </a:p>
        </p:txBody>
      </p:sp>
      <p:sp>
        <p:nvSpPr>
          <p:cNvPr id="4" name="Rectangle 3"/>
          <p:cNvSpPr/>
          <p:nvPr/>
        </p:nvSpPr>
        <p:spPr>
          <a:xfrm>
            <a:off x="70866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3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edg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plus(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a:ln>
            <a:noFill/>
          </a:ln>
        </p:spPr>
        <p:txBody>
          <a:bodyPr>
            <a:normAutofit/>
          </a:bodyPr>
          <a:lstStyle/>
          <a:p>
            <a:r>
              <a:rPr lang="bn-IN" sz="6000" dirty="0" smtClean="0">
                <a:solidFill>
                  <a:srgbClr val="0000FF"/>
                </a:solidFill>
              </a:rPr>
              <a:t>এসো আমরা কিছু ছবি  দেখি</a:t>
            </a:r>
            <a:endParaRPr lang="en-US" sz="6000" dirty="0">
              <a:solidFill>
                <a:srgbClr val="0000FF"/>
              </a:solidFill>
            </a:endParaRPr>
          </a:p>
        </p:txBody>
      </p:sp>
      <p:pic>
        <p:nvPicPr>
          <p:cNvPr id="4" name="Content Placeholder 3" descr="is (3).jpg"/>
          <p:cNvPicPr>
            <a:picLocks noGrp="1" noChangeAspect="1"/>
          </p:cNvPicPr>
          <p:nvPr>
            <p:ph idx="1"/>
          </p:nvPr>
        </p:nvPicPr>
        <p:blipFill>
          <a:blip r:embed="rId2" cstate="print"/>
          <a:stretch>
            <a:fillRect/>
          </a:stretch>
        </p:blipFill>
        <p:spPr>
          <a:xfrm>
            <a:off x="1295400" y="1600200"/>
            <a:ext cx="6442364" cy="4572000"/>
          </a:xfrm>
          <a:ln>
            <a:noFill/>
          </a:ln>
        </p:spPr>
      </p:pic>
      <p:sp>
        <p:nvSpPr>
          <p:cNvPr id="7" name="Rectangle 6"/>
          <p:cNvSpPr/>
          <p:nvPr/>
        </p:nvSpPr>
        <p:spPr>
          <a:xfrm>
            <a:off x="70104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Effect transition="in" filter="fade">
                                      <p:cBhvr>
                                        <p:cTn id="1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 (5).jpg"/>
          <p:cNvPicPr>
            <a:picLocks noChangeAspect="1"/>
          </p:cNvPicPr>
          <p:nvPr/>
        </p:nvPicPr>
        <p:blipFill>
          <a:blip r:embed="rId2" cstate="print"/>
          <a:stretch>
            <a:fillRect/>
          </a:stretch>
        </p:blipFill>
        <p:spPr>
          <a:xfrm>
            <a:off x="2362199" y="3124200"/>
            <a:ext cx="4358641" cy="3733800"/>
          </a:xfrm>
          <a:prstGeom prst="rect">
            <a:avLst/>
          </a:prstGeom>
          <a:ln>
            <a:noFill/>
          </a:ln>
        </p:spPr>
      </p:pic>
      <p:pic>
        <p:nvPicPr>
          <p:cNvPr id="3" name="Picture 2" descr="is (4).jpg"/>
          <p:cNvPicPr>
            <a:picLocks noChangeAspect="1"/>
          </p:cNvPicPr>
          <p:nvPr/>
        </p:nvPicPr>
        <p:blipFill>
          <a:blip r:embed="rId3" cstate="print"/>
          <a:stretch>
            <a:fillRect/>
          </a:stretch>
        </p:blipFill>
        <p:spPr>
          <a:xfrm>
            <a:off x="0" y="0"/>
            <a:ext cx="9144000" cy="3048000"/>
          </a:xfrm>
          <a:prstGeom prst="rect">
            <a:avLst/>
          </a:prstGeom>
          <a:ln>
            <a:noFill/>
          </a:ln>
        </p:spPr>
      </p:pic>
      <p:sp>
        <p:nvSpPr>
          <p:cNvPr id="4" name="Rectangle 3"/>
          <p:cNvSpPr/>
          <p:nvPr/>
        </p:nvSpPr>
        <p:spPr>
          <a:xfrm>
            <a:off x="69342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bn-IN" sz="8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bn-IN" sz="8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8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8000" dirty="0" err="1" smtClean="0">
                <a:ln w="1905"/>
                <a:solidFill>
                  <a:srgbClr val="00FF00"/>
                </a:solidFill>
                <a:effectLst>
                  <a:innerShdw blurRad="69850" dist="43180" dir="5400000">
                    <a:srgbClr val="000000">
                      <a:alpha val="65000"/>
                    </a:srgbClr>
                  </a:innerShdw>
                </a:effectLst>
              </a:rPr>
              <a:t>পাঠ</a:t>
            </a:r>
            <a:r>
              <a:rPr lang="en-US" sz="8000" dirty="0" smtClean="0">
                <a:ln w="1905"/>
                <a:solidFill>
                  <a:srgbClr val="00FF00"/>
                </a:solidFill>
                <a:effectLst>
                  <a:innerShdw blurRad="69850" dist="43180" dir="5400000">
                    <a:srgbClr val="000000">
                      <a:alpha val="65000"/>
                    </a:srgbClr>
                  </a:innerShdw>
                </a:effectLst>
              </a:rPr>
              <a:t> </a:t>
            </a:r>
            <a:r>
              <a:rPr lang="en-US" sz="8000" dirty="0" err="1" smtClean="0">
                <a:ln w="1905"/>
                <a:solidFill>
                  <a:srgbClr val="00FF00"/>
                </a:solidFill>
                <a:effectLst>
                  <a:innerShdw blurRad="69850" dist="43180" dir="5400000">
                    <a:srgbClr val="000000">
                      <a:alpha val="65000"/>
                    </a:srgbClr>
                  </a:innerShdw>
                </a:effectLst>
              </a:rPr>
              <a:t>শিরনাম</a:t>
            </a:r>
            <a:r>
              <a:rPr lang="en-US" sz="8000" dirty="0" smtClean="0">
                <a:ln w="1905"/>
                <a:solidFill>
                  <a:srgbClr val="00FF00"/>
                </a:solidFill>
                <a:effectLst>
                  <a:innerShdw blurRad="69850" dist="43180" dir="5400000">
                    <a:srgbClr val="000000">
                      <a:alpha val="65000"/>
                    </a:srgbClr>
                  </a:innerShdw>
                </a:effectLst>
              </a:rPr>
              <a:t> </a:t>
            </a:r>
            <a:r>
              <a:rPr lang="en-US" sz="8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sz="8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endParaRPr lang="en-US" sz="8000" dirty="0">
              <a:solidFill>
                <a:srgbClr val="FF0066"/>
              </a:solidFill>
            </a:endParaRPr>
          </a:p>
        </p:txBody>
      </p:sp>
      <p:sp>
        <p:nvSpPr>
          <p:cNvPr id="3" name="Content Placeholder 2"/>
          <p:cNvSpPr>
            <a:spLocks noGrp="1"/>
          </p:cNvSpPr>
          <p:nvPr>
            <p:ph idx="1"/>
          </p:nvPr>
        </p:nvSpPr>
        <p:spPr>
          <a:ln>
            <a:noFill/>
          </a:ln>
        </p:spPr>
        <p:txBody>
          <a:bodyPr>
            <a:noAutofit/>
          </a:bodyPr>
          <a:lstStyle/>
          <a:p>
            <a:r>
              <a:rPr lang="bn-IN" sz="11500" dirty="0" smtClean="0">
                <a:solidFill>
                  <a:srgbClr val="FF0066"/>
                </a:solidFill>
              </a:rPr>
              <a:t>দীনের পরিচয় ও পরিসর</a:t>
            </a:r>
            <a:endParaRPr lang="en-US" sz="11500" dirty="0"/>
          </a:p>
        </p:txBody>
      </p:sp>
      <p:sp>
        <p:nvSpPr>
          <p:cNvPr id="4" name="Rectangle 3"/>
          <p:cNvSpPr/>
          <p:nvPr/>
        </p:nvSpPr>
        <p:spPr>
          <a:xfrm>
            <a:off x="69342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plus(in)">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শিখন</a:t>
            </a:r>
            <a:r>
              <a:rPr lang="en-US" sz="8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80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ফল</a:t>
            </a:r>
            <a:endParaRPr lang="en-US" sz="7200" dirty="0"/>
          </a:p>
        </p:txBody>
      </p:sp>
      <p:sp>
        <p:nvSpPr>
          <p:cNvPr id="3" name="Content Placeholder 2"/>
          <p:cNvSpPr>
            <a:spLocks noGrp="1"/>
          </p:cNvSpPr>
          <p:nvPr>
            <p:ph idx="1"/>
          </p:nvPr>
        </p:nvSpPr>
        <p:spPr/>
        <p:txBody>
          <a:bodyPr/>
          <a:lstStyle/>
          <a:p>
            <a:pPr marL="548640" lvl="2" indent="-411480">
              <a:buClr>
                <a:schemeClr val="tx1">
                  <a:shade val="95000"/>
                </a:schemeClr>
              </a:buClr>
              <a:buSzPct val="65000"/>
              <a:buFont typeface="Wingdings 2"/>
              <a:buChar char=""/>
            </a:pPr>
            <a:r>
              <a:rPr lang="en-US" sz="4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এই</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পাঠ</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শেষে</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4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শি</a:t>
            </a:r>
            <a:r>
              <a:rPr lang="bn-IN"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ক্ষার্খীরা</a:t>
            </a: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r>
              <a:rPr lang="bn-IN" sz="4400" b="1" dirty="0" smtClean="0">
                <a:solidFill>
                  <a:srgbClr val="FF0000"/>
                </a:solidFill>
              </a:rPr>
              <a:t>দীন</a:t>
            </a:r>
            <a:r>
              <a:rPr lang="bn-IN" sz="4400" dirty="0" smtClean="0">
                <a:solidFill>
                  <a:srgbClr val="FF0000"/>
                </a:solidFill>
              </a:rPr>
              <a:t> </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শব্দের</a:t>
            </a:r>
            <a:r>
              <a:rPr lang="en-US" sz="4400" b="1" dirty="0" smtClean="0">
                <a:ln w="1905"/>
                <a:solidFill>
                  <a:srgbClr val="FF0000"/>
                </a:solidFill>
                <a:effectLst>
                  <a:innerShdw blurRad="69850" dist="43180" dir="5400000">
                    <a:srgbClr val="000000">
                      <a:alpha val="65000"/>
                    </a:srgbClr>
                  </a:innerShdw>
                </a:effectLst>
              </a:rPr>
              <a:t> </a:t>
            </a:r>
            <a:r>
              <a:rPr lang="bn-IN" sz="4400" b="1" dirty="0" smtClean="0">
                <a:ln w="1905"/>
                <a:solidFill>
                  <a:srgbClr val="FF0000"/>
                </a:solidFill>
                <a:effectLst>
                  <a:innerShdw blurRad="69850" dist="43180" dir="5400000">
                    <a:srgbClr val="000000">
                      <a:alpha val="65000"/>
                    </a:srgbClr>
                  </a:innerShdw>
                </a:effectLst>
              </a:rPr>
              <a:t>অর্থ</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কি</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তা</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বলতে</a:t>
            </a:r>
            <a:r>
              <a:rPr lang="en-US" sz="4400" b="1" dirty="0" smtClean="0">
                <a:ln w="1905"/>
                <a:solidFill>
                  <a:srgbClr val="FF0000"/>
                </a:solidFill>
                <a:effectLst>
                  <a:innerShdw blurRad="69850" dist="43180" dir="5400000">
                    <a:srgbClr val="000000">
                      <a:alpha val="65000"/>
                    </a:srgbClr>
                  </a:innerShdw>
                </a:effectLst>
              </a:rPr>
              <a:t> </a:t>
            </a:r>
            <a:r>
              <a:rPr lang="en-US" sz="4400" b="1" dirty="0" err="1" smtClean="0">
                <a:ln w="1905"/>
                <a:solidFill>
                  <a:srgbClr val="FF0000"/>
                </a:solidFill>
                <a:effectLst>
                  <a:innerShdw blurRad="69850" dist="43180" dir="5400000">
                    <a:srgbClr val="000000">
                      <a:alpha val="65000"/>
                    </a:srgbClr>
                  </a:innerShdw>
                </a:effectLst>
              </a:rPr>
              <a:t>পারবে</a:t>
            </a:r>
            <a:r>
              <a:rPr lang="en-US" sz="4400" b="1" dirty="0" smtClean="0">
                <a:ln w="1905"/>
                <a:solidFill>
                  <a:srgbClr val="FF0000"/>
                </a:solidFill>
                <a:effectLst>
                  <a:innerShdw blurRad="69850" dist="43180" dir="5400000">
                    <a:srgbClr val="000000">
                      <a:alpha val="65000"/>
                    </a:srgbClr>
                  </a:innerShdw>
                </a:effectLst>
              </a:rPr>
              <a:t>। </a:t>
            </a:r>
          </a:p>
          <a:p>
            <a:r>
              <a:rPr lang="bn-IN" sz="4400" dirty="0" smtClean="0">
                <a:solidFill>
                  <a:srgbClr val="0000FF"/>
                </a:solidFill>
              </a:rPr>
              <a:t>দীন ও আদদীন এর মধ্যে পার্থক্য কি তা বলতে পারবে।</a:t>
            </a:r>
          </a:p>
          <a:p>
            <a:r>
              <a:rPr lang="bn-IN" sz="4400" dirty="0" smtClean="0">
                <a:solidFill>
                  <a:srgbClr val="FFFF00"/>
                </a:solidFill>
              </a:rPr>
              <a:t>ইমানের শাখাসমুহ কি তা জানতে পারবে।</a:t>
            </a:r>
            <a:endParaRPr lang="en-US" sz="4400" dirty="0">
              <a:solidFill>
                <a:srgbClr val="FFFF00"/>
              </a:solidFill>
            </a:endParaRPr>
          </a:p>
        </p:txBody>
      </p:sp>
      <p:sp>
        <p:nvSpPr>
          <p:cNvPr id="4" name="Rectangle 3"/>
          <p:cNvSpPr/>
          <p:nvPr/>
        </p:nvSpPr>
        <p:spPr>
          <a:xfrm>
            <a:off x="7086600" y="6248400"/>
            <a:ext cx="1774845" cy="369332"/>
          </a:xfrm>
          <a:prstGeom prst="rect">
            <a:avLst/>
          </a:prstGeom>
        </p:spPr>
        <p:txBody>
          <a:bodyPr wrap="none">
            <a:spAutoFit/>
          </a:bodyPr>
          <a:lstStyle/>
          <a:p>
            <a:pPr algn="ctr"/>
            <a:r>
              <a:rPr lang="bn-IN" dirty="0" smtClean="0">
                <a:solidFill>
                  <a:srgbClr val="FFFF00"/>
                </a:solidFill>
              </a:rPr>
              <a:t>মোঃ শরিফুল ইসলাম  </a:t>
            </a:r>
            <a:endParaRPr lang="en-US" dirty="0">
              <a:solidFill>
                <a:srgbClr val="FFFF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3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trips(downLeft)">
                                      <p:cBhvr>
                                        <p:cTn id="33" dur="3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NikoshBAN"/>
        <a:ea typeface=""/>
        <a:cs typeface="NikoshBAN"/>
      </a:majorFont>
      <a:minorFont>
        <a:latin typeface="NikoshBAN"/>
        <a:ea typeface=""/>
        <a:cs typeface="NikoshB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302</TotalTime>
  <Words>492</Words>
  <Application>Microsoft Office PowerPoint</Application>
  <PresentationFormat>On-screen Show (4:3)</PresentationFormat>
  <Paragraphs>77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আজকের ক্লাশে সবাইকে স্বাগতম</vt:lpstr>
      <vt:lpstr>Slide 2</vt:lpstr>
      <vt:lpstr>শিক্ষক পরিচিতি</vt:lpstr>
      <vt:lpstr>পাঠ পরিচিতি</vt:lpstr>
      <vt:lpstr>এসো আমরা নিম্নের আয়াতটি অনুবাদ সহ পাঠ করি।</vt:lpstr>
      <vt:lpstr>এসো আমরা কিছু ছবি  দেখি</vt:lpstr>
      <vt:lpstr>Slide 7</vt:lpstr>
      <vt:lpstr>  পাঠ শিরনাম  </vt:lpstr>
      <vt:lpstr>শিখন ফল</vt:lpstr>
      <vt:lpstr>Slide 10</vt:lpstr>
      <vt:lpstr> ইমানের  শাখাসমুহ </vt:lpstr>
      <vt:lpstr>একক কাজ</vt:lpstr>
      <vt:lpstr>এসো মিলিয়ে নিই</vt:lpstr>
      <vt:lpstr>দলীয় কাজ</vt:lpstr>
      <vt:lpstr>দলীয় কাজের সমাধান</vt:lpstr>
      <vt:lpstr>মুল্যয়ন</vt:lpstr>
      <vt:lpstr>বাড়ীর কাজ</vt:lpstr>
      <vt:lpstr>ধন্যবাদ</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আজকের ক্ল</dc:title>
  <dc:creator>Md.Soriful Islam</dc:creator>
  <cp:lastModifiedBy>Md.Soriful Islam</cp:lastModifiedBy>
  <cp:revision>58</cp:revision>
  <dcterms:created xsi:type="dcterms:W3CDTF">2006-08-16T00:00:00Z</dcterms:created>
  <dcterms:modified xsi:type="dcterms:W3CDTF">2019-02-05T13:53:25Z</dcterms:modified>
</cp:coreProperties>
</file>