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0" r:id="rId7"/>
    <p:sldId id="261" r:id="rId8"/>
    <p:sldId id="262" r:id="rId9"/>
    <p:sldId id="263"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ideo" Target="file:///C:\Users\hp\Desktop\Bangla%20Video\power%20factor%20in%20bangla%20_%20what%20is%20power%20factor%20_.mp4"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04.pn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85800"/>
            <a:ext cx="5453737" cy="461665"/>
          </a:xfrm>
          <a:prstGeom prst="rect">
            <a:avLst/>
          </a:prstGeom>
        </p:spPr>
        <p:txBody>
          <a:bodyPr wrap="none">
            <a:spAutoFit/>
          </a:bodyPr>
          <a:lstStyle/>
          <a:p>
            <a:r>
              <a:rPr lang="as-IN" sz="2400" b="1" dirty="0" smtClean="0"/>
              <a:t>পাওয়ার ফ্যাক্টর ৮০% বলতে কি বুঝ?</a:t>
            </a:r>
            <a:endParaRPr lang="en-US" sz="2400" dirty="0"/>
          </a:p>
        </p:txBody>
      </p:sp>
      <p:sp>
        <p:nvSpPr>
          <p:cNvPr id="3" name="Rectangle 2"/>
          <p:cNvSpPr/>
          <p:nvPr/>
        </p:nvSpPr>
        <p:spPr>
          <a:xfrm>
            <a:off x="381000" y="1524000"/>
            <a:ext cx="8305800" cy="1107996"/>
          </a:xfrm>
          <a:prstGeom prst="rect">
            <a:avLst/>
          </a:prstGeom>
        </p:spPr>
        <p:txBody>
          <a:bodyPr wrap="square">
            <a:spAutoFit/>
          </a:bodyPr>
          <a:lstStyle/>
          <a:p>
            <a:pPr algn="just"/>
            <a:r>
              <a:rPr lang="as-IN" sz="2200" dirty="0" smtClean="0"/>
              <a:t>পাওয়ার ফ্যাক্টর ৮০% অর্থাৎ </a:t>
            </a:r>
            <a:r>
              <a:rPr lang="en-US" sz="2200" dirty="0" smtClean="0"/>
              <a:t>Cos</a:t>
            </a:r>
            <a:r>
              <a:rPr lang="el-GR" sz="2200" dirty="0" smtClean="0"/>
              <a:t>θ= </a:t>
            </a:r>
            <a:r>
              <a:rPr lang="as-IN" sz="2200" dirty="0" smtClean="0"/>
              <a:t>০.৮ বলতে বুঝি ১০০ </a:t>
            </a:r>
            <a:r>
              <a:rPr lang="en-US" sz="2200" dirty="0" err="1" smtClean="0"/>
              <a:t>kVA</a:t>
            </a:r>
            <a:r>
              <a:rPr lang="en-US" sz="2200" dirty="0" smtClean="0"/>
              <a:t> </a:t>
            </a:r>
            <a:r>
              <a:rPr lang="as-IN" sz="2200" dirty="0" smtClean="0"/>
              <a:t>সাপ্লাই পাওয়ার হলে ৮০ কিলোওয়াট একটিভ পাওয়ার পাওয়া যাবে। পাওয়ার ফ্যাক্টর লোড এর উপর র্নিভর করে।</a:t>
            </a:r>
            <a:endParaRPr lang="en-US" sz="2200" dirty="0"/>
          </a:p>
        </p:txBody>
      </p:sp>
      <p:sp>
        <p:nvSpPr>
          <p:cNvPr id="4" name="Rectangle 3"/>
          <p:cNvSpPr/>
          <p:nvPr/>
        </p:nvSpPr>
        <p:spPr>
          <a:xfrm>
            <a:off x="304800" y="2895600"/>
            <a:ext cx="8305800" cy="830997"/>
          </a:xfrm>
          <a:prstGeom prst="rect">
            <a:avLst/>
          </a:prstGeom>
        </p:spPr>
        <p:txBody>
          <a:bodyPr wrap="square">
            <a:spAutoFit/>
          </a:bodyPr>
          <a:lstStyle/>
          <a:p>
            <a:r>
              <a:rPr lang="as-IN" sz="2400" b="1" dirty="0" smtClean="0"/>
              <a:t>পাওয়ার ফ্যাক্টরের মান কম হলে সিস্টেমে কি কি অসুবিধা হয়?</a:t>
            </a:r>
            <a:endParaRPr lang="as-IN" sz="2400" b="1" dirty="0"/>
          </a:p>
        </p:txBody>
      </p:sp>
      <p:sp>
        <p:nvSpPr>
          <p:cNvPr id="5" name="Rectangle 4"/>
          <p:cNvSpPr/>
          <p:nvPr/>
        </p:nvSpPr>
        <p:spPr>
          <a:xfrm>
            <a:off x="304800" y="3962400"/>
            <a:ext cx="8229600" cy="1107996"/>
          </a:xfrm>
          <a:prstGeom prst="rect">
            <a:avLst/>
          </a:prstGeom>
        </p:spPr>
        <p:txBody>
          <a:bodyPr wrap="square">
            <a:spAutoFit/>
          </a:bodyPr>
          <a:lstStyle/>
          <a:p>
            <a:pPr algn="just"/>
            <a:r>
              <a:rPr lang="as-IN" sz="2200" dirty="0" smtClean="0"/>
              <a:t>লাইন লস বৃদ্ধি হয়ে থাকে,তারের ক্যাবলের আয়তন অনেক বেশি প্রয়োজন হয়, পাওয়ার সিস্টেমের দক্ষতা কমে যায়,প্রাথমিক খরচ বেড়ে যায় এতে করে পার ইউনিট কস্ট বেশি হয়।</a:t>
            </a:r>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heckerboard(across)">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diamond(in)">
                                      <p:cBhvr>
                                        <p:cTn id="2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0" y="381000"/>
            <a:ext cx="4881466" cy="461665"/>
          </a:xfrm>
          <a:prstGeom prst="rect">
            <a:avLst/>
          </a:prstGeom>
          <a:noFill/>
        </p:spPr>
        <p:txBody>
          <a:bodyPr wrap="none" rtlCol="0">
            <a:spAutoFit/>
          </a:bodyPr>
          <a:lstStyle/>
          <a:p>
            <a:pPr algn="ctr"/>
            <a:r>
              <a:rPr lang="en-US" sz="2400" b="1" dirty="0" err="1" smtClean="0"/>
              <a:t>পাওয়ার</a:t>
            </a:r>
            <a:r>
              <a:rPr lang="en-US" sz="2400" b="1" dirty="0" smtClean="0"/>
              <a:t> </a:t>
            </a:r>
            <a:r>
              <a:rPr lang="en-US" sz="2400" b="1" dirty="0" err="1" smtClean="0"/>
              <a:t>ফ্যাক্টরের</a:t>
            </a:r>
            <a:r>
              <a:rPr lang="en-US" sz="2400" b="1" dirty="0" smtClean="0"/>
              <a:t> </a:t>
            </a:r>
            <a:r>
              <a:rPr lang="en-US" sz="2400" b="1" dirty="0" err="1" smtClean="0"/>
              <a:t>ভিডিওটি</a:t>
            </a:r>
            <a:r>
              <a:rPr lang="en-US" sz="2400" b="1" dirty="0" smtClean="0"/>
              <a:t> </a:t>
            </a:r>
            <a:r>
              <a:rPr lang="en-US" sz="2400" b="1" dirty="0" err="1" smtClean="0"/>
              <a:t>দেখি</a:t>
            </a:r>
            <a:endParaRPr lang="en-US" sz="2400" b="1" dirty="0"/>
          </a:p>
        </p:txBody>
      </p:sp>
      <p:pic>
        <p:nvPicPr>
          <p:cNvPr id="3" name="power factor in bangla _ what is power factor _.mp4">
            <a:hlinkClick r:id="" action="ppaction://media"/>
          </p:cNvPr>
          <p:cNvPicPr>
            <a:picLocks noRot="1" noChangeAspect="1"/>
          </p:cNvPicPr>
          <p:nvPr>
            <a:videoFile r:link="rId1"/>
          </p:nvPr>
        </p:nvPicPr>
        <p:blipFill>
          <a:blip r:embed="rId3"/>
          <a:stretch>
            <a:fillRect/>
          </a:stretch>
        </p:blipFill>
        <p:spPr>
          <a:xfrm>
            <a:off x="762000" y="986814"/>
            <a:ext cx="7877175" cy="587118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542256"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25.jpg"/>
          <p:cNvPicPr>
            <a:picLocks noChangeAspect="1"/>
          </p:cNvPicPr>
          <p:nvPr/>
        </p:nvPicPr>
        <p:blipFill>
          <a:blip r:embed="rId2"/>
          <a:stretch>
            <a:fillRect/>
          </a:stretch>
        </p:blipFill>
        <p:spPr>
          <a:xfrm>
            <a:off x="762000" y="1128712"/>
            <a:ext cx="7620000" cy="4600575"/>
          </a:xfrm>
          <a:prstGeom prst="rect">
            <a:avLst/>
          </a:prstGeom>
        </p:spPr>
      </p:pic>
    </p:spTree>
  </p:cSld>
  <p:clrMapOvr>
    <a:masterClrMapping/>
  </p:clrMapOvr>
  <p:transition>
    <p:wheel spokes="3"/>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 V1.jpg"/>
          <p:cNvPicPr>
            <a:picLocks noChangeAspect="1"/>
          </p:cNvPicPr>
          <p:nvPr/>
        </p:nvPicPr>
        <p:blipFill>
          <a:blip r:embed="rId2"/>
          <a:stretch>
            <a:fillRect/>
          </a:stretch>
        </p:blipFill>
        <p:spPr>
          <a:xfrm>
            <a:off x="2971800" y="533400"/>
            <a:ext cx="3124200" cy="3124200"/>
          </a:xfrm>
          <a:prstGeom prst="rect">
            <a:avLst/>
          </a:prstGeom>
        </p:spPr>
      </p:pic>
      <p:sp>
        <p:nvSpPr>
          <p:cNvPr id="3" name="TextBox 2"/>
          <p:cNvSpPr txBox="1"/>
          <p:nvPr/>
        </p:nvSpPr>
        <p:spPr>
          <a:xfrm>
            <a:off x="2183618" y="4648200"/>
            <a:ext cx="5084277" cy="1323439"/>
          </a:xfrm>
          <a:prstGeom prst="rect">
            <a:avLst/>
          </a:prstGeom>
          <a:noFill/>
        </p:spPr>
        <p:txBody>
          <a:bodyPr wrap="none" rtlCol="0">
            <a:spAutoFit/>
          </a:bodyPr>
          <a:lstStyle/>
          <a:p>
            <a:pPr algn="ctr"/>
            <a:r>
              <a:rPr lang="en-US" sz="2000" dirty="0" err="1" smtClean="0"/>
              <a:t>HUMAYUN</a:t>
            </a:r>
            <a:r>
              <a:rPr lang="en-US" sz="2000" dirty="0" smtClean="0"/>
              <a:t> </a:t>
            </a:r>
            <a:r>
              <a:rPr lang="en-US" sz="2000" dirty="0" err="1" smtClean="0"/>
              <a:t>KABIR</a:t>
            </a:r>
            <a:r>
              <a:rPr lang="en-US" sz="2000" dirty="0" smtClean="0"/>
              <a:t> </a:t>
            </a:r>
            <a:r>
              <a:rPr lang="en-US" sz="2000" dirty="0" err="1" smtClean="0"/>
              <a:t>CHOWDHURY</a:t>
            </a:r>
            <a:r>
              <a:rPr lang="en-US" sz="2000" dirty="0" smtClean="0"/>
              <a:t/>
            </a:r>
            <a:br>
              <a:rPr lang="en-US" sz="2000" dirty="0" smtClean="0"/>
            </a:br>
            <a:r>
              <a:rPr lang="en-US" sz="2000" dirty="0" smtClean="0"/>
              <a:t>JUNIOR INSTRUCTOR (TECH.)</a:t>
            </a:r>
            <a:br>
              <a:rPr lang="en-US" sz="2000" dirty="0" smtClean="0"/>
            </a:br>
            <a:r>
              <a:rPr lang="en-US" sz="2000" dirty="0" smtClean="0"/>
              <a:t>DEPARTMENT OF ELECTRICAL</a:t>
            </a:r>
            <a:br>
              <a:rPr lang="en-US" sz="2000" dirty="0" smtClean="0"/>
            </a:br>
            <a:r>
              <a:rPr lang="en-US" sz="2000" dirty="0" err="1" smtClean="0"/>
              <a:t>KHAGRACHARI</a:t>
            </a:r>
            <a:r>
              <a:rPr lang="en-US" sz="2000" dirty="0" smtClean="0"/>
              <a:t> TECHNICAL SCHOOL &amp; COLLEGE</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381000"/>
            <a:ext cx="4572000" cy="1200329"/>
          </a:xfrm>
          <a:prstGeom prst="rect">
            <a:avLst/>
          </a:prstGeom>
        </p:spPr>
        <p:txBody>
          <a:bodyPr>
            <a:spAutoFit/>
          </a:bodyPr>
          <a:lstStyle/>
          <a:p>
            <a:pPr algn="ctr"/>
            <a:r>
              <a:rPr lang="as-IN" sz="3600" b="1" dirty="0" smtClean="0"/>
              <a:t>পাওয়ার ফ্যাক্টর </a:t>
            </a:r>
            <a:endParaRPr lang="en-US" sz="3600" b="1" dirty="0" smtClean="0"/>
          </a:p>
          <a:p>
            <a:pPr algn="ctr"/>
            <a:r>
              <a:rPr lang="en-US" sz="3600" b="1" dirty="0" smtClean="0"/>
              <a:t>Power </a:t>
            </a:r>
            <a:r>
              <a:rPr lang="en-US" sz="3600" b="1" dirty="0" smtClean="0"/>
              <a:t>factor </a:t>
            </a:r>
            <a:r>
              <a:rPr lang="en-US" sz="3600" b="1" dirty="0" err="1" smtClean="0"/>
              <a:t>pf</a:t>
            </a:r>
            <a:r>
              <a:rPr lang="en-US" sz="3600" b="1" dirty="0" smtClean="0"/>
              <a:t> </a:t>
            </a:r>
            <a:endParaRPr lang="en-US" sz="3600" dirty="0"/>
          </a:p>
        </p:txBody>
      </p:sp>
      <p:pic>
        <p:nvPicPr>
          <p:cNvPr id="1026" name="Picture 2" descr="https://4.bp.blogspot.com/-swKc9pk1wfo/WgKu0IaiCDI/AAAAAAAAANI/Iz1b3BVAHTYRZBcJX8hHIBSQbb054O1cACLcBGAs/s320/Electrical%2BBangla%2BBook.png"/>
          <p:cNvPicPr>
            <a:picLocks noChangeAspect="1" noChangeArrowheads="1"/>
          </p:cNvPicPr>
          <p:nvPr/>
        </p:nvPicPr>
        <p:blipFill>
          <a:blip r:embed="rId2"/>
          <a:srcRect/>
          <a:stretch>
            <a:fillRect/>
          </a:stretch>
        </p:blipFill>
        <p:spPr bwMode="auto">
          <a:xfrm>
            <a:off x="1066800" y="1981200"/>
            <a:ext cx="7010395" cy="3505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609600"/>
            <a:ext cx="4963218" cy="461665"/>
          </a:xfrm>
          <a:prstGeom prst="rect">
            <a:avLst/>
          </a:prstGeom>
          <a:noFill/>
        </p:spPr>
        <p:txBody>
          <a:bodyPr wrap="none" rtlCol="0">
            <a:spAutoFit/>
          </a:bodyPr>
          <a:lstStyle/>
          <a:p>
            <a:r>
              <a:rPr lang="en-US" sz="2400" b="1" dirty="0" err="1" smtClean="0"/>
              <a:t>আজকে</a:t>
            </a:r>
            <a:r>
              <a:rPr lang="en-US" sz="2400" b="1" dirty="0" smtClean="0"/>
              <a:t> </a:t>
            </a:r>
            <a:r>
              <a:rPr lang="en-US" sz="2400" b="1" dirty="0" err="1" smtClean="0"/>
              <a:t>আলোচনায়</a:t>
            </a:r>
            <a:r>
              <a:rPr lang="en-US" sz="2400" b="1" dirty="0" smtClean="0"/>
              <a:t>   </a:t>
            </a:r>
            <a:r>
              <a:rPr lang="en-US" sz="2400" b="1" dirty="0" err="1" smtClean="0"/>
              <a:t>যাহা</a:t>
            </a:r>
            <a:r>
              <a:rPr lang="en-US" sz="2400" b="1" dirty="0" smtClean="0"/>
              <a:t> </a:t>
            </a:r>
            <a:r>
              <a:rPr lang="en-US" sz="2400" b="1" dirty="0" err="1" smtClean="0"/>
              <a:t>থাকবে</a:t>
            </a:r>
            <a:endParaRPr lang="en-US" sz="2400" b="1" dirty="0"/>
          </a:p>
        </p:txBody>
      </p:sp>
      <p:sp>
        <p:nvSpPr>
          <p:cNvPr id="5" name="Rectangle 4"/>
          <p:cNvSpPr/>
          <p:nvPr/>
        </p:nvSpPr>
        <p:spPr>
          <a:xfrm>
            <a:off x="762000" y="2438400"/>
            <a:ext cx="5554726" cy="430887"/>
          </a:xfrm>
          <a:prstGeom prst="rect">
            <a:avLst/>
          </a:prstGeom>
        </p:spPr>
        <p:txBody>
          <a:bodyPr wrap="none">
            <a:spAutoFit/>
          </a:bodyPr>
          <a:lstStyle/>
          <a:p>
            <a:pPr algn="ctr"/>
            <a:r>
              <a:rPr lang="en-US" sz="2200" b="1" dirty="0" smtClean="0"/>
              <a:t>২.</a:t>
            </a:r>
            <a:r>
              <a:rPr lang="as-IN" sz="2200" b="1" dirty="0" smtClean="0"/>
              <a:t>পাওয়ার </a:t>
            </a:r>
            <a:r>
              <a:rPr lang="as-IN" sz="2200" b="1" dirty="0" smtClean="0"/>
              <a:t>ফ্যাক্টর কেন ব্যবহার করা হয়?</a:t>
            </a:r>
            <a:endParaRPr lang="en-US" sz="2200" dirty="0"/>
          </a:p>
        </p:txBody>
      </p:sp>
      <p:sp>
        <p:nvSpPr>
          <p:cNvPr id="6" name="Rectangle 5"/>
          <p:cNvSpPr/>
          <p:nvPr/>
        </p:nvSpPr>
        <p:spPr>
          <a:xfrm>
            <a:off x="838200" y="3048000"/>
            <a:ext cx="6705600" cy="769441"/>
          </a:xfrm>
          <a:prstGeom prst="rect">
            <a:avLst/>
          </a:prstGeom>
        </p:spPr>
        <p:txBody>
          <a:bodyPr wrap="square">
            <a:spAutoFit/>
          </a:bodyPr>
          <a:lstStyle/>
          <a:p>
            <a:r>
              <a:rPr lang="en-US" sz="2200" b="1" dirty="0" smtClean="0"/>
              <a:t>৩.</a:t>
            </a:r>
            <a:r>
              <a:rPr lang="as-IN" sz="2200" b="1" dirty="0" smtClean="0"/>
              <a:t>ল্যাগিং</a:t>
            </a:r>
            <a:r>
              <a:rPr lang="as-IN" sz="2200" b="1" dirty="0" smtClean="0"/>
              <a:t>, লিডিং এবং ইউনিটি পাওয়ার ফ্যাক্টর বলতে কি বোঝায়?</a:t>
            </a:r>
            <a:endParaRPr lang="en-US" sz="2200" dirty="0"/>
          </a:p>
        </p:txBody>
      </p:sp>
      <p:sp>
        <p:nvSpPr>
          <p:cNvPr id="7" name="Rectangle 6"/>
          <p:cNvSpPr/>
          <p:nvPr/>
        </p:nvSpPr>
        <p:spPr>
          <a:xfrm>
            <a:off x="914400" y="3988713"/>
            <a:ext cx="5101076" cy="430887"/>
          </a:xfrm>
          <a:prstGeom prst="rect">
            <a:avLst/>
          </a:prstGeom>
        </p:spPr>
        <p:txBody>
          <a:bodyPr wrap="none">
            <a:spAutoFit/>
          </a:bodyPr>
          <a:lstStyle/>
          <a:p>
            <a:r>
              <a:rPr lang="en-US" sz="2200" b="1" dirty="0" smtClean="0"/>
              <a:t>৪.</a:t>
            </a:r>
            <a:r>
              <a:rPr lang="as-IN" sz="2200" b="1" dirty="0" smtClean="0"/>
              <a:t>পাওয়ার </a:t>
            </a:r>
            <a:r>
              <a:rPr lang="as-IN" sz="2200" b="1" dirty="0" smtClean="0"/>
              <a:t>ফ্যাক্টর ৮০% বলতে কি বুঝ</a:t>
            </a:r>
            <a:endParaRPr lang="en-US" sz="2200" dirty="0"/>
          </a:p>
        </p:txBody>
      </p:sp>
      <p:sp>
        <p:nvSpPr>
          <p:cNvPr id="8" name="Rectangle 7"/>
          <p:cNvSpPr/>
          <p:nvPr/>
        </p:nvSpPr>
        <p:spPr>
          <a:xfrm>
            <a:off x="914400" y="4648200"/>
            <a:ext cx="7391400" cy="769441"/>
          </a:xfrm>
          <a:prstGeom prst="rect">
            <a:avLst/>
          </a:prstGeom>
        </p:spPr>
        <p:txBody>
          <a:bodyPr wrap="square">
            <a:spAutoFit/>
          </a:bodyPr>
          <a:lstStyle/>
          <a:p>
            <a:r>
              <a:rPr lang="en-US" sz="2200" b="1" dirty="0" smtClean="0"/>
              <a:t>৫.</a:t>
            </a:r>
            <a:r>
              <a:rPr lang="as-IN" sz="2200" b="1" dirty="0" smtClean="0"/>
              <a:t>পাওয়ার </a:t>
            </a:r>
            <a:r>
              <a:rPr lang="as-IN" sz="2200" b="1" dirty="0" smtClean="0"/>
              <a:t>ফ্যাক্টরের মান কম হলে সিস্টেমে কি কি অসুবিধা হয়?</a:t>
            </a:r>
            <a:endParaRPr lang="en-US" sz="2200" dirty="0"/>
          </a:p>
        </p:txBody>
      </p:sp>
      <p:sp>
        <p:nvSpPr>
          <p:cNvPr id="9" name="Rectangle 8"/>
          <p:cNvSpPr/>
          <p:nvPr/>
        </p:nvSpPr>
        <p:spPr>
          <a:xfrm>
            <a:off x="816358" y="1828800"/>
            <a:ext cx="3110147" cy="430887"/>
          </a:xfrm>
          <a:prstGeom prst="rect">
            <a:avLst/>
          </a:prstGeom>
        </p:spPr>
        <p:txBody>
          <a:bodyPr wrap="none">
            <a:spAutoFit/>
          </a:bodyPr>
          <a:lstStyle/>
          <a:p>
            <a:r>
              <a:rPr lang="en-US" sz="2200" b="1" dirty="0" smtClean="0"/>
              <a:t>১.</a:t>
            </a:r>
            <a:r>
              <a:rPr lang="as-IN" sz="2200" b="1" dirty="0" smtClean="0"/>
              <a:t>পাওয়ার </a:t>
            </a:r>
            <a:r>
              <a:rPr lang="as-IN" sz="2200" b="1" dirty="0" smtClean="0"/>
              <a:t>ফ্যাক্টর কি?</a:t>
            </a:r>
            <a:endParaRPr lang="as-IN" sz="2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slide(fromBottom)">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9400" y="228600"/>
            <a:ext cx="3615092" cy="523220"/>
          </a:xfrm>
          <a:prstGeom prst="rect">
            <a:avLst/>
          </a:prstGeom>
        </p:spPr>
        <p:txBody>
          <a:bodyPr wrap="none">
            <a:spAutoFit/>
          </a:bodyPr>
          <a:lstStyle/>
          <a:p>
            <a:r>
              <a:rPr lang="as-IN" sz="2800" b="1" dirty="0" smtClean="0"/>
              <a:t>পাওয়ার ফ্যাক্টর কি?</a:t>
            </a:r>
            <a:endParaRPr lang="as-IN" sz="2800" b="1" dirty="0"/>
          </a:p>
        </p:txBody>
      </p:sp>
      <p:sp>
        <p:nvSpPr>
          <p:cNvPr id="3" name="Rectangle 2"/>
          <p:cNvSpPr/>
          <p:nvPr/>
        </p:nvSpPr>
        <p:spPr>
          <a:xfrm>
            <a:off x="228600" y="762000"/>
            <a:ext cx="8534400" cy="2862322"/>
          </a:xfrm>
          <a:prstGeom prst="rect">
            <a:avLst/>
          </a:prstGeom>
        </p:spPr>
        <p:txBody>
          <a:bodyPr wrap="square">
            <a:spAutoFit/>
          </a:bodyPr>
          <a:lstStyle/>
          <a:p>
            <a:pPr algn="just"/>
            <a:r>
              <a:rPr lang="as-IN" sz="2000" dirty="0" smtClean="0"/>
              <a:t>ভোল্টেজ ও কারেন্টের মধ্যবর্তী কোসাইন কোনকে পাওয়ার ফ্যাক্টর বলে। অথবা কারেন্টের অনুগামী ও অগ্রগামী কোসাইন কোণকে পাওয়ার ফ্যাক্টর বলে। একে </a:t>
            </a:r>
            <a:r>
              <a:rPr lang="en-US" sz="2000" dirty="0" err="1" smtClean="0"/>
              <a:t>cosǾ</a:t>
            </a:r>
            <a:r>
              <a:rPr lang="en-US" sz="2000" dirty="0" smtClean="0"/>
              <a:t> </a:t>
            </a:r>
            <a:r>
              <a:rPr lang="as-IN" sz="2000" dirty="0" smtClean="0"/>
              <a:t>দ্বারা বুজানো হয়। সহজ কথায় কারেন্ট ভোল্টেজের কতটুকও আগে বা পিছনে আছে এটাকে বুজায়। কারেন্ট ও ভোল্টেজ যদি এক সাথে থাকে তাকে পাওয়ার ফ্যাক্টর ১ বলে। আবার রেজিস্টান্ট ও ইম্পিড্যান্সকে এর অনুপাতকেও(</a:t>
            </a:r>
            <a:r>
              <a:rPr lang="en-US" sz="2000" dirty="0" err="1" smtClean="0"/>
              <a:t>cosǾ</a:t>
            </a:r>
            <a:r>
              <a:rPr lang="en-US" sz="2000" dirty="0" smtClean="0"/>
              <a:t>=R/Z.) </a:t>
            </a:r>
            <a:r>
              <a:rPr lang="as-IN" sz="2000" dirty="0" smtClean="0"/>
              <a:t>পাওয়ার ফ্যাক্টর বলে। </a:t>
            </a:r>
            <a:r>
              <a:rPr lang="en-US" sz="2000" dirty="0" smtClean="0"/>
              <a:t>power factor </a:t>
            </a:r>
            <a:r>
              <a:rPr lang="as-IN" sz="2000" dirty="0" smtClean="0"/>
              <a:t>হচ্ছে </a:t>
            </a:r>
            <a:r>
              <a:rPr lang="en-US" sz="2000" dirty="0" err="1" smtClean="0"/>
              <a:t>cos</a:t>
            </a:r>
            <a:r>
              <a:rPr lang="en-US" sz="2000" dirty="0" smtClean="0"/>
              <a:t>¢.</a:t>
            </a:r>
            <a:r>
              <a:rPr lang="as-IN" sz="2000" dirty="0" smtClean="0"/>
              <a:t>আর এই ¢ হচ্ছে </a:t>
            </a:r>
            <a:r>
              <a:rPr lang="en-US" sz="2000" dirty="0" smtClean="0"/>
              <a:t>voltage and current </a:t>
            </a:r>
            <a:r>
              <a:rPr lang="as-IN" sz="2000" dirty="0" smtClean="0"/>
              <a:t>এর মাঝে কৌনিক পাথক্য. কারেন্ট এবং ভোল্টেজের মাঝে সর্বোচ্চ কৌনিক ব্যবধান ৩৬০.আর </a:t>
            </a:r>
            <a:r>
              <a:rPr lang="en-US" sz="2000" dirty="0" err="1" smtClean="0"/>
              <a:t>cos360</a:t>
            </a:r>
            <a:r>
              <a:rPr lang="en-US" sz="2000" dirty="0" smtClean="0"/>
              <a:t>=1.</a:t>
            </a:r>
            <a:r>
              <a:rPr lang="as-IN" sz="2000" dirty="0" smtClean="0"/>
              <a:t>এই জন্য </a:t>
            </a:r>
            <a:r>
              <a:rPr lang="en-US" sz="2000" dirty="0" err="1" smtClean="0"/>
              <a:t>pfi</a:t>
            </a:r>
            <a:r>
              <a:rPr lang="en-US" sz="2000" dirty="0" smtClean="0"/>
              <a:t> </a:t>
            </a:r>
            <a:r>
              <a:rPr lang="as-IN" sz="2000" dirty="0" smtClean="0"/>
              <a:t>এর মান একের বেশী হয় না।</a:t>
            </a:r>
            <a:endParaRPr lang="en-US" sz="2000" dirty="0"/>
          </a:p>
        </p:txBody>
      </p:sp>
      <p:pic>
        <p:nvPicPr>
          <p:cNvPr id="18434" name="Picture 2" descr="সম্পর্কিত ছবি"/>
          <p:cNvPicPr>
            <a:picLocks noChangeAspect="1" noChangeArrowheads="1"/>
          </p:cNvPicPr>
          <p:nvPr/>
        </p:nvPicPr>
        <p:blipFill>
          <a:blip r:embed="rId2"/>
          <a:srcRect/>
          <a:stretch>
            <a:fillRect/>
          </a:stretch>
        </p:blipFill>
        <p:spPr bwMode="auto">
          <a:xfrm>
            <a:off x="1676400" y="3578055"/>
            <a:ext cx="6248400" cy="320374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18434"/>
                                        </p:tgtEl>
                                        <p:attrNameLst>
                                          <p:attrName>style.visibility</p:attrName>
                                        </p:attrNameLst>
                                      </p:cBhvr>
                                      <p:to>
                                        <p:strVal val="visible"/>
                                      </p:to>
                                    </p:set>
                                    <p:animEffect transition="in" filter="diamond(in)">
                                      <p:cBhvr>
                                        <p:cTn id="13" dur="2000"/>
                                        <p:tgtEl>
                                          <p:spTgt spid="18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304800"/>
            <a:ext cx="7391400" cy="523220"/>
          </a:xfrm>
          <a:prstGeom prst="rect">
            <a:avLst/>
          </a:prstGeom>
        </p:spPr>
        <p:txBody>
          <a:bodyPr wrap="square">
            <a:spAutoFit/>
          </a:bodyPr>
          <a:lstStyle/>
          <a:p>
            <a:pPr algn="ctr"/>
            <a:r>
              <a:rPr lang="as-IN" sz="2800" b="1" dirty="0" smtClean="0"/>
              <a:t>পাওয়ার ফ্যাক্টর কেন ব্যবহার করা হয়</a:t>
            </a:r>
            <a:r>
              <a:rPr lang="as-IN" sz="2800" b="1" dirty="0" smtClean="0"/>
              <a:t>?</a:t>
            </a:r>
            <a:endParaRPr lang="en-US" sz="2800" dirty="0"/>
          </a:p>
        </p:txBody>
      </p:sp>
      <p:sp>
        <p:nvSpPr>
          <p:cNvPr id="3" name="Rectangle 2"/>
          <p:cNvSpPr/>
          <p:nvPr/>
        </p:nvSpPr>
        <p:spPr>
          <a:xfrm>
            <a:off x="990600" y="1752600"/>
            <a:ext cx="6858000" cy="2677656"/>
          </a:xfrm>
          <a:prstGeom prst="rect">
            <a:avLst/>
          </a:prstGeom>
        </p:spPr>
        <p:txBody>
          <a:bodyPr wrap="square">
            <a:spAutoFit/>
          </a:bodyPr>
          <a:lstStyle/>
          <a:p>
            <a:pPr algn="just"/>
            <a:r>
              <a:rPr lang="as-IN" sz="2400" dirty="0" smtClean="0"/>
              <a:t>পাওয়ার ফ্যাক্টর ব্যাবহার করা হয়, শতকরা কত ভাগ কারেন্ট আমরা প্রয়োজনীয় কাজে ব্যবহার করতে পারি তা নির্নয়ের জন্য।অর্থাত্‍, ইনপুটে সাপ্লাই যদি ১০০ কিলো ভোল্ট দেওয়া হয় তবে সেখান থেকে আউটপুটে কত ভোল্ট পেলাম এটা নির্নয়ের জন্য পাওয়ার ফ্যাক্টর ব্যবহার করা হয়। একে "কস থিটা" দ্বারা চিহ্নিত করা হয়।</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Bottom)">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81000"/>
            <a:ext cx="7924800" cy="830997"/>
          </a:xfrm>
          <a:prstGeom prst="rect">
            <a:avLst/>
          </a:prstGeom>
        </p:spPr>
        <p:txBody>
          <a:bodyPr wrap="square">
            <a:spAutoFit/>
          </a:bodyPr>
          <a:lstStyle/>
          <a:p>
            <a:pPr algn="ctr"/>
            <a:r>
              <a:rPr lang="as-IN" sz="2400" b="1" dirty="0" smtClean="0"/>
              <a:t>ল্যাগিং, লিডিং এবং ইউনিটি পাওয়ার ফ্যাক্টর বলতে কি বোঝায়?</a:t>
            </a:r>
            <a:endParaRPr lang="en-US" sz="2400" dirty="0"/>
          </a:p>
        </p:txBody>
      </p:sp>
      <p:sp>
        <p:nvSpPr>
          <p:cNvPr id="3" name="Rectangle 2"/>
          <p:cNvSpPr/>
          <p:nvPr/>
        </p:nvSpPr>
        <p:spPr>
          <a:xfrm>
            <a:off x="228600" y="1143000"/>
            <a:ext cx="3579826" cy="461665"/>
          </a:xfrm>
          <a:prstGeom prst="rect">
            <a:avLst/>
          </a:prstGeom>
        </p:spPr>
        <p:txBody>
          <a:bodyPr wrap="none">
            <a:spAutoFit/>
          </a:bodyPr>
          <a:lstStyle/>
          <a:p>
            <a:r>
              <a:rPr lang="as-IN" sz="2400" b="1" dirty="0" smtClean="0"/>
              <a:t>ল্যাগিং পাওয়ার ফ্যাক্টর:</a:t>
            </a:r>
            <a:endParaRPr lang="en-US" sz="2400" dirty="0"/>
          </a:p>
        </p:txBody>
      </p:sp>
      <p:sp>
        <p:nvSpPr>
          <p:cNvPr id="4" name="Rectangle 3"/>
          <p:cNvSpPr/>
          <p:nvPr/>
        </p:nvSpPr>
        <p:spPr>
          <a:xfrm>
            <a:off x="228600" y="1676400"/>
            <a:ext cx="8610600" cy="1785104"/>
          </a:xfrm>
          <a:prstGeom prst="rect">
            <a:avLst/>
          </a:prstGeom>
        </p:spPr>
        <p:txBody>
          <a:bodyPr wrap="square">
            <a:spAutoFit/>
          </a:bodyPr>
          <a:lstStyle/>
          <a:p>
            <a:pPr algn="just"/>
            <a:r>
              <a:rPr lang="as-IN" sz="2200" dirty="0" smtClean="0"/>
              <a:t>ল্যাগিং পাওয়ার ফ্যাক্টর হলো যখন কারেন্ট ভোল্টেজের থেকে পিছিয়ে থাকে বা এসি সার্কিটে ক্যাপাসিটিভ লোডের চেয়ে ইন্ডাক্টিভ লোড বেশী হলে তাকে ল্যাগিং পাওয়ার ফ্যাক্টর বলে। যেমন ৮০ ডিগ্রী ল্যাগিং পাওয়ার ফ্যাক্টর বলতে বুঝায় কারেন্ট ভোল্টেজের সাপেক্ষে ৮০ ডিগ্রী পিছিয়ে আছে।</a:t>
            </a:r>
            <a:endParaRPr lang="en-US" sz="2200" dirty="0"/>
          </a:p>
        </p:txBody>
      </p:sp>
      <p:sp>
        <p:nvSpPr>
          <p:cNvPr id="16386" name="AutoShape 2" descr="lagging power factor এর ছবির ফলাফল"/>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6390" name="Picture 6" descr="lagging power factor এর ছবির ফলাফল"/>
          <p:cNvPicPr>
            <a:picLocks noChangeAspect="1" noChangeArrowheads="1"/>
          </p:cNvPicPr>
          <p:nvPr/>
        </p:nvPicPr>
        <p:blipFill>
          <a:blip r:embed="rId2"/>
          <a:srcRect/>
          <a:stretch>
            <a:fillRect/>
          </a:stretch>
        </p:blipFill>
        <p:spPr bwMode="auto">
          <a:xfrm>
            <a:off x="1219200" y="3340718"/>
            <a:ext cx="7239000" cy="312515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6390"/>
                                        </p:tgtEl>
                                        <p:attrNameLst>
                                          <p:attrName>style.visibility</p:attrName>
                                        </p:attrNameLst>
                                      </p:cBhvr>
                                      <p:to>
                                        <p:strVal val="visible"/>
                                      </p:to>
                                    </p:set>
                                    <p:anim calcmode="lin" valueType="num">
                                      <p:cBhvr additive="base">
                                        <p:cTn id="12" dur="500" fill="hold"/>
                                        <p:tgtEl>
                                          <p:spTgt spid="16390"/>
                                        </p:tgtEl>
                                        <p:attrNameLst>
                                          <p:attrName>ppt_x</p:attrName>
                                        </p:attrNameLst>
                                      </p:cBhvr>
                                      <p:tavLst>
                                        <p:tav tm="0">
                                          <p:val>
                                            <p:strVal val="#ppt_x"/>
                                          </p:val>
                                        </p:tav>
                                        <p:tav tm="100000">
                                          <p:val>
                                            <p:strVal val="#ppt_x"/>
                                          </p:val>
                                        </p:tav>
                                      </p:tavLst>
                                    </p:anim>
                                    <p:anim calcmode="lin" valueType="num">
                                      <p:cBhvr additive="base">
                                        <p:cTn id="13" dur="500" fill="hold"/>
                                        <p:tgtEl>
                                          <p:spTgt spid="1639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diamond(in)">
                                      <p:cBhvr>
                                        <p:cTn id="1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3483646" cy="461665"/>
          </a:xfrm>
          <a:prstGeom prst="rect">
            <a:avLst/>
          </a:prstGeom>
        </p:spPr>
        <p:txBody>
          <a:bodyPr wrap="none">
            <a:spAutoFit/>
          </a:bodyPr>
          <a:lstStyle/>
          <a:p>
            <a:r>
              <a:rPr lang="as-IN" sz="2400" b="1" dirty="0" smtClean="0"/>
              <a:t>লিডিং পাওয়ার ফ্যাক্টর:</a:t>
            </a:r>
            <a:endParaRPr lang="en-US" sz="2400" dirty="0"/>
          </a:p>
        </p:txBody>
      </p:sp>
      <p:sp>
        <p:nvSpPr>
          <p:cNvPr id="3" name="Rectangle 2"/>
          <p:cNvSpPr/>
          <p:nvPr/>
        </p:nvSpPr>
        <p:spPr>
          <a:xfrm>
            <a:off x="228600" y="838200"/>
            <a:ext cx="8686800" cy="1446550"/>
          </a:xfrm>
          <a:prstGeom prst="rect">
            <a:avLst/>
          </a:prstGeom>
        </p:spPr>
        <p:txBody>
          <a:bodyPr wrap="square">
            <a:spAutoFit/>
          </a:bodyPr>
          <a:lstStyle/>
          <a:p>
            <a:pPr algn="just"/>
            <a:r>
              <a:rPr lang="as-IN" sz="2200" dirty="0" smtClean="0"/>
              <a:t>এসি সার্কিটে ইন্ডাক্টিভ লোডের চেয়ে ক্যাপাসিটিভ লোড বেশি হলে অর্থাৎ কারেন্ট ভোল্টেজের চেয়ে এগিয়ে থাকলে তাকে লিডিং পাওয়ার ফ্যাক্টর বলে। যেমন ৮০ ডিগ্রী লিডিং পাওয়ার ফ্যাক্টর হলো কারেন্ট ভোল্টেজে চেয়ে ৮০ ডিগ্রী এগিয়ে থাকবে।</a:t>
            </a:r>
            <a:endParaRPr lang="en-US" sz="2200" dirty="0"/>
          </a:p>
        </p:txBody>
      </p:sp>
      <p:pic>
        <p:nvPicPr>
          <p:cNvPr id="4" name="Picture 6" descr="lagging power factor এর ছবির ফলাফল"/>
          <p:cNvPicPr>
            <a:picLocks noChangeAspect="1" noChangeArrowheads="1"/>
          </p:cNvPicPr>
          <p:nvPr/>
        </p:nvPicPr>
        <p:blipFill>
          <a:blip r:embed="rId2"/>
          <a:srcRect/>
          <a:stretch>
            <a:fillRect/>
          </a:stretch>
        </p:blipFill>
        <p:spPr bwMode="auto">
          <a:xfrm>
            <a:off x="762000" y="2590800"/>
            <a:ext cx="7832494" cy="33813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amond(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3797835" cy="461665"/>
          </a:xfrm>
          <a:prstGeom prst="rect">
            <a:avLst/>
          </a:prstGeom>
        </p:spPr>
        <p:txBody>
          <a:bodyPr wrap="none">
            <a:spAutoFit/>
          </a:bodyPr>
          <a:lstStyle/>
          <a:p>
            <a:r>
              <a:rPr lang="as-IN" sz="2400" b="1" dirty="0" smtClean="0"/>
              <a:t>ইউনিটি পাওয়ার ফ্যাক্টর:</a:t>
            </a:r>
            <a:r>
              <a:rPr lang="as-IN" b="1" dirty="0" smtClean="0"/>
              <a:t> </a:t>
            </a:r>
            <a:endParaRPr lang="en-US" dirty="0"/>
          </a:p>
        </p:txBody>
      </p:sp>
      <p:sp>
        <p:nvSpPr>
          <p:cNvPr id="3" name="Rectangle 2"/>
          <p:cNvSpPr/>
          <p:nvPr/>
        </p:nvSpPr>
        <p:spPr>
          <a:xfrm>
            <a:off x="304800" y="838200"/>
            <a:ext cx="8458200" cy="1107996"/>
          </a:xfrm>
          <a:prstGeom prst="rect">
            <a:avLst/>
          </a:prstGeom>
        </p:spPr>
        <p:txBody>
          <a:bodyPr wrap="square">
            <a:spAutoFit/>
          </a:bodyPr>
          <a:lstStyle/>
          <a:p>
            <a:pPr algn="just"/>
            <a:r>
              <a:rPr lang="as-IN" sz="2200" dirty="0" smtClean="0"/>
              <a:t>সার্কিটে কারেন্ট এবং ভোল্টেজ যখন একই সাথে অবস্থান করে অর্থাৎ সার্কিটে ইন্ডাক্টিভ এবং ক্যাপাসিটিভ লোড যখন সমান হয় তখন তাকে ইউনিটি পাওয়ার ফ্যাক্টর বলে।</a:t>
            </a:r>
            <a:endParaRPr lang="en-US" sz="2200" dirty="0"/>
          </a:p>
        </p:txBody>
      </p:sp>
      <p:sp>
        <p:nvSpPr>
          <p:cNvPr id="4" name="Rectangle 3"/>
          <p:cNvSpPr/>
          <p:nvPr/>
        </p:nvSpPr>
        <p:spPr>
          <a:xfrm>
            <a:off x="228600" y="5562600"/>
            <a:ext cx="8686800" cy="1107996"/>
          </a:xfrm>
          <a:prstGeom prst="rect">
            <a:avLst/>
          </a:prstGeom>
        </p:spPr>
        <p:txBody>
          <a:bodyPr wrap="square">
            <a:spAutoFit/>
          </a:bodyPr>
          <a:lstStyle/>
          <a:p>
            <a:r>
              <a:rPr lang="as-IN" sz="2200" dirty="0" smtClean="0"/>
              <a:t>যদি লোড </a:t>
            </a:r>
            <a:r>
              <a:rPr lang="en-US" sz="2200" dirty="0" smtClean="0"/>
              <a:t>Capacitive </a:t>
            </a:r>
            <a:r>
              <a:rPr lang="as-IN" sz="2200" dirty="0" smtClean="0"/>
              <a:t>হয় তাহলে পাওয়ার ফ্যাক্টর লিডিং হয় আর যদি লোড </a:t>
            </a:r>
            <a:r>
              <a:rPr lang="en-US" sz="2200" dirty="0" smtClean="0"/>
              <a:t>Inductive </a:t>
            </a:r>
            <a:r>
              <a:rPr lang="as-IN" sz="2200" dirty="0" smtClean="0"/>
              <a:t>হয় তাহলে পাওয়ার ফ্যাক্টর ল্যাগিং হয়। লোড </a:t>
            </a:r>
            <a:r>
              <a:rPr lang="en-US" sz="2200" dirty="0" smtClean="0"/>
              <a:t>Resistive </a:t>
            </a:r>
            <a:r>
              <a:rPr lang="as-IN" sz="2200" dirty="0" smtClean="0"/>
              <a:t>হলে পাওয়ার ফ্যাক্টর </a:t>
            </a:r>
            <a:r>
              <a:rPr lang="en-US" sz="2200" dirty="0" smtClean="0"/>
              <a:t>Unity </a:t>
            </a:r>
            <a:r>
              <a:rPr lang="as-IN" sz="2200" dirty="0" smtClean="0"/>
              <a:t>হয়, অর্থাৎ ‘এক’ ।</a:t>
            </a:r>
            <a:endParaRPr lang="en-US" sz="2200" dirty="0"/>
          </a:p>
        </p:txBody>
      </p:sp>
      <p:pic>
        <p:nvPicPr>
          <p:cNvPr id="5" name="Picture 6" descr="lagging power factor এর ছবির ফলাফল"/>
          <p:cNvPicPr>
            <a:picLocks noChangeAspect="1" noChangeArrowheads="1"/>
          </p:cNvPicPr>
          <p:nvPr/>
        </p:nvPicPr>
        <p:blipFill>
          <a:blip r:embed="rId2"/>
          <a:srcRect/>
          <a:stretch>
            <a:fillRect/>
          </a:stretch>
        </p:blipFill>
        <p:spPr bwMode="auto">
          <a:xfrm>
            <a:off x="1447800" y="2133600"/>
            <a:ext cx="7060276" cy="304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slide(fromBottom)">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465</Words>
  <Application>Microsoft Office PowerPoint</Application>
  <PresentationFormat>On-screen Show (4:3)</PresentationFormat>
  <Paragraphs>26</Paragraphs>
  <Slides>12</Slides>
  <Notes>0</Notes>
  <HiddenSlides>0</HiddenSlides>
  <MMClips>1</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hp</cp:lastModifiedBy>
  <cp:revision>5</cp:revision>
  <dcterms:created xsi:type="dcterms:W3CDTF">2006-08-16T00:00:00Z</dcterms:created>
  <dcterms:modified xsi:type="dcterms:W3CDTF">2019-10-14T03:06:48Z</dcterms:modified>
</cp:coreProperties>
</file>