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C0C"/>
    <a:srgbClr val="82ACD3"/>
    <a:srgbClr val="D0F8FA"/>
    <a:srgbClr val="F7F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95E72-3BC1-4BC1-BB24-145F97681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1A14C8-FA52-4E90-B8A4-90CC4EDD6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748A1-B56C-4641-B0D4-2DF289E49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8ABF-A6B1-4160-B953-4DC4E204EC31}" type="datetimeFigureOut">
              <a:rPr lang="en-US" smtClean="0"/>
              <a:t>07-Oct-19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0F66A-FD8B-48C6-BBED-3BDA63E75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ED8C1-FDD9-4B2D-9088-FE2E5E840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888B-F72E-4F8F-A86B-ACB93452ED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7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BA03-994C-4FD4-8175-67DDF6BEC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6C02CD-0AFA-40A2-ACE0-EB2D7BD72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C2585-E64A-41ED-B5AB-D1BF4A039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8ABF-A6B1-4160-B953-4DC4E204EC31}" type="datetimeFigureOut">
              <a:rPr lang="en-US" smtClean="0"/>
              <a:t>07-Oct-19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604CF-266D-4604-ACD3-913E2C0F0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FFCFF-9A8C-41EA-A183-EBD0E2DA1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888B-F72E-4F8F-A86B-ACB93452ED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14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2683DB-CB71-429D-841C-91E958197C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8C9D6D-4AF1-47BD-A167-608C7BF29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6A6DB-18B9-49F6-8E80-A8EE4A07A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8ABF-A6B1-4160-B953-4DC4E204EC31}" type="datetimeFigureOut">
              <a:rPr lang="en-US" smtClean="0"/>
              <a:t>07-Oct-19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3FA35-ED0E-4E58-87DA-181D89BCE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86827-4F4B-47AF-A2C4-DD2D95CE3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888B-F72E-4F8F-A86B-ACB93452ED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29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F04A2-ABA1-4A09-AC76-58BA70C30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F4B00-3EF0-46B2-AADB-4D30C9DEF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B0B90-9323-41D9-A173-4EDF2B0E3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8ABF-A6B1-4160-B953-4DC4E204EC31}" type="datetimeFigureOut">
              <a:rPr lang="en-US" smtClean="0"/>
              <a:t>07-Oct-19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B59CE-87C7-47B8-AE18-C8749EDEC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FBFCC-037A-4FAA-BC28-D8F43698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888B-F72E-4F8F-A86B-ACB93452ED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21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8C11F-4FB2-4920-932D-01E24950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88BD1-208E-4C61-8A7A-F50E7B8BF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7B029-8C81-41A4-AB64-2FE0AA6B4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8ABF-A6B1-4160-B953-4DC4E204EC31}" type="datetimeFigureOut">
              <a:rPr lang="en-US" smtClean="0"/>
              <a:t>07-Oct-19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36A2C-91DA-49BC-BF34-3A2F9FB9C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C1785-9583-44AA-A85F-85DBBFE89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888B-F72E-4F8F-A86B-ACB93452ED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64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C2B4C-4374-4F2C-BDF4-08A9F4943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4F22B-970B-43D1-951E-44B045068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3B7F53-510E-45F4-8D2C-785D1B5C8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EFAAAC-2506-452C-A7F3-EC14E1516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8ABF-A6B1-4160-B953-4DC4E204EC31}" type="datetimeFigureOut">
              <a:rPr lang="en-US" smtClean="0"/>
              <a:t>07-Oct-19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3E72E-6F19-43D6-9FA7-B25C8781B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CCCCB-CC47-4DE9-8FAD-A2772B232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888B-F72E-4F8F-A86B-ACB93452ED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45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FBC14-A8BC-4CB6-AD44-A3C858A8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C5427-FF1A-4E9A-9626-055012983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17E36-BE85-42EB-9DBD-E51EF4284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AAFC1D-BBCA-4D05-A9C4-047B50E811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A9CF9-646A-48EE-9541-3F07D2D4C2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6C8BE7-9704-4685-98A4-AD3C69DE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8ABF-A6B1-4160-B953-4DC4E204EC31}" type="datetimeFigureOut">
              <a:rPr lang="en-US" smtClean="0"/>
              <a:t>07-Oct-19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0FD557-964A-4A54-934F-9EDBC239F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FF5B18-51D6-4A09-A280-F21180F01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888B-F72E-4F8F-A86B-ACB93452ED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3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DCFBF-D5C3-47B3-9C9C-B9E4FB818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B23D6-122F-4DE1-8635-7F3C3B521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8ABF-A6B1-4160-B953-4DC4E204EC31}" type="datetimeFigureOut">
              <a:rPr lang="en-US" smtClean="0"/>
              <a:t>07-Oct-19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13CB6A-FBEC-4394-87C7-C25AD1129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07C066-F7F1-4452-9D99-A899775D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888B-F72E-4F8F-A86B-ACB93452ED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8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D7EE56-A0F7-43EC-87E0-2B750F061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8ABF-A6B1-4160-B953-4DC4E204EC31}" type="datetimeFigureOut">
              <a:rPr lang="en-US" smtClean="0"/>
              <a:t>07-Oct-19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125162-BC17-447A-8D52-E6EA9F76A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CF20A-7F90-4413-A340-47B6F9219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888B-F72E-4F8F-A86B-ACB93452ED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9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8634F-DAD1-4735-9560-C8E8E61C3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0CFF3-A1E4-472D-A1BF-955116CBF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9A00C-8B89-4A8B-8765-88291BCF8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ACB3A-13E1-42E3-B65B-FFBC46BB4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8ABF-A6B1-4160-B953-4DC4E204EC31}" type="datetimeFigureOut">
              <a:rPr lang="en-US" smtClean="0"/>
              <a:t>07-Oct-19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C3A094-3459-49C4-815A-06E579DA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D997A-ABCA-4895-BC22-5B376082F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888B-F72E-4F8F-A86B-ACB93452ED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34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CA82B-4BCA-4D2C-B031-0B83B2E24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96591E-F3B2-4A96-85FE-7ADC3F0936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0BBDA9-6D55-418A-9F80-D0DB444CF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CF59E1-CBB2-4A41-B2AD-3E93A16BF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8ABF-A6B1-4160-B953-4DC4E204EC31}" type="datetimeFigureOut">
              <a:rPr lang="en-US" smtClean="0"/>
              <a:t>07-Oct-19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58D246-811E-4927-937C-50558D502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1CEFD-6360-4CE5-8A35-D00F89CE2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888B-F72E-4F8F-A86B-ACB93452ED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4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1B2832-55A9-4FE8-9475-0FE7771F1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BBE1F-DDA2-422B-BB09-0758EAC87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86730-02D1-40AB-AE81-9DD4612D8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58ABF-A6B1-4160-B953-4DC4E204EC31}" type="datetimeFigureOut">
              <a:rPr lang="en-US" smtClean="0"/>
              <a:t>07-Oct-19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A5084-C2D8-46D9-A5EB-FB0D12724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94254-9515-47E5-B2EE-6E8D6FA89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D888B-F72E-4F8F-A86B-ACB93452ED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6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7000">
              <a:schemeClr val="accent1">
                <a:lumMod val="45000"/>
                <a:lumOff val="55000"/>
                <a:alpha val="39000"/>
              </a:schemeClr>
            </a:gs>
            <a:gs pos="90500">
              <a:srgbClr val="D1323A"/>
            </a:gs>
            <a:gs pos="42000">
              <a:srgbClr val="FFFF00">
                <a:alpha val="43000"/>
                <a:lumMod val="50000"/>
                <a:lumOff val="50000"/>
              </a:srgbClr>
            </a:gs>
            <a:gs pos="86000">
              <a:schemeClr val="accent1">
                <a:alpha val="67000"/>
                <a:lumMod val="41000"/>
                <a:lumOff val="59000"/>
              </a:schemeClr>
            </a:gs>
            <a:gs pos="57000">
              <a:schemeClr val="accent5">
                <a:lumMod val="75000"/>
                <a:alpha val="62000"/>
              </a:schemeClr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A24B66-0478-402E-8088-48A4A314F141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AFACC6-D1C7-4F82-ABEF-8693F4EB7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099101"/>
            <a:ext cx="9515060" cy="546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7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7000">
              <a:schemeClr val="accent1">
                <a:lumMod val="45000"/>
                <a:lumOff val="55000"/>
                <a:alpha val="39000"/>
              </a:schemeClr>
            </a:gs>
            <a:gs pos="90500">
              <a:srgbClr val="D1323A"/>
            </a:gs>
            <a:gs pos="42000">
              <a:srgbClr val="FFFF00">
                <a:alpha val="43000"/>
                <a:lumMod val="50000"/>
                <a:lumOff val="50000"/>
              </a:srgbClr>
            </a:gs>
            <a:gs pos="86000">
              <a:schemeClr val="accent1">
                <a:alpha val="67000"/>
                <a:lumMod val="41000"/>
                <a:lumOff val="59000"/>
              </a:schemeClr>
            </a:gs>
            <a:gs pos="57000">
              <a:schemeClr val="accent5">
                <a:lumMod val="75000"/>
                <a:alpha val="62000"/>
              </a:schemeClr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A24B66-0478-402E-8088-48A4A314F141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উপস্থাপন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7AB56723-E00E-45AC-88FE-35AE5565811F}"/>
              </a:ext>
            </a:extLst>
          </p:cNvPr>
          <p:cNvSpPr/>
          <p:nvPr/>
        </p:nvSpPr>
        <p:spPr>
          <a:xfrm>
            <a:off x="1437469" y="5442963"/>
            <a:ext cx="2032000" cy="537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ময়নামতি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6331D6-7409-4061-9FB9-F4C26A5A413D}"/>
              </a:ext>
            </a:extLst>
          </p:cNvPr>
          <p:cNvSpPr txBox="1"/>
          <p:nvPr/>
        </p:nvSpPr>
        <p:spPr>
          <a:xfrm>
            <a:off x="6334539" y="1565591"/>
            <a:ext cx="58574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নিদ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্শনটি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৮ম শতকের রাজা মাণিক চন্দ্রের স্ত্রী ময়নামতির কাহিনী এই জায়গার ইতিহাসের সঙ্গে জড়িত।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দক্ষিণ-পূর্ব অঞ্চলে কুমিল্লা শহরের কাছে অবস্থিত।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বৌদ্ধ সভ্যতার অন্যতম কেন্দ্র ছিল।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DD57514-F284-43BD-A8EB-E32B7F8FD395}"/>
              </a:ext>
            </a:extLst>
          </p:cNvPr>
          <p:cNvSpPr/>
          <p:nvPr/>
        </p:nvSpPr>
        <p:spPr>
          <a:xfrm>
            <a:off x="5579731" y="1700551"/>
            <a:ext cx="580842" cy="31049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7ED2075-2234-4BE1-BF36-3306F2BAA03A}"/>
              </a:ext>
            </a:extLst>
          </p:cNvPr>
          <p:cNvSpPr/>
          <p:nvPr/>
        </p:nvSpPr>
        <p:spPr>
          <a:xfrm>
            <a:off x="5567041" y="3273751"/>
            <a:ext cx="580842" cy="31049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A1555C-F9A0-4E43-A3D6-ECC1D6E0B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250" b="588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24" y="198990"/>
            <a:ext cx="4850296" cy="8013219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4F5A2E9B-1AFA-4265-A62E-2F58369AC825}"/>
              </a:ext>
            </a:extLst>
          </p:cNvPr>
          <p:cNvSpPr/>
          <p:nvPr/>
        </p:nvSpPr>
        <p:spPr>
          <a:xfrm>
            <a:off x="5579731" y="4422595"/>
            <a:ext cx="580842" cy="31049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5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7000">
              <a:schemeClr val="accent1">
                <a:lumMod val="45000"/>
                <a:lumOff val="55000"/>
                <a:alpha val="39000"/>
              </a:schemeClr>
            </a:gs>
            <a:gs pos="90500">
              <a:srgbClr val="D1323A"/>
            </a:gs>
            <a:gs pos="42000">
              <a:srgbClr val="FFFF00">
                <a:alpha val="43000"/>
                <a:lumMod val="50000"/>
                <a:lumOff val="50000"/>
              </a:srgbClr>
            </a:gs>
            <a:gs pos="86000">
              <a:schemeClr val="accent1">
                <a:alpha val="67000"/>
                <a:lumMod val="41000"/>
                <a:lumOff val="59000"/>
              </a:schemeClr>
            </a:gs>
            <a:gs pos="57000">
              <a:schemeClr val="accent5">
                <a:lumMod val="75000"/>
                <a:alpha val="62000"/>
              </a:schemeClr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A24B66-0478-402E-8088-48A4A314F141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সংযোগ স্থাপন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52B7F0-1372-48B9-AE77-F8370EC72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061" y="769440"/>
            <a:ext cx="8666922" cy="6088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311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7000">
              <a:schemeClr val="accent1">
                <a:lumMod val="45000"/>
                <a:lumOff val="55000"/>
                <a:alpha val="39000"/>
              </a:schemeClr>
            </a:gs>
            <a:gs pos="90500">
              <a:srgbClr val="D1323A"/>
            </a:gs>
            <a:gs pos="42000">
              <a:srgbClr val="FFFF00">
                <a:alpha val="43000"/>
                <a:lumMod val="50000"/>
                <a:lumOff val="50000"/>
              </a:srgbClr>
            </a:gs>
            <a:gs pos="86000">
              <a:schemeClr val="accent1">
                <a:alpha val="67000"/>
                <a:lumMod val="41000"/>
                <a:lumOff val="59000"/>
              </a:schemeClr>
            </a:gs>
            <a:gs pos="57000">
              <a:schemeClr val="accent5">
                <a:lumMod val="75000"/>
                <a:alpha val="62000"/>
              </a:schemeClr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A24B66-0478-402E-8088-48A4A314F141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দলীয়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555594-2DD9-4856-9B1F-C2F7D38BDD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3100" y="-1258957"/>
            <a:ext cx="7072935" cy="7023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E69AC1-27DF-4AD2-9F19-E46412D84121}"/>
              </a:ext>
            </a:extLst>
          </p:cNvPr>
          <p:cNvSpPr txBox="1"/>
          <p:nvPr/>
        </p:nvSpPr>
        <p:spPr>
          <a:xfrm>
            <a:off x="843375" y="3825703"/>
            <a:ext cx="99523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দেওয়া এই চমৎকার পোড়ামাটির ফলকটি পাহাড়পুরে পাওয়া গেছে।পর্যটকদের উদ্দেশ্যে প্রকাশিত লিফটের জন্য ফলকটি সম্পর্কে একটি উপযুক্ত বাক্য তৈরি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74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7000">
              <a:schemeClr val="accent1">
                <a:lumMod val="45000"/>
                <a:lumOff val="55000"/>
                <a:alpha val="39000"/>
              </a:schemeClr>
            </a:gs>
            <a:gs pos="90500">
              <a:srgbClr val="D1323A"/>
            </a:gs>
            <a:gs pos="42000">
              <a:srgbClr val="FFFF00">
                <a:alpha val="43000"/>
                <a:lumMod val="50000"/>
                <a:lumOff val="50000"/>
              </a:srgbClr>
            </a:gs>
            <a:gs pos="86000">
              <a:schemeClr val="accent1">
                <a:alpha val="67000"/>
                <a:lumMod val="41000"/>
                <a:lumOff val="59000"/>
              </a:schemeClr>
            </a:gs>
            <a:gs pos="57000">
              <a:schemeClr val="accent5">
                <a:lumMod val="75000"/>
                <a:alpha val="62000"/>
              </a:schemeClr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A24B66-0478-402E-8088-48A4A314F141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E69AC1-27DF-4AD2-9F19-E46412D84121}"/>
              </a:ext>
            </a:extLst>
          </p:cNvPr>
          <p:cNvSpPr txBox="1"/>
          <p:nvPr/>
        </p:nvSpPr>
        <p:spPr>
          <a:xfrm>
            <a:off x="300035" y="562356"/>
            <a:ext cx="995238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নিদর্শনগুলো বিভিন্ন ঐতিহাসিক স্থানে পাওয়া গেছে।যে বিষয়টি যে স্থানের,ছকে সে অনুযায়ী লেখ।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3C5C4B-8443-4460-B175-D3527B10F347}"/>
              </a:ext>
            </a:extLst>
          </p:cNvPr>
          <p:cNvSpPr txBox="1"/>
          <p:nvPr/>
        </p:nvSpPr>
        <p:spPr>
          <a:xfrm>
            <a:off x="1119808" y="1909542"/>
            <a:ext cx="99523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উঁচুগড়        বৌদ্ধ ধর্মীয় নিদর্শন                 গোপন কুঠুরি          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৮ম শতক   বাংলাদেশের দক্ষিণ-পূর্ব অঞ্চল    বাংলাদেশের উত্তরাঞ্চল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043611-DE83-44B3-9826-07C786D20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587213"/>
              </p:ext>
            </p:extLst>
          </p:nvPr>
        </p:nvGraphicFramePr>
        <p:xfrm>
          <a:off x="1119808" y="3429000"/>
          <a:ext cx="8766315" cy="20499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22105">
                  <a:extLst>
                    <a:ext uri="{9D8B030D-6E8A-4147-A177-3AD203B41FA5}">
                      <a16:colId xmlns:a16="http://schemas.microsoft.com/office/drawing/2014/main" val="2438888618"/>
                    </a:ext>
                  </a:extLst>
                </a:gridCol>
                <a:gridCol w="2922105">
                  <a:extLst>
                    <a:ext uri="{9D8B030D-6E8A-4147-A177-3AD203B41FA5}">
                      <a16:colId xmlns:a16="http://schemas.microsoft.com/office/drawing/2014/main" val="866917284"/>
                    </a:ext>
                  </a:extLst>
                </a:gridCol>
                <a:gridCol w="2922105">
                  <a:extLst>
                    <a:ext uri="{9D8B030D-6E8A-4147-A177-3AD203B41FA5}">
                      <a16:colId xmlns:a16="http://schemas.microsoft.com/office/drawing/2014/main" val="830060318"/>
                    </a:ext>
                  </a:extLst>
                </a:gridCol>
              </a:tblGrid>
              <a:tr h="526040">
                <a:tc>
                  <a:txBody>
                    <a:bodyPr/>
                    <a:lstStyle/>
                    <a:p>
                      <a:r>
                        <a:rPr lang="bn-IN" dirty="0"/>
                        <a:t>   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পাহাড়পুর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   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পাহাড়পুর ও ময়নামতি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ময়নামতি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709136"/>
                  </a:ext>
                </a:extLst>
              </a:tr>
              <a:tr h="5168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489993"/>
                  </a:ext>
                </a:extLst>
              </a:tr>
              <a:tr h="4903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615331"/>
                  </a:ext>
                </a:extLst>
              </a:tr>
              <a:tr h="5167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745529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4AC3E9A-85CF-44F9-94DA-B89C17203BAD}"/>
              </a:ext>
            </a:extLst>
          </p:cNvPr>
          <p:cNvSpPr txBox="1"/>
          <p:nvPr/>
        </p:nvSpPr>
        <p:spPr>
          <a:xfrm>
            <a:off x="1066799" y="3994352"/>
            <a:ext cx="8872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উঁচুগড়                  	        বৌদ্ধ ধর্মীয় নিদর্শন	     বাংলাদেশের দক্ষিণ-পূর্ব অঞ্চল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গোপন কুঠুরি		        ৮ম শতক </a:t>
            </a: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বাংলাদেশের উত্তরাঞ্চল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86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7000">
              <a:schemeClr val="accent1">
                <a:lumMod val="45000"/>
                <a:lumOff val="55000"/>
                <a:alpha val="39000"/>
              </a:schemeClr>
            </a:gs>
            <a:gs pos="90500">
              <a:srgbClr val="D1323A"/>
            </a:gs>
            <a:gs pos="42000">
              <a:srgbClr val="FFFF00">
                <a:alpha val="43000"/>
                <a:lumMod val="50000"/>
                <a:lumOff val="50000"/>
              </a:srgbClr>
            </a:gs>
            <a:gs pos="86000">
              <a:schemeClr val="accent1">
                <a:alpha val="67000"/>
                <a:lumMod val="41000"/>
                <a:lumOff val="59000"/>
              </a:schemeClr>
            </a:gs>
            <a:gs pos="57000">
              <a:schemeClr val="accent5">
                <a:lumMod val="75000"/>
                <a:alpha val="62000"/>
              </a:schemeClr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A24B66-0478-402E-8088-48A4A314F141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বাড়ির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F6AD3A12-5317-4520-9F7D-C4621D826DF5}"/>
              </a:ext>
            </a:extLst>
          </p:cNvPr>
          <p:cNvSpPr/>
          <p:nvPr/>
        </p:nvSpPr>
        <p:spPr>
          <a:xfrm>
            <a:off x="4867271" y="769441"/>
            <a:ext cx="753512" cy="14304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Wave 7">
            <a:extLst>
              <a:ext uri="{FF2B5EF4-FFF2-40B4-BE49-F238E27FC236}">
                <a16:creationId xmlns:a16="http://schemas.microsoft.com/office/drawing/2014/main" id="{80F40CA2-0A94-42F2-8556-75359721356F}"/>
              </a:ext>
            </a:extLst>
          </p:cNvPr>
          <p:cNvSpPr/>
          <p:nvPr/>
        </p:nvSpPr>
        <p:spPr>
          <a:xfrm>
            <a:off x="1088539" y="2046962"/>
            <a:ext cx="9064487" cy="3233530"/>
          </a:xfrm>
          <a:prstGeom prst="wave">
            <a:avLst>
              <a:gd name="adj1" fmla="val 12500"/>
              <a:gd name="adj2" fmla="val 17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797069-B3B3-4D24-9DCE-81D901403936}"/>
              </a:ext>
            </a:extLst>
          </p:cNvPr>
          <p:cNvSpPr txBox="1"/>
          <p:nvPr/>
        </p:nvSpPr>
        <p:spPr>
          <a:xfrm>
            <a:off x="1247100" y="2906223"/>
            <a:ext cx="9064487" cy="1754326"/>
          </a:xfrm>
          <a:prstGeom prst="rect">
            <a:avLst/>
          </a:prstGeom>
          <a:noFill/>
        </p:spPr>
        <p:txBody>
          <a:bodyPr wrap="square" lIns="91440" tIns="0" bIns="91440" rtlCol="0" anchor="ctr" anchorCtr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মনে কর তুমি একজন প্রত্নতাত্ত্বিক এবং তুমি পাহাড়পুর আবিষ্কার করেছ।সেখানে খনন করার পর তুমি যা যা খুঁজে পেতে পার সেগুলোর বর্ণনা দাও।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9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7000">
              <a:schemeClr val="accent1">
                <a:lumMod val="45000"/>
                <a:lumOff val="55000"/>
                <a:alpha val="39000"/>
              </a:schemeClr>
            </a:gs>
            <a:gs pos="90500">
              <a:srgbClr val="D1323A"/>
            </a:gs>
            <a:gs pos="42000">
              <a:srgbClr val="FFFF00">
                <a:alpha val="43000"/>
                <a:lumMod val="50000"/>
                <a:lumOff val="50000"/>
              </a:srgbClr>
            </a:gs>
            <a:gs pos="86000">
              <a:schemeClr val="accent1">
                <a:alpha val="67000"/>
                <a:lumMod val="41000"/>
                <a:lumOff val="59000"/>
              </a:schemeClr>
            </a:gs>
            <a:gs pos="57000">
              <a:schemeClr val="accent5">
                <a:lumMod val="75000"/>
                <a:alpha val="62000"/>
              </a:schemeClr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A24B66-0478-402E-8088-48A4A314F141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সবাই ভালো থেকো। আবার দেখা হবে।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C4A431-7FDF-4E63-87D0-EAA55DB43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6874"/>
            <a:ext cx="12192000" cy="5073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00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7000">
              <a:schemeClr val="accent1">
                <a:lumMod val="45000"/>
                <a:lumOff val="55000"/>
                <a:alpha val="39000"/>
              </a:schemeClr>
            </a:gs>
            <a:gs pos="90500">
              <a:srgbClr val="D1323A"/>
            </a:gs>
            <a:gs pos="42000">
              <a:srgbClr val="FFFF00">
                <a:alpha val="43000"/>
                <a:lumMod val="50000"/>
                <a:lumOff val="50000"/>
              </a:srgbClr>
            </a:gs>
            <a:gs pos="86000">
              <a:schemeClr val="accent1">
                <a:alpha val="67000"/>
                <a:lumMod val="41000"/>
                <a:lumOff val="59000"/>
              </a:schemeClr>
            </a:gs>
            <a:gs pos="57000">
              <a:schemeClr val="accent5">
                <a:lumMod val="75000"/>
                <a:alpha val="62000"/>
              </a:schemeClr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A24B66-0478-402E-8088-48A4A314F141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3A6982-EAB2-4CDC-8635-C2661F32BF29}"/>
              </a:ext>
            </a:extLst>
          </p:cNvPr>
          <p:cNvSpPr/>
          <p:nvPr/>
        </p:nvSpPr>
        <p:spPr>
          <a:xfrm>
            <a:off x="528035" y="1386431"/>
            <a:ext cx="5277679" cy="49853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9FE589-EEF9-4EC7-9D35-4DB12FBAF992}"/>
              </a:ext>
            </a:extLst>
          </p:cNvPr>
          <p:cNvSpPr txBox="1"/>
          <p:nvPr/>
        </p:nvSpPr>
        <p:spPr>
          <a:xfrm>
            <a:off x="275772" y="1930401"/>
            <a:ext cx="552994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রতন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এক্কা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মিঠাপুর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াথমিক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০১৭৫০-২২০ ৮৩৪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cs typeface="NikoshBAN" panose="02000000000000000000" pitchFamily="2" charset="0"/>
              </a:rPr>
              <a:t>Email:ratonakka.s2@gmail.com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068377-F6A0-4F45-887B-68D05FCE7C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1386431"/>
            <a:ext cx="4078513" cy="467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655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7000">
              <a:schemeClr val="accent1">
                <a:lumMod val="45000"/>
                <a:lumOff val="55000"/>
                <a:alpha val="39000"/>
              </a:schemeClr>
            </a:gs>
            <a:gs pos="90500">
              <a:srgbClr val="D1323A"/>
            </a:gs>
            <a:gs pos="42000">
              <a:srgbClr val="FFFF00">
                <a:alpha val="43000"/>
                <a:lumMod val="50000"/>
                <a:lumOff val="50000"/>
              </a:srgbClr>
            </a:gs>
            <a:gs pos="86000">
              <a:schemeClr val="accent1">
                <a:alpha val="67000"/>
                <a:lumMod val="41000"/>
                <a:lumOff val="59000"/>
              </a:schemeClr>
            </a:gs>
            <a:gs pos="57000">
              <a:schemeClr val="accent5">
                <a:lumMod val="75000"/>
                <a:alpha val="62000"/>
              </a:schemeClr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A24B66-0478-402E-8088-48A4A314F141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3A6982-EAB2-4CDC-8635-C2661F32BF29}"/>
              </a:ext>
            </a:extLst>
          </p:cNvPr>
          <p:cNvSpPr/>
          <p:nvPr/>
        </p:nvSpPr>
        <p:spPr>
          <a:xfrm>
            <a:off x="1439674" y="769441"/>
            <a:ext cx="9312651" cy="56965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D4E6E-763C-4369-8FC8-68936F434246}"/>
              </a:ext>
            </a:extLst>
          </p:cNvPr>
          <p:cNvSpPr txBox="1"/>
          <p:nvPr/>
        </p:nvSpPr>
        <p:spPr>
          <a:xfrm>
            <a:off x="2470188" y="1800139"/>
            <a:ext cx="62701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১ ঘণ্টা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বাংলাদেশের ঐতিহাসিক স্থান ও নিদর্শন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অংশঃ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ময়নামতি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৩</a:t>
            </a:r>
          </a:p>
        </p:txBody>
      </p:sp>
    </p:spTree>
    <p:extLst>
      <p:ext uri="{BB962C8B-B14F-4D97-AF65-F5344CB8AC3E}">
        <p14:creationId xmlns:p14="http://schemas.microsoft.com/office/powerpoint/2010/main" val="122956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7000">
              <a:schemeClr val="accent1">
                <a:lumMod val="45000"/>
                <a:lumOff val="55000"/>
                <a:alpha val="39000"/>
              </a:schemeClr>
            </a:gs>
            <a:gs pos="90500">
              <a:srgbClr val="D1323A"/>
            </a:gs>
            <a:gs pos="42000">
              <a:srgbClr val="FFFF00">
                <a:alpha val="43000"/>
                <a:lumMod val="50000"/>
                <a:lumOff val="50000"/>
              </a:srgbClr>
            </a:gs>
            <a:gs pos="86000">
              <a:schemeClr val="accent1">
                <a:alpha val="67000"/>
                <a:lumMod val="41000"/>
                <a:lumOff val="59000"/>
              </a:schemeClr>
            </a:gs>
            <a:gs pos="57000">
              <a:schemeClr val="accent5">
                <a:lumMod val="75000"/>
                <a:alpha val="62000"/>
              </a:schemeClr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A24B66-0478-402E-8088-48A4A314F141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শিখনফল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D4E6E-763C-4369-8FC8-68936F434246}"/>
              </a:ext>
            </a:extLst>
          </p:cNvPr>
          <p:cNvSpPr txBox="1"/>
          <p:nvPr/>
        </p:nvSpPr>
        <p:spPr>
          <a:xfrm>
            <a:off x="1831560" y="2151727"/>
            <a:ext cx="82123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cs typeface="NikoshBAN" panose="02000000000000000000" pitchFamily="2" charset="0"/>
              </a:rPr>
              <a:t>১৫</a:t>
            </a:r>
            <a:r>
              <a:rPr lang="en-US" sz="3200" dirty="0">
                <a:solidFill>
                  <a:srgbClr val="FF0000"/>
                </a:solidFill>
                <a:cs typeface="NikoshBAN" panose="02000000000000000000" pitchFamily="2" charset="0"/>
              </a:rPr>
              <a:t>.</a:t>
            </a:r>
            <a:r>
              <a:rPr lang="bn-IN" sz="3200" dirty="0">
                <a:solidFill>
                  <a:srgbClr val="FF0000"/>
                </a:solidFill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rgbClr val="FF0000"/>
                </a:solidFill>
                <a:cs typeface="NikoshBAN" panose="02000000000000000000" pitchFamily="2" charset="0"/>
              </a:rPr>
              <a:t>.</a:t>
            </a:r>
            <a:r>
              <a:rPr lang="bn-IN" sz="3200" dirty="0">
                <a:solidFill>
                  <a:srgbClr val="FF0000"/>
                </a:solidFill>
                <a:cs typeface="NikoshBAN" panose="02000000000000000000" pitchFamily="2" charset="0"/>
              </a:rPr>
              <a:t>১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কয়েকটি ঐতিহাসিক নিদর্শন সম্পর্কে বলতে পারবে।</a:t>
            </a:r>
          </a:p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এসব ঐতিহ্যের সাথে সংশ্লিষ্ট সময় ও যুগ সম্পর্কে বলতে পারবে।</a:t>
            </a:r>
          </a:p>
          <a:p>
            <a:endParaRPr lang="bn-IN" sz="3200" dirty="0"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01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7000">
              <a:schemeClr val="accent1">
                <a:lumMod val="45000"/>
                <a:lumOff val="55000"/>
                <a:alpha val="39000"/>
              </a:schemeClr>
            </a:gs>
            <a:gs pos="90500">
              <a:srgbClr val="D1323A"/>
            </a:gs>
            <a:gs pos="42000">
              <a:srgbClr val="FFFF00">
                <a:alpha val="43000"/>
                <a:lumMod val="50000"/>
                <a:lumOff val="50000"/>
              </a:srgbClr>
            </a:gs>
            <a:gs pos="86000">
              <a:schemeClr val="accent1">
                <a:alpha val="67000"/>
                <a:lumMod val="41000"/>
                <a:lumOff val="59000"/>
              </a:schemeClr>
            </a:gs>
            <a:gs pos="57000">
              <a:schemeClr val="accent5">
                <a:lumMod val="75000"/>
                <a:alpha val="62000"/>
              </a:schemeClr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A24B66-0478-402E-8088-48A4A314F141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BF5FF665-8877-48AD-A78F-ADCD893D325C}"/>
              </a:ext>
            </a:extLst>
          </p:cNvPr>
          <p:cNvSpPr/>
          <p:nvPr/>
        </p:nvSpPr>
        <p:spPr>
          <a:xfrm>
            <a:off x="2213112" y="1214614"/>
            <a:ext cx="6957392" cy="39007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গল্পের মাধ্যমে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40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7000">
              <a:schemeClr val="accent1">
                <a:lumMod val="45000"/>
                <a:lumOff val="55000"/>
                <a:alpha val="39000"/>
              </a:schemeClr>
            </a:gs>
            <a:gs pos="90500">
              <a:srgbClr val="D1323A"/>
            </a:gs>
            <a:gs pos="42000">
              <a:srgbClr val="FFFF00">
                <a:alpha val="43000"/>
                <a:lumMod val="50000"/>
                <a:lumOff val="50000"/>
              </a:srgbClr>
            </a:gs>
            <a:gs pos="86000">
              <a:schemeClr val="accent1">
                <a:alpha val="67000"/>
                <a:lumMod val="41000"/>
                <a:lumOff val="59000"/>
              </a:schemeClr>
            </a:gs>
            <a:gs pos="57000">
              <a:schemeClr val="accent5">
                <a:lumMod val="75000"/>
                <a:alpha val="62000"/>
              </a:schemeClr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A24B66-0478-402E-8088-48A4A314F141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পূর্বজ্ঞান যাচাই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D4E6E-763C-4369-8FC8-68936F434246}"/>
              </a:ext>
            </a:extLst>
          </p:cNvPr>
          <p:cNvSpPr txBox="1"/>
          <p:nvPr/>
        </p:nvSpPr>
        <p:spPr>
          <a:xfrm>
            <a:off x="1233715" y="384720"/>
            <a:ext cx="10421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cs typeface="NikoshBAN" panose="02000000000000000000" pitchFamily="2" charset="0"/>
              </a:rPr>
              <a:t>নিচের ছবিগুলো মনোযোগ সহকারে দেখতে বলবো এবং ছবি সম্পর্কে প্রশ্ন জিজ্ঞাসা করবো।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9C6B57-CF5E-4F4F-87CA-F5C53DA408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1" y="1954379"/>
            <a:ext cx="5326742" cy="3604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09A897-2E7F-483B-B657-1D12A73173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859" b="58984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667657"/>
            <a:ext cx="5326741" cy="8047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597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7000">
              <a:schemeClr val="accent1">
                <a:lumMod val="45000"/>
                <a:lumOff val="55000"/>
                <a:alpha val="39000"/>
              </a:schemeClr>
            </a:gs>
            <a:gs pos="90500">
              <a:srgbClr val="D1323A"/>
            </a:gs>
            <a:gs pos="42000">
              <a:srgbClr val="FFFF00">
                <a:alpha val="43000"/>
                <a:lumMod val="50000"/>
                <a:lumOff val="50000"/>
              </a:srgbClr>
            </a:gs>
            <a:gs pos="86000">
              <a:schemeClr val="accent1">
                <a:alpha val="67000"/>
                <a:lumMod val="41000"/>
                <a:lumOff val="59000"/>
              </a:schemeClr>
            </a:gs>
            <a:gs pos="57000">
              <a:schemeClr val="accent5">
                <a:lumMod val="75000"/>
                <a:alpha val="62000"/>
              </a:schemeClr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A24B66-0478-402E-8088-48A4A314F141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আজ আমরা জানব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tar: 6 Points 2">
            <a:extLst>
              <a:ext uri="{FF2B5EF4-FFF2-40B4-BE49-F238E27FC236}">
                <a16:creationId xmlns:a16="http://schemas.microsoft.com/office/drawing/2014/main" id="{96701774-1D9C-46CD-AC51-40ABE64B3865}"/>
              </a:ext>
            </a:extLst>
          </p:cNvPr>
          <p:cNvSpPr/>
          <p:nvPr/>
        </p:nvSpPr>
        <p:spPr>
          <a:xfrm>
            <a:off x="1866031" y="1486138"/>
            <a:ext cx="7939316" cy="4397829"/>
          </a:xfrm>
          <a:prstGeom prst="star6">
            <a:avLst/>
          </a:prstGeom>
          <a:gradFill>
            <a:gsLst>
              <a:gs pos="0">
                <a:srgbClr val="FF00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81000">
                <a:srgbClr val="0070C0"/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পাহাড়পুর ও ময়নামতি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4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7000">
              <a:schemeClr val="accent1">
                <a:lumMod val="45000"/>
                <a:lumOff val="55000"/>
                <a:alpha val="39000"/>
              </a:schemeClr>
            </a:gs>
            <a:gs pos="90500">
              <a:srgbClr val="D1323A"/>
            </a:gs>
            <a:gs pos="42000">
              <a:srgbClr val="FFFF00">
                <a:alpha val="43000"/>
                <a:lumMod val="50000"/>
                <a:lumOff val="50000"/>
              </a:srgbClr>
            </a:gs>
            <a:gs pos="86000">
              <a:schemeClr val="accent1">
                <a:alpha val="67000"/>
                <a:lumMod val="41000"/>
                <a:lumOff val="59000"/>
              </a:schemeClr>
            </a:gs>
            <a:gs pos="57000">
              <a:schemeClr val="accent5">
                <a:lumMod val="75000"/>
                <a:alpha val="62000"/>
              </a:schemeClr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A24B66-0478-402E-8088-48A4A314F141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উপস্থাপন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D1A35E-F674-4395-8DD2-A9056EA0E1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420" y="0"/>
            <a:ext cx="6160311" cy="6991611"/>
          </a:xfrm>
          <a:prstGeom prst="rect">
            <a:avLst/>
          </a:prstGeom>
          <a:noFill/>
        </p:spPr>
      </p:pic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7AB56723-E00E-45AC-88FE-35AE5565811F}"/>
              </a:ext>
            </a:extLst>
          </p:cNvPr>
          <p:cNvSpPr/>
          <p:nvPr/>
        </p:nvSpPr>
        <p:spPr>
          <a:xfrm>
            <a:off x="7641771" y="1248229"/>
            <a:ext cx="2032000" cy="537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ময়নামতি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F6F06D8B-1EA0-4710-8F93-16C032C18A07}"/>
              </a:ext>
            </a:extLst>
          </p:cNvPr>
          <p:cNvSpPr/>
          <p:nvPr/>
        </p:nvSpPr>
        <p:spPr>
          <a:xfrm>
            <a:off x="7641771" y="2304689"/>
            <a:ext cx="2032000" cy="537028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পাহাড়পুর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2D7E4043-8DD3-4968-80B6-28B35838653F}"/>
              </a:ext>
            </a:extLst>
          </p:cNvPr>
          <p:cNvSpPr/>
          <p:nvPr/>
        </p:nvSpPr>
        <p:spPr>
          <a:xfrm>
            <a:off x="4521896" y="3695177"/>
            <a:ext cx="413359" cy="275573"/>
          </a:xfrm>
          <a:prstGeom prst="star6">
            <a:avLst/>
          </a:prstGeom>
          <a:solidFill>
            <a:srgbClr val="0070C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6 Points 11">
            <a:extLst>
              <a:ext uri="{FF2B5EF4-FFF2-40B4-BE49-F238E27FC236}">
                <a16:creationId xmlns:a16="http://schemas.microsoft.com/office/drawing/2014/main" id="{A78FA8BC-24D3-4932-B62A-75CCA92D42EB}"/>
              </a:ext>
            </a:extLst>
          </p:cNvPr>
          <p:cNvSpPr/>
          <p:nvPr/>
        </p:nvSpPr>
        <p:spPr>
          <a:xfrm>
            <a:off x="1640115" y="2290505"/>
            <a:ext cx="199696" cy="252248"/>
          </a:xfrm>
          <a:prstGeom prst="star6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A19B0E-0294-4A36-A983-CE99E7C1E643}"/>
              </a:ext>
            </a:extLst>
          </p:cNvPr>
          <p:cNvSpPr txBox="1"/>
          <p:nvPr/>
        </p:nvSpPr>
        <p:spPr>
          <a:xfrm>
            <a:off x="9928766" y="1545387"/>
            <a:ext cx="2307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ক্লিক করতে হবে।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 নিদর্শন দুটির জেলা দেখার জন্য।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Bracket 8">
            <a:extLst>
              <a:ext uri="{FF2B5EF4-FFF2-40B4-BE49-F238E27FC236}">
                <a16:creationId xmlns:a16="http://schemas.microsoft.com/office/drawing/2014/main" id="{FFC79614-3D26-4975-86A1-3AF05A481276}"/>
              </a:ext>
            </a:extLst>
          </p:cNvPr>
          <p:cNvSpPr/>
          <p:nvPr/>
        </p:nvSpPr>
        <p:spPr>
          <a:xfrm>
            <a:off x="11785981" y="1596017"/>
            <a:ext cx="260950" cy="931997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ket 12">
            <a:extLst>
              <a:ext uri="{FF2B5EF4-FFF2-40B4-BE49-F238E27FC236}">
                <a16:creationId xmlns:a16="http://schemas.microsoft.com/office/drawing/2014/main" id="{88191058-F8BB-45EB-9207-5E894B27179F}"/>
              </a:ext>
            </a:extLst>
          </p:cNvPr>
          <p:cNvSpPr/>
          <p:nvPr/>
        </p:nvSpPr>
        <p:spPr>
          <a:xfrm flipH="1">
            <a:off x="9928766" y="1629052"/>
            <a:ext cx="260950" cy="931997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7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7000">
              <a:schemeClr val="accent1">
                <a:lumMod val="45000"/>
                <a:lumOff val="55000"/>
                <a:alpha val="39000"/>
              </a:schemeClr>
            </a:gs>
            <a:gs pos="90500">
              <a:srgbClr val="D1323A"/>
            </a:gs>
            <a:gs pos="42000">
              <a:srgbClr val="FFFF00">
                <a:alpha val="43000"/>
                <a:lumMod val="50000"/>
                <a:lumOff val="50000"/>
              </a:srgbClr>
            </a:gs>
            <a:gs pos="86000">
              <a:schemeClr val="accent1">
                <a:alpha val="67000"/>
                <a:lumMod val="41000"/>
                <a:lumOff val="59000"/>
              </a:schemeClr>
            </a:gs>
            <a:gs pos="57000">
              <a:schemeClr val="accent5">
                <a:lumMod val="75000"/>
                <a:alpha val="62000"/>
              </a:schemeClr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A24B66-0478-402E-8088-48A4A314F141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উপস্থাপন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F6F06D8B-1EA0-4710-8F93-16C032C18A07}"/>
              </a:ext>
            </a:extLst>
          </p:cNvPr>
          <p:cNvSpPr/>
          <p:nvPr/>
        </p:nvSpPr>
        <p:spPr>
          <a:xfrm>
            <a:off x="1983535" y="5377641"/>
            <a:ext cx="1445750" cy="537028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পাহাড়পুর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DF60A9-8FB9-42CD-AEDB-ABC83DC20E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3" y="1818768"/>
            <a:ext cx="5309055" cy="3253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6331D6-7409-4061-9FB9-F4C26A5A413D}"/>
              </a:ext>
            </a:extLst>
          </p:cNvPr>
          <p:cNvSpPr txBox="1"/>
          <p:nvPr/>
        </p:nvSpPr>
        <p:spPr>
          <a:xfrm>
            <a:off x="6302103" y="1961321"/>
            <a:ext cx="58574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নিদ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্শনটি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৭৮১-৮২১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শাসনামলে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১৭৭টি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গোপন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কুঠুরি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িভাগের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সোমপুর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মহাবিহার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ত।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DD57514-F284-43BD-A8EB-E32B7F8FD395}"/>
              </a:ext>
            </a:extLst>
          </p:cNvPr>
          <p:cNvSpPr/>
          <p:nvPr/>
        </p:nvSpPr>
        <p:spPr>
          <a:xfrm>
            <a:off x="5515158" y="2121111"/>
            <a:ext cx="580842" cy="31049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790CFB5-BE8C-4A67-BD9D-08170B55FB00}"/>
              </a:ext>
            </a:extLst>
          </p:cNvPr>
          <p:cNvSpPr/>
          <p:nvPr/>
        </p:nvSpPr>
        <p:spPr>
          <a:xfrm>
            <a:off x="5567041" y="3134789"/>
            <a:ext cx="580842" cy="31049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7ED2075-2234-4BE1-BF36-3306F2BAA03A}"/>
              </a:ext>
            </a:extLst>
          </p:cNvPr>
          <p:cNvSpPr/>
          <p:nvPr/>
        </p:nvSpPr>
        <p:spPr>
          <a:xfrm>
            <a:off x="5515158" y="3783280"/>
            <a:ext cx="580842" cy="31049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F5A2E9B-1AFA-4265-A62E-2F58369AC825}"/>
              </a:ext>
            </a:extLst>
          </p:cNvPr>
          <p:cNvSpPr/>
          <p:nvPr/>
        </p:nvSpPr>
        <p:spPr>
          <a:xfrm>
            <a:off x="5515158" y="4761308"/>
            <a:ext cx="580842" cy="31049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6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351</Words>
  <Application>Microsoft Office PowerPoint</Application>
  <PresentationFormat>Widescreen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32</cp:revision>
  <dcterms:created xsi:type="dcterms:W3CDTF">2019-10-04T07:43:08Z</dcterms:created>
  <dcterms:modified xsi:type="dcterms:W3CDTF">2019-10-07T04:39:36Z</dcterms:modified>
</cp:coreProperties>
</file>