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B2189-51DC-4426-92D8-1189511D7BD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B6D86-04E5-4588-9B19-733B72A01B2D}">
      <dgm:prSet phldrT="[Text]" phldr="1"/>
      <dgm:spPr/>
      <dgm:t>
        <a:bodyPr/>
        <a:lstStyle/>
        <a:p>
          <a:endParaRPr lang="en-US"/>
        </a:p>
      </dgm:t>
    </dgm:pt>
    <dgm:pt modelId="{A69E1BA4-2048-4AED-9F31-740326FA060A}" type="parTrans" cxnId="{22ED3F63-5A5B-44AD-8D48-705B3B84920F}">
      <dgm:prSet/>
      <dgm:spPr/>
      <dgm:t>
        <a:bodyPr/>
        <a:lstStyle/>
        <a:p>
          <a:endParaRPr lang="en-US"/>
        </a:p>
      </dgm:t>
    </dgm:pt>
    <dgm:pt modelId="{4888D428-DD30-4E7E-9FE9-C74E647754E1}" type="sibTrans" cxnId="{22ED3F63-5A5B-44AD-8D48-705B3B84920F}">
      <dgm:prSet/>
      <dgm:spPr/>
      <dgm:t>
        <a:bodyPr/>
        <a:lstStyle/>
        <a:p>
          <a:endParaRPr lang="en-US"/>
        </a:p>
      </dgm:t>
    </dgm:pt>
    <dgm:pt modelId="{5FD6BF75-E485-4348-8496-D6DDAB00E149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000" dirty="0" smtClean="0"/>
            <a:t>জন্ম</a:t>
          </a:r>
        </a:p>
        <a:p>
          <a:r>
            <a:rPr lang="bn-BD" sz="2000" dirty="0" smtClean="0"/>
            <a:t>১৮৬৮</a:t>
          </a:r>
        </a:p>
        <a:p>
          <a:r>
            <a:rPr lang="bn-BD" sz="2000" dirty="0" smtClean="0"/>
            <a:t>সাল</a:t>
          </a:r>
          <a:endParaRPr lang="en-US" sz="2000" dirty="0"/>
        </a:p>
      </dgm:t>
    </dgm:pt>
    <dgm:pt modelId="{A731A6F4-2416-4FC7-A5F1-549A2FF14058}" type="parTrans" cxnId="{9E7AD27E-327D-47DD-9BC9-638AC8DA3753}">
      <dgm:prSet/>
      <dgm:spPr/>
      <dgm:t>
        <a:bodyPr/>
        <a:lstStyle/>
        <a:p>
          <a:endParaRPr lang="en-US"/>
        </a:p>
      </dgm:t>
    </dgm:pt>
    <dgm:pt modelId="{93F77D29-D022-4DF0-9417-D2A01E182F80}" type="sibTrans" cxnId="{9E7AD27E-327D-47DD-9BC9-638AC8DA3753}">
      <dgm:prSet/>
      <dgm:spPr/>
      <dgm:t>
        <a:bodyPr/>
        <a:lstStyle/>
        <a:p>
          <a:endParaRPr lang="en-US"/>
        </a:p>
      </dgm:t>
    </dgm:pt>
    <dgm:pt modelId="{7D5948ED-64EF-4F15-944B-F81485618424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000" dirty="0" smtClean="0"/>
            <a:t>পৈতৃক নিবাস</a:t>
          </a:r>
        </a:p>
        <a:p>
          <a:r>
            <a:rPr lang="bn-BD" sz="2000" dirty="0" smtClean="0"/>
            <a:t>পাবনা</a:t>
          </a:r>
          <a:endParaRPr lang="en-US" sz="2000" dirty="0"/>
        </a:p>
      </dgm:t>
    </dgm:pt>
    <dgm:pt modelId="{08A92F8B-24F9-4D52-BC7D-B0664B5CF2F6}" type="parTrans" cxnId="{36BF472E-5325-4FB6-855E-0D1FE07D88C3}">
      <dgm:prSet/>
      <dgm:spPr/>
      <dgm:t>
        <a:bodyPr/>
        <a:lstStyle/>
        <a:p>
          <a:endParaRPr lang="en-US"/>
        </a:p>
      </dgm:t>
    </dgm:pt>
    <dgm:pt modelId="{12869FB9-71D6-4E1D-A874-2C2CA7B5CAA0}" type="sibTrans" cxnId="{36BF472E-5325-4FB6-855E-0D1FE07D88C3}">
      <dgm:prSet/>
      <dgm:spPr/>
      <dgm:t>
        <a:bodyPr/>
        <a:lstStyle/>
        <a:p>
          <a:endParaRPr lang="en-US"/>
        </a:p>
      </dgm:t>
    </dgm:pt>
    <dgm:pt modelId="{C9E3E5AA-0B3A-48B2-8E48-46DA67C9B87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000" dirty="0" smtClean="0"/>
            <a:t>১৮৯০</a:t>
          </a:r>
        </a:p>
        <a:p>
          <a:r>
            <a:rPr lang="bn-BD" sz="2000" dirty="0" smtClean="0"/>
            <a:t>ইংরেজী সাহিত্যে</a:t>
          </a:r>
        </a:p>
        <a:p>
          <a:r>
            <a:rPr lang="bn-BD" sz="2000" dirty="0" smtClean="0"/>
            <a:t>এম.এ</a:t>
          </a:r>
          <a:endParaRPr lang="en-US" sz="2000" dirty="0"/>
        </a:p>
      </dgm:t>
    </dgm:pt>
    <dgm:pt modelId="{AF49A96B-CA6F-4EFA-9CB2-28F8878F9F52}" type="parTrans" cxnId="{64D11A8E-9163-4BE8-B548-E07B370E9D52}">
      <dgm:prSet/>
      <dgm:spPr/>
      <dgm:t>
        <a:bodyPr/>
        <a:lstStyle/>
        <a:p>
          <a:endParaRPr lang="en-US"/>
        </a:p>
      </dgm:t>
    </dgm:pt>
    <dgm:pt modelId="{87BB4FC6-3742-4766-90A2-847AA44AAA5D}" type="sibTrans" cxnId="{64D11A8E-9163-4BE8-B548-E07B370E9D52}">
      <dgm:prSet/>
      <dgm:spPr/>
      <dgm:t>
        <a:bodyPr/>
        <a:lstStyle/>
        <a:p>
          <a:endParaRPr lang="en-US"/>
        </a:p>
      </dgm:t>
    </dgm:pt>
    <dgm:pt modelId="{10CB7BCB-D581-4811-82F8-D75446F8E964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dirty="0" smtClean="0"/>
            <a:t>ছদ্মনাম</a:t>
          </a:r>
        </a:p>
        <a:p>
          <a:r>
            <a:rPr lang="bn-BD" sz="2000" dirty="0" smtClean="0"/>
            <a:t>বীরবল</a:t>
          </a:r>
          <a:endParaRPr lang="en-US" sz="2000" dirty="0"/>
        </a:p>
      </dgm:t>
    </dgm:pt>
    <dgm:pt modelId="{460D2F72-0BEB-448F-8FCA-668CDF37A0B2}" type="parTrans" cxnId="{48AD9F24-8A4C-4229-BAA8-3BC1C991AA02}">
      <dgm:prSet/>
      <dgm:spPr/>
      <dgm:t>
        <a:bodyPr/>
        <a:lstStyle/>
        <a:p>
          <a:endParaRPr lang="en-US"/>
        </a:p>
      </dgm:t>
    </dgm:pt>
    <dgm:pt modelId="{D5D3AB2E-02B2-49CC-918F-1081EFB12B31}" type="sibTrans" cxnId="{48AD9F24-8A4C-4229-BAA8-3BC1C991AA02}">
      <dgm:prSet/>
      <dgm:spPr/>
      <dgm:t>
        <a:bodyPr/>
        <a:lstStyle/>
        <a:p>
          <a:endParaRPr lang="en-US"/>
        </a:p>
      </dgm:t>
    </dgm:pt>
    <dgm:pt modelId="{935DC29A-23B0-4EC4-BAD1-61F36D1F65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000" dirty="0" smtClean="0"/>
            <a:t>গ্রন্থ বীরবলের</a:t>
          </a:r>
        </a:p>
        <a:p>
          <a:r>
            <a:rPr lang="bn-BD" sz="2000" dirty="0" smtClean="0"/>
            <a:t>হালখাতা</a:t>
          </a:r>
          <a:endParaRPr lang="en-US" sz="2000" dirty="0"/>
        </a:p>
      </dgm:t>
    </dgm:pt>
    <dgm:pt modelId="{770D2469-156B-4A0A-B9CC-064580F3AE11}" type="parTrans" cxnId="{5C1793C5-6B76-4211-9720-8A21A8F8F763}">
      <dgm:prSet/>
      <dgm:spPr/>
      <dgm:t>
        <a:bodyPr/>
        <a:lstStyle/>
        <a:p>
          <a:endParaRPr lang="en-US"/>
        </a:p>
      </dgm:t>
    </dgm:pt>
    <dgm:pt modelId="{9F98FEA8-1A3F-489C-9560-4A181BA738E8}" type="sibTrans" cxnId="{5C1793C5-6B76-4211-9720-8A21A8F8F763}">
      <dgm:prSet/>
      <dgm:spPr/>
      <dgm:t>
        <a:bodyPr/>
        <a:lstStyle/>
        <a:p>
          <a:endParaRPr lang="en-US"/>
        </a:p>
      </dgm:t>
    </dgm:pt>
    <dgm:pt modelId="{DB24348A-D621-44CE-8970-6BFB357BA25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sz="2000" dirty="0" smtClean="0"/>
            <a:t>মৃত্যু</a:t>
          </a:r>
        </a:p>
        <a:p>
          <a:r>
            <a:rPr lang="bn-BD" sz="2000" dirty="0" smtClean="0"/>
            <a:t>২সেপ্টম্বর</a:t>
          </a:r>
        </a:p>
        <a:p>
          <a:r>
            <a:rPr lang="bn-BD" sz="2000" dirty="0" smtClean="0"/>
            <a:t>১৯৪৬</a:t>
          </a:r>
          <a:endParaRPr lang="en-US" sz="2000" dirty="0"/>
        </a:p>
      </dgm:t>
    </dgm:pt>
    <dgm:pt modelId="{B024CAC0-C495-492F-AF21-EF9BAFE01C7B}" type="parTrans" cxnId="{1B8D7645-5707-4735-B4E9-13E285DD139C}">
      <dgm:prSet/>
      <dgm:spPr/>
      <dgm:t>
        <a:bodyPr/>
        <a:lstStyle/>
        <a:p>
          <a:endParaRPr lang="en-US"/>
        </a:p>
      </dgm:t>
    </dgm:pt>
    <dgm:pt modelId="{69A80551-0587-49E8-96A3-186D9A4999A1}" type="sibTrans" cxnId="{1B8D7645-5707-4735-B4E9-13E285DD139C}">
      <dgm:prSet/>
      <dgm:spPr/>
      <dgm:t>
        <a:bodyPr/>
        <a:lstStyle/>
        <a:p>
          <a:endParaRPr lang="en-US"/>
        </a:p>
      </dgm:t>
    </dgm:pt>
    <dgm:pt modelId="{FEF5DC27-9D30-4FBD-8BB7-6BC267AA7359}" type="pres">
      <dgm:prSet presAssocID="{C64B2189-51DC-4426-92D8-1189511D7B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28DE4A-A589-4D40-BA84-5EAE98681913}" type="pres">
      <dgm:prSet presAssocID="{E94B6D86-04E5-4588-9B19-733B72A01B2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09DBEB7-7998-4186-B5BC-6141549EDCC5}" type="pres">
      <dgm:prSet presAssocID="{5FD6BF75-E485-4348-8496-D6DDAB00E149}" presName="Accent1" presStyleCnt="0"/>
      <dgm:spPr/>
    </dgm:pt>
    <dgm:pt modelId="{AF8BCD46-AB7C-40C5-9A18-F8362CD3B788}" type="pres">
      <dgm:prSet presAssocID="{5FD6BF75-E485-4348-8496-D6DDAB00E149}" presName="Accent" presStyleLbl="bgShp" presStyleIdx="0" presStyleCnt="6"/>
      <dgm:spPr/>
    </dgm:pt>
    <dgm:pt modelId="{42020138-C987-4F68-94C6-FB6B0D19C146}" type="pres">
      <dgm:prSet presAssocID="{5FD6BF75-E485-4348-8496-D6DDAB00E14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E3461-5B0B-4D0C-91C0-58907FAD3D02}" type="pres">
      <dgm:prSet presAssocID="{7D5948ED-64EF-4F15-944B-F81485618424}" presName="Accent2" presStyleCnt="0"/>
      <dgm:spPr/>
    </dgm:pt>
    <dgm:pt modelId="{F991CC92-9CA4-474E-8619-2560F408C3CA}" type="pres">
      <dgm:prSet presAssocID="{7D5948ED-64EF-4F15-944B-F81485618424}" presName="Accent" presStyleLbl="bgShp" presStyleIdx="1" presStyleCnt="6"/>
      <dgm:spPr/>
    </dgm:pt>
    <dgm:pt modelId="{71379EA1-A011-47E5-8FAF-0658EDC70F7B}" type="pres">
      <dgm:prSet presAssocID="{7D5948ED-64EF-4F15-944B-F8148561842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7E659-7376-4506-8024-2AF7B132D3F7}" type="pres">
      <dgm:prSet presAssocID="{C9E3E5AA-0B3A-48B2-8E48-46DA67C9B870}" presName="Accent3" presStyleCnt="0"/>
      <dgm:spPr/>
    </dgm:pt>
    <dgm:pt modelId="{5BF15624-D894-4444-8024-C07AADFF96BE}" type="pres">
      <dgm:prSet presAssocID="{C9E3E5AA-0B3A-48B2-8E48-46DA67C9B870}" presName="Accent" presStyleLbl="bgShp" presStyleIdx="2" presStyleCnt="6"/>
      <dgm:spPr/>
    </dgm:pt>
    <dgm:pt modelId="{B1DC53F5-A9DC-452F-8072-3113BEE5E9A8}" type="pres">
      <dgm:prSet presAssocID="{C9E3E5AA-0B3A-48B2-8E48-46DA67C9B87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6E186-9C06-49D1-ACD2-E72CA94DC075}" type="pres">
      <dgm:prSet presAssocID="{10CB7BCB-D581-4811-82F8-D75446F8E964}" presName="Accent4" presStyleCnt="0"/>
      <dgm:spPr/>
    </dgm:pt>
    <dgm:pt modelId="{C8728FB7-FADF-4A95-ABE4-4C49A9D37C93}" type="pres">
      <dgm:prSet presAssocID="{10CB7BCB-D581-4811-82F8-D75446F8E964}" presName="Accent" presStyleLbl="bgShp" presStyleIdx="3" presStyleCnt="6"/>
      <dgm:spPr/>
    </dgm:pt>
    <dgm:pt modelId="{7245CEC3-F07C-4125-BCEE-A6548BE921FC}" type="pres">
      <dgm:prSet presAssocID="{10CB7BCB-D581-4811-82F8-D75446F8E96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A3FC-82A8-4417-B9FE-E7FBB130CD26}" type="pres">
      <dgm:prSet presAssocID="{935DC29A-23B0-4EC4-BAD1-61F36D1F6507}" presName="Accent5" presStyleCnt="0"/>
      <dgm:spPr/>
    </dgm:pt>
    <dgm:pt modelId="{B85C4195-458C-429F-B4E3-D5CE542E5546}" type="pres">
      <dgm:prSet presAssocID="{935DC29A-23B0-4EC4-BAD1-61F36D1F6507}" presName="Accent" presStyleLbl="bgShp" presStyleIdx="4" presStyleCnt="6"/>
      <dgm:spPr/>
    </dgm:pt>
    <dgm:pt modelId="{58228A3E-5BE2-48FE-A66F-5F7873C72B7F}" type="pres">
      <dgm:prSet presAssocID="{935DC29A-23B0-4EC4-BAD1-61F36D1F650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6C676-542B-4DD7-8277-B9F4C11041F8}" type="pres">
      <dgm:prSet presAssocID="{DB24348A-D621-44CE-8970-6BFB357BA25A}" presName="Accent6" presStyleCnt="0"/>
      <dgm:spPr/>
    </dgm:pt>
    <dgm:pt modelId="{B4B15CB7-7AE6-42D2-A4CB-C4539D55010A}" type="pres">
      <dgm:prSet presAssocID="{DB24348A-D621-44CE-8970-6BFB357BA25A}" presName="Accent" presStyleLbl="bgShp" presStyleIdx="5" presStyleCnt="6"/>
      <dgm:spPr/>
    </dgm:pt>
    <dgm:pt modelId="{A659EC58-E8D8-46C1-A2C8-ECF0574DDE65}" type="pres">
      <dgm:prSet presAssocID="{DB24348A-D621-44CE-8970-6BFB357BA25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ED3F63-5A5B-44AD-8D48-705B3B84920F}" srcId="{C64B2189-51DC-4426-92D8-1189511D7BD5}" destId="{E94B6D86-04E5-4588-9B19-733B72A01B2D}" srcOrd="0" destOrd="0" parTransId="{A69E1BA4-2048-4AED-9F31-740326FA060A}" sibTransId="{4888D428-DD30-4E7E-9FE9-C74E647754E1}"/>
    <dgm:cxn modelId="{9E7AD27E-327D-47DD-9BC9-638AC8DA3753}" srcId="{E94B6D86-04E5-4588-9B19-733B72A01B2D}" destId="{5FD6BF75-E485-4348-8496-D6DDAB00E149}" srcOrd="0" destOrd="0" parTransId="{A731A6F4-2416-4FC7-A5F1-549A2FF14058}" sibTransId="{93F77D29-D022-4DF0-9417-D2A01E182F80}"/>
    <dgm:cxn modelId="{D53F38EC-2C38-4C3E-A19D-BC7391FBB525}" type="presOf" srcId="{7D5948ED-64EF-4F15-944B-F81485618424}" destId="{71379EA1-A011-47E5-8FAF-0658EDC70F7B}" srcOrd="0" destOrd="0" presId="urn:microsoft.com/office/officeart/2011/layout/HexagonRadial"/>
    <dgm:cxn modelId="{48AD9F24-8A4C-4229-BAA8-3BC1C991AA02}" srcId="{E94B6D86-04E5-4588-9B19-733B72A01B2D}" destId="{10CB7BCB-D581-4811-82F8-D75446F8E964}" srcOrd="3" destOrd="0" parTransId="{460D2F72-0BEB-448F-8FCA-668CDF37A0B2}" sibTransId="{D5D3AB2E-02B2-49CC-918F-1081EFB12B31}"/>
    <dgm:cxn modelId="{1B8D7645-5707-4735-B4E9-13E285DD139C}" srcId="{E94B6D86-04E5-4588-9B19-733B72A01B2D}" destId="{DB24348A-D621-44CE-8970-6BFB357BA25A}" srcOrd="5" destOrd="0" parTransId="{B024CAC0-C495-492F-AF21-EF9BAFE01C7B}" sibTransId="{69A80551-0587-49E8-96A3-186D9A4999A1}"/>
    <dgm:cxn modelId="{38905B6B-A2AF-4EBF-BDD6-30DF06AF1755}" type="presOf" srcId="{DB24348A-D621-44CE-8970-6BFB357BA25A}" destId="{A659EC58-E8D8-46C1-A2C8-ECF0574DDE65}" srcOrd="0" destOrd="0" presId="urn:microsoft.com/office/officeart/2011/layout/HexagonRadial"/>
    <dgm:cxn modelId="{36BF472E-5325-4FB6-855E-0D1FE07D88C3}" srcId="{E94B6D86-04E5-4588-9B19-733B72A01B2D}" destId="{7D5948ED-64EF-4F15-944B-F81485618424}" srcOrd="1" destOrd="0" parTransId="{08A92F8B-24F9-4D52-BC7D-B0664B5CF2F6}" sibTransId="{12869FB9-71D6-4E1D-A874-2C2CA7B5CAA0}"/>
    <dgm:cxn modelId="{2D6ED5C4-4F67-4B29-93CB-511B39755978}" type="presOf" srcId="{5FD6BF75-E485-4348-8496-D6DDAB00E149}" destId="{42020138-C987-4F68-94C6-FB6B0D19C146}" srcOrd="0" destOrd="0" presId="urn:microsoft.com/office/officeart/2011/layout/HexagonRadial"/>
    <dgm:cxn modelId="{7E7476A2-7763-4F04-82CE-1B19CD71373C}" type="presOf" srcId="{935DC29A-23B0-4EC4-BAD1-61F36D1F6507}" destId="{58228A3E-5BE2-48FE-A66F-5F7873C72B7F}" srcOrd="0" destOrd="0" presId="urn:microsoft.com/office/officeart/2011/layout/HexagonRadial"/>
    <dgm:cxn modelId="{338B24FD-AA7D-441B-A49A-41053D6179BD}" type="presOf" srcId="{C64B2189-51DC-4426-92D8-1189511D7BD5}" destId="{FEF5DC27-9D30-4FBD-8BB7-6BC267AA7359}" srcOrd="0" destOrd="0" presId="urn:microsoft.com/office/officeart/2011/layout/HexagonRadial"/>
    <dgm:cxn modelId="{5C1793C5-6B76-4211-9720-8A21A8F8F763}" srcId="{E94B6D86-04E5-4588-9B19-733B72A01B2D}" destId="{935DC29A-23B0-4EC4-BAD1-61F36D1F6507}" srcOrd="4" destOrd="0" parTransId="{770D2469-156B-4A0A-B9CC-064580F3AE11}" sibTransId="{9F98FEA8-1A3F-489C-9560-4A181BA738E8}"/>
    <dgm:cxn modelId="{DD52C493-F411-42CC-A70A-D4B1DFC0098D}" type="presOf" srcId="{E94B6D86-04E5-4588-9B19-733B72A01B2D}" destId="{2028DE4A-A589-4D40-BA84-5EAE98681913}" srcOrd="0" destOrd="0" presId="urn:microsoft.com/office/officeart/2011/layout/HexagonRadial"/>
    <dgm:cxn modelId="{EAC7C502-59BA-46E8-9CC4-8AF79CE43EF7}" type="presOf" srcId="{C9E3E5AA-0B3A-48B2-8E48-46DA67C9B870}" destId="{B1DC53F5-A9DC-452F-8072-3113BEE5E9A8}" srcOrd="0" destOrd="0" presId="urn:microsoft.com/office/officeart/2011/layout/HexagonRadial"/>
    <dgm:cxn modelId="{64D11A8E-9163-4BE8-B548-E07B370E9D52}" srcId="{E94B6D86-04E5-4588-9B19-733B72A01B2D}" destId="{C9E3E5AA-0B3A-48B2-8E48-46DA67C9B870}" srcOrd="2" destOrd="0" parTransId="{AF49A96B-CA6F-4EFA-9CB2-28F8878F9F52}" sibTransId="{87BB4FC6-3742-4766-90A2-847AA44AAA5D}"/>
    <dgm:cxn modelId="{631AF691-335E-4A95-8E32-AB92C563C115}" type="presOf" srcId="{10CB7BCB-D581-4811-82F8-D75446F8E964}" destId="{7245CEC3-F07C-4125-BCEE-A6548BE921FC}" srcOrd="0" destOrd="0" presId="urn:microsoft.com/office/officeart/2011/layout/HexagonRadial"/>
    <dgm:cxn modelId="{6299AA83-D90B-4FBB-8331-5BF4299E78D7}" type="presParOf" srcId="{FEF5DC27-9D30-4FBD-8BB7-6BC267AA7359}" destId="{2028DE4A-A589-4D40-BA84-5EAE98681913}" srcOrd="0" destOrd="0" presId="urn:microsoft.com/office/officeart/2011/layout/HexagonRadial"/>
    <dgm:cxn modelId="{790F9BC6-E4AA-4DCE-8C0F-BC3FCE48F731}" type="presParOf" srcId="{FEF5DC27-9D30-4FBD-8BB7-6BC267AA7359}" destId="{A09DBEB7-7998-4186-B5BC-6141549EDCC5}" srcOrd="1" destOrd="0" presId="urn:microsoft.com/office/officeart/2011/layout/HexagonRadial"/>
    <dgm:cxn modelId="{01691085-D15D-4ED6-B8E7-B95851278221}" type="presParOf" srcId="{A09DBEB7-7998-4186-B5BC-6141549EDCC5}" destId="{AF8BCD46-AB7C-40C5-9A18-F8362CD3B788}" srcOrd="0" destOrd="0" presId="urn:microsoft.com/office/officeart/2011/layout/HexagonRadial"/>
    <dgm:cxn modelId="{84046800-3012-4F31-A9CD-4C2C5A856088}" type="presParOf" srcId="{FEF5DC27-9D30-4FBD-8BB7-6BC267AA7359}" destId="{42020138-C987-4F68-94C6-FB6B0D19C146}" srcOrd="2" destOrd="0" presId="urn:microsoft.com/office/officeart/2011/layout/HexagonRadial"/>
    <dgm:cxn modelId="{8CA0FA4F-3D9C-4389-97BF-9739498526D7}" type="presParOf" srcId="{FEF5DC27-9D30-4FBD-8BB7-6BC267AA7359}" destId="{707E3461-5B0B-4D0C-91C0-58907FAD3D02}" srcOrd="3" destOrd="0" presId="urn:microsoft.com/office/officeart/2011/layout/HexagonRadial"/>
    <dgm:cxn modelId="{C6BBAB8C-9D21-41FE-B894-FD0B09523C12}" type="presParOf" srcId="{707E3461-5B0B-4D0C-91C0-58907FAD3D02}" destId="{F991CC92-9CA4-474E-8619-2560F408C3CA}" srcOrd="0" destOrd="0" presId="urn:microsoft.com/office/officeart/2011/layout/HexagonRadial"/>
    <dgm:cxn modelId="{654D7D2B-3C47-4E52-B4D1-EAA8ECCE4AFE}" type="presParOf" srcId="{FEF5DC27-9D30-4FBD-8BB7-6BC267AA7359}" destId="{71379EA1-A011-47E5-8FAF-0658EDC70F7B}" srcOrd="4" destOrd="0" presId="urn:microsoft.com/office/officeart/2011/layout/HexagonRadial"/>
    <dgm:cxn modelId="{21A2BF02-F4CD-4BEB-98D9-2568DB04D367}" type="presParOf" srcId="{FEF5DC27-9D30-4FBD-8BB7-6BC267AA7359}" destId="{FFE7E659-7376-4506-8024-2AF7B132D3F7}" srcOrd="5" destOrd="0" presId="urn:microsoft.com/office/officeart/2011/layout/HexagonRadial"/>
    <dgm:cxn modelId="{73415A29-DD6B-4F0F-8F36-A73E09ED24B5}" type="presParOf" srcId="{FFE7E659-7376-4506-8024-2AF7B132D3F7}" destId="{5BF15624-D894-4444-8024-C07AADFF96BE}" srcOrd="0" destOrd="0" presId="urn:microsoft.com/office/officeart/2011/layout/HexagonRadial"/>
    <dgm:cxn modelId="{3157AA28-4760-46F8-9274-B78AB38BDE84}" type="presParOf" srcId="{FEF5DC27-9D30-4FBD-8BB7-6BC267AA7359}" destId="{B1DC53F5-A9DC-452F-8072-3113BEE5E9A8}" srcOrd="6" destOrd="0" presId="urn:microsoft.com/office/officeart/2011/layout/HexagonRadial"/>
    <dgm:cxn modelId="{698BBBB0-D847-41D2-8612-BE4DA3A41AA5}" type="presParOf" srcId="{FEF5DC27-9D30-4FBD-8BB7-6BC267AA7359}" destId="{AA96E186-9C06-49D1-ACD2-E72CA94DC075}" srcOrd="7" destOrd="0" presId="urn:microsoft.com/office/officeart/2011/layout/HexagonRadial"/>
    <dgm:cxn modelId="{9895E165-65BF-417C-BF7A-CD5D673C06C8}" type="presParOf" srcId="{AA96E186-9C06-49D1-ACD2-E72CA94DC075}" destId="{C8728FB7-FADF-4A95-ABE4-4C49A9D37C93}" srcOrd="0" destOrd="0" presId="urn:microsoft.com/office/officeart/2011/layout/HexagonRadial"/>
    <dgm:cxn modelId="{00E0A616-8F81-4056-AEC0-CB3B2D5512AD}" type="presParOf" srcId="{FEF5DC27-9D30-4FBD-8BB7-6BC267AA7359}" destId="{7245CEC3-F07C-4125-BCEE-A6548BE921FC}" srcOrd="8" destOrd="0" presId="urn:microsoft.com/office/officeart/2011/layout/HexagonRadial"/>
    <dgm:cxn modelId="{45B6E215-83CA-46C8-BAB9-F6EA87E8147C}" type="presParOf" srcId="{FEF5DC27-9D30-4FBD-8BB7-6BC267AA7359}" destId="{E50AA3FC-82A8-4417-B9FE-E7FBB130CD26}" srcOrd="9" destOrd="0" presId="urn:microsoft.com/office/officeart/2011/layout/HexagonRadial"/>
    <dgm:cxn modelId="{4689B278-B29F-4BCD-BC85-21C9FCC29317}" type="presParOf" srcId="{E50AA3FC-82A8-4417-B9FE-E7FBB130CD26}" destId="{B85C4195-458C-429F-B4E3-D5CE542E5546}" srcOrd="0" destOrd="0" presId="urn:microsoft.com/office/officeart/2011/layout/HexagonRadial"/>
    <dgm:cxn modelId="{C8370B36-EF65-4541-9558-4C2F1E6ED1C5}" type="presParOf" srcId="{FEF5DC27-9D30-4FBD-8BB7-6BC267AA7359}" destId="{58228A3E-5BE2-48FE-A66F-5F7873C72B7F}" srcOrd="10" destOrd="0" presId="urn:microsoft.com/office/officeart/2011/layout/HexagonRadial"/>
    <dgm:cxn modelId="{3356DA5F-4D7F-4DB9-94E6-D793EAA4D027}" type="presParOf" srcId="{FEF5DC27-9D30-4FBD-8BB7-6BC267AA7359}" destId="{5696C676-542B-4DD7-8277-B9F4C11041F8}" srcOrd="11" destOrd="0" presId="urn:microsoft.com/office/officeart/2011/layout/HexagonRadial"/>
    <dgm:cxn modelId="{23888AE0-34B9-4A7D-ACF5-2914E6FC4705}" type="presParOf" srcId="{5696C676-542B-4DD7-8277-B9F4C11041F8}" destId="{B4B15CB7-7AE6-42D2-A4CB-C4539D55010A}" srcOrd="0" destOrd="0" presId="urn:microsoft.com/office/officeart/2011/layout/HexagonRadial"/>
    <dgm:cxn modelId="{01E366A2-6EAB-4272-9367-1C182201DAB4}" type="presParOf" srcId="{FEF5DC27-9D30-4FBD-8BB7-6BC267AA7359}" destId="{A659EC58-E8D8-46C1-A2C8-ECF0574DDE6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8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3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6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9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8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C18E-B6A9-4E0B-A9CF-64E2A503607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160C1-43D1-49E8-A981-A106A2FD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2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85006" y="249381"/>
            <a:ext cx="7327076" cy="141316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মাল্টিমিডিয়া ক্লাসে স্বাগতম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Heart 4"/>
          <p:cNvSpPr/>
          <p:nvPr/>
        </p:nvSpPr>
        <p:spPr>
          <a:xfrm>
            <a:off x="7992094" y="-59376"/>
            <a:ext cx="4199906" cy="2458192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</a:rPr>
              <a:t>তোমরা কেমন আছো?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2137557"/>
            <a:ext cx="9440882" cy="45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0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144487" y="106878"/>
            <a:ext cx="3360717" cy="109253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আদর্শ পাঠ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769423"/>
            <a:ext cx="2921327" cy="17575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8" y="1769422"/>
            <a:ext cx="3189453" cy="1757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8" y="1769423"/>
            <a:ext cx="3218214" cy="17575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4384" y="3823856"/>
            <a:ext cx="11435938" cy="28738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প্রমথ চৌধুরী বলেছেন, পাঠচর্চার অনভ্যাস যে শিক্ষা ব্যবস্থার ক্রটির জন্য ঘটছে তা সহজেই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লক্ষণীয়।শিক্ষা গায়ের জ্বালা ও চোখের জল দুই-ই দূর করতে পারে। সাহিত্যচর্চা যে শিক্ষার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সর্বপ্রধান অঙ্গ সে বিষয়ে কোনো সন্দেহ নাই।শিক্ষার ফল নগদ পাওয়া যায় না।ডেমোক্রেসি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সাহিত্যের সার্থকতা বোঝেনা, বোঝে অর্থের সার্থকতা।ব্যাধিই সংক্রামক,স্বাস্থ্য নয়।এ যুগে যে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জাতির জ্ঞানের ভান্ডার শূন্য সে জাতির ধনের ভাঁড়েও ভবানী। আবার যে জাতিমনে বড় নয়,সে জাতি জ্ঞানেও বড় নয়।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2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0" y="206332"/>
            <a:ext cx="2857500" cy="225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43" y="206333"/>
            <a:ext cx="2705100" cy="2251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06" y="182581"/>
            <a:ext cx="2581275" cy="2275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6698" r="27856" b="12957"/>
          <a:stretch/>
        </p:blipFill>
        <p:spPr>
          <a:xfrm rot="5400000">
            <a:off x="9702604" y="71717"/>
            <a:ext cx="2251861" cy="25210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62" y="2660074"/>
            <a:ext cx="11364686" cy="9856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অতএব,দাঁড়াল এই যে,আমাদের বই পড়তে হবে,কেননা বই পড়া ছাড়া সাহিত্যচর্চার উপাই নাই।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9" y="3847604"/>
            <a:ext cx="3318164" cy="2149436"/>
          </a:xfrm>
          <a:prstGeom prst="rect">
            <a:avLst/>
          </a:prstGeom>
        </p:spPr>
      </p:pic>
      <p:sp>
        <p:nvSpPr>
          <p:cNvPr id="12" name="Flowchart: Terminator 11"/>
          <p:cNvSpPr/>
          <p:nvPr/>
        </p:nvSpPr>
        <p:spPr>
          <a:xfrm>
            <a:off x="1130876" y="6198918"/>
            <a:ext cx="1603169" cy="647205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মন্দির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42608" y="4381995"/>
            <a:ext cx="7766462" cy="1377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</a:rPr>
              <a:t>ধর্মের চর্চা চাই কি মন্দিরের বাইরেও করা চলে,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" y="1717464"/>
            <a:ext cx="2805113" cy="17882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03" y="1904995"/>
            <a:ext cx="2805113" cy="1788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64" y="1904995"/>
            <a:ext cx="2800350" cy="1788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85" y="1904994"/>
            <a:ext cx="2800350" cy="1788227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88756" y="4826326"/>
            <a:ext cx="2805113" cy="1942605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দর্শনের চর্চা গুহায়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3473" y="3693222"/>
            <a:ext cx="1935678" cy="92194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গুহা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54119" y="3904380"/>
            <a:ext cx="2185059" cy="92194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ঘর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00621" y="4054430"/>
            <a:ext cx="2256311" cy="77189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জাদুঘর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690265" y="3979405"/>
            <a:ext cx="2363190" cy="92194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লাইব্রেরি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3257877" y="4940132"/>
            <a:ext cx="2791903" cy="1828799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নীতির চর্চা ঘরে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6470864" y="5127664"/>
            <a:ext cx="2800350" cy="1641267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বিজ্ঞানের চর্চা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জাদুঘরে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9391649" y="5127663"/>
            <a:ext cx="2800351" cy="1641267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সাহিত্যের চর্চা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লাইব্রেরিতে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1602" y="58380"/>
            <a:ext cx="7678663" cy="12231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 ছবির সাথে ৩১পৃ: পড়ার মিল কর-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76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58" y="1242828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21" y="1281053"/>
            <a:ext cx="28575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5049" y="35628"/>
            <a:ext cx="8122722" cy="11162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 ছবিগুলোর সাথে বইয়ের পড়া মিলাও-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232561" y="2883479"/>
            <a:ext cx="2303813" cy="688768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কারখানা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7433953" y="2966606"/>
            <a:ext cx="2196935" cy="605641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চিড়িয়াখানা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533" y="3743699"/>
            <a:ext cx="10711542" cy="899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ও-চর্চা মানুষে কারখানাতেও করতে পারে না।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534" y="4643625"/>
            <a:ext cx="10711541" cy="94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ও- চর্চা মানুষে চিড়িয়াখানাতেও করতে পারেনা না।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7534" y="5593279"/>
            <a:ext cx="10711542" cy="126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সেই জন্য আমরা যত বেশি লাইব্রেরি প্রতিষ্ঠা করব, দেশের তত বেশি উপকার হবে।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5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1607622"/>
            <a:ext cx="2847976" cy="1919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607621"/>
            <a:ext cx="3516952" cy="1919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3" y="1607622"/>
            <a:ext cx="3918858" cy="1919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3154" y="0"/>
            <a:ext cx="8977745" cy="10569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নিচের ছবির সাথে পড়ার মিল কর-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271" y="4833257"/>
            <a:ext cx="11067802" cy="17694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 দেশের লাইব্রেরির সার্থকতা হাসপাতালের চাইতে কম নয় এবং স্কুল কলেজের চাইতে একটু বেশি।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736271" y="3626425"/>
            <a:ext cx="2137558" cy="61084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হাসপাতাল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5343896" y="3621974"/>
            <a:ext cx="2612572" cy="665018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স্কুল/কলেজ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9915897" y="3671700"/>
            <a:ext cx="2125683" cy="565565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লাইব্রেরি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5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8197" y="95004"/>
            <a:ext cx="4714504" cy="12231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জোড়ায় কাজ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527" y="2161309"/>
            <a:ext cx="10604665" cy="43701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বই পড়ার উপকারিতা সম্পর্কে পাঁচটি বাক্য লিখ।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dirty="0" smtClean="0"/>
              <a:t>সাহিত্য চর্চার জন্য লাইব্রেরির গুরুত্ব বিশ্লেষণ কর।</a:t>
            </a:r>
            <a:endParaRPr lang="en-US" sz="2800" dirty="0"/>
          </a:p>
        </p:txBody>
      </p:sp>
      <p:sp>
        <p:nvSpPr>
          <p:cNvPr id="2" name="Cross 1"/>
          <p:cNvSpPr/>
          <p:nvPr/>
        </p:nvSpPr>
        <p:spPr>
          <a:xfrm>
            <a:off x="2315688" y="3716976"/>
            <a:ext cx="332509" cy="33250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2315687" y="4631375"/>
            <a:ext cx="332509" cy="356261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7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3598223" y="0"/>
            <a:ext cx="4191990" cy="1175657"/>
          </a:xfrm>
          <a:prstGeom prst="flowChartMulti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3158" y="1959429"/>
            <a:ext cx="10426536" cy="457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ডেমোক্রেসি শুধু কি বোঝে?</a:t>
            </a:r>
          </a:p>
          <a:p>
            <a:pPr algn="ctr"/>
            <a:endParaRPr lang="bn-BD" sz="3200" dirty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বিজ্ঞানের চর্চার জন্য কোথায় যেতে হবে?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শিক্ষার সর্বপ্রধান অঙ্গ কোনটি?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যে জাতি মনে বড় নয়,সে জাতি কি?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Quad Arrow Callout 5"/>
          <p:cNvSpPr/>
          <p:nvPr/>
        </p:nvSpPr>
        <p:spPr>
          <a:xfrm>
            <a:off x="3598223" y="2523507"/>
            <a:ext cx="463138" cy="439387"/>
          </a:xfrm>
          <a:prstGeom prst="quad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Callout 6"/>
          <p:cNvSpPr/>
          <p:nvPr/>
        </p:nvSpPr>
        <p:spPr>
          <a:xfrm>
            <a:off x="2375065" y="3443844"/>
            <a:ext cx="570016" cy="486888"/>
          </a:xfrm>
          <a:prstGeom prst="quad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3236025" y="4509655"/>
            <a:ext cx="516577" cy="475013"/>
          </a:xfrm>
          <a:prstGeom prst="quad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Callout 8"/>
          <p:cNvSpPr/>
          <p:nvPr/>
        </p:nvSpPr>
        <p:spPr>
          <a:xfrm>
            <a:off x="2680855" y="5438897"/>
            <a:ext cx="528452" cy="451262"/>
          </a:xfrm>
          <a:prstGeom prst="quad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873828" y="118753"/>
            <a:ext cx="5391398" cy="1377537"/>
          </a:xfrm>
          <a:prstGeom prst="beve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মূল্যায়নের সমাধান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698171" y="1840675"/>
            <a:ext cx="7671460" cy="4607625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অর্থের সার্থকতা।</a:t>
            </a:r>
          </a:p>
          <a:p>
            <a:pPr algn="ctr"/>
            <a:endParaRPr lang="bn-BD" sz="3200" dirty="0"/>
          </a:p>
          <a:p>
            <a:pPr algn="ctr"/>
            <a:r>
              <a:rPr lang="bn-BD" sz="3200" dirty="0" smtClean="0"/>
              <a:t>জাদুঘরে।</a:t>
            </a:r>
          </a:p>
          <a:p>
            <a:pPr algn="ctr"/>
            <a:endParaRPr lang="bn-BD" sz="3200" dirty="0"/>
          </a:p>
          <a:p>
            <a:pPr algn="ctr"/>
            <a:r>
              <a:rPr lang="bn-BD" sz="3200" dirty="0" smtClean="0"/>
              <a:t>সাহিত্যচর্চা।</a:t>
            </a:r>
          </a:p>
          <a:p>
            <a:pPr algn="ctr"/>
            <a:endParaRPr lang="bn-BD" sz="3200" dirty="0"/>
          </a:p>
          <a:p>
            <a:pPr algn="ctr"/>
            <a:r>
              <a:rPr lang="bn-BD" sz="3200" dirty="0" smtClean="0"/>
              <a:t>জ্ঞানেও বড় নয়।</a:t>
            </a:r>
            <a:endParaRPr lang="en-US" sz="3200" dirty="0"/>
          </a:p>
        </p:txBody>
      </p:sp>
      <p:sp>
        <p:nvSpPr>
          <p:cNvPr id="6" name="Teardrop 5"/>
          <p:cNvSpPr/>
          <p:nvPr/>
        </p:nvSpPr>
        <p:spPr>
          <a:xfrm>
            <a:off x="3467595" y="2481943"/>
            <a:ext cx="403761" cy="320633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>
            <a:off x="3776353" y="3443844"/>
            <a:ext cx="427512" cy="403761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>
            <a:off x="3782290" y="4405745"/>
            <a:ext cx="421575" cy="37407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>
            <a:off x="3467595" y="5418117"/>
            <a:ext cx="403761" cy="391885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586348" y="0"/>
            <a:ext cx="3610099" cy="1330037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বাড়ীর কাজ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" y="1448791"/>
            <a:ext cx="10462161" cy="3823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5647" y="5391400"/>
            <a:ext cx="10592789" cy="138347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বই পড়ার অভ্যাস আরো বাড়ানো যায় কীভাবে-দশটি বাক্যে তোমার মতামত লিখে আনবে।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1175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078" y="106877"/>
            <a:ext cx="5248894" cy="1203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ভাল থেকো সবাই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1413164"/>
            <a:ext cx="11661568" cy="52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5740" y="0"/>
            <a:ext cx="3871357" cy="11400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পরিচিতি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4" y="0"/>
            <a:ext cx="2241226" cy="2054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128" y="2054432"/>
            <a:ext cx="6270171" cy="46907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শাহনাজ আক্তার(এম.এ,এম.এড)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সিনিয়র শিক্ষক(বাংলা)</a:t>
            </a:r>
          </a:p>
          <a:p>
            <a:pPr algn="ctr"/>
            <a:r>
              <a:rPr lang="bn-BD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কোনাবাড়ী এম এ কুদ্দুছ উচ্চ বিদ্যালয়</a:t>
            </a:r>
          </a:p>
          <a:p>
            <a:pPr algn="ctr"/>
            <a:r>
              <a:rPr lang="bn-BD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গাজীপুর সদর,গাজীপুর।</a:t>
            </a:r>
          </a:p>
          <a:p>
            <a:pPr algn="ctr"/>
            <a:r>
              <a:rPr lang="bn-BD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ইমেইল: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shahnazakternomi@gmail.com</a:t>
            </a:r>
          </a:p>
          <a:p>
            <a:pPr algn="ctr"/>
            <a:r>
              <a:rPr lang="bn-BD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মোবাইল:01717871696</a:t>
            </a:r>
            <a:r>
              <a:rPr lang="bn-BD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467" y="2054432"/>
            <a:ext cx="2391273" cy="7600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শিক্ষক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74025" y="2054432"/>
            <a:ext cx="5217975" cy="46907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বাংলা সাহিত্য</a:t>
            </a:r>
          </a:p>
          <a:p>
            <a:pPr algn="ctr"/>
            <a:r>
              <a:rPr lang="bn-BD" sz="3200" dirty="0" smtClean="0"/>
              <a:t>শ্রেণি-নবম/দশম</a:t>
            </a:r>
          </a:p>
          <a:p>
            <a:pPr algn="ctr"/>
            <a:r>
              <a:rPr lang="bn-BD" sz="3200" dirty="0" smtClean="0"/>
              <a:t>মোট শিক্ষার্থী-৫৫জন</a:t>
            </a:r>
          </a:p>
          <a:p>
            <a:pPr algn="ctr"/>
            <a:r>
              <a:rPr lang="bn-BD" sz="3200" dirty="0" smtClean="0"/>
              <a:t>সময়-৪৫মিনিট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8882743" y="2054432"/>
            <a:ext cx="1864426" cy="7600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পাঠ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24496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3990107" y="1"/>
            <a:ext cx="3289467" cy="1690688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আল্লাহ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523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244436" y="0"/>
            <a:ext cx="8170224" cy="1436914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accent4"/>
                </a:solidFill>
              </a:rPr>
              <a:t>নিচের ছবিগুলো দেখ ও চিন্তা করে বল-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884"/>
            <a:ext cx="3099460" cy="2061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17" y="2058885"/>
            <a:ext cx="3130570" cy="2061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44" y="2058885"/>
            <a:ext cx="3230088" cy="2213078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4358244" y="5130140"/>
            <a:ext cx="7671459" cy="1603169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উপরের ছবিগুলো দেখে কি বুঝতে পারলে?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2709"/>
            <a:ext cx="3099460" cy="1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1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624446" y="-1"/>
            <a:ext cx="7968343" cy="176942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আমাদের আজকের পাঠ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2236704"/>
            <a:ext cx="2847975" cy="2236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11" y="1991836"/>
            <a:ext cx="2802576" cy="2223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35" y="1999383"/>
            <a:ext cx="3165207" cy="223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65" y="1991836"/>
            <a:ext cx="2743200" cy="2223905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6314765" y="4465494"/>
            <a:ext cx="4432404" cy="2273753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বই পড়া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প্রমথ চৌধুরী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0627" y="4334493"/>
            <a:ext cx="4168239" cy="25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2571" y="0"/>
            <a:ext cx="7053943" cy="128253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এই পাঠ শেষে শিক্ষার্থীরা-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068779" y="1615044"/>
            <a:ext cx="9749642" cy="5082639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</a:rPr>
              <a:t>লে়খক সম্পর্কে  বলতে পারবে।</a:t>
            </a:r>
          </a:p>
          <a:p>
            <a:pPr marL="514350" indent="-514350" algn="just">
              <a:buFont typeface="+mj-lt"/>
              <a:buAutoNum type="arabicPeriod"/>
            </a:pPr>
            <a:endParaRPr lang="bn-BD" sz="2800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</a:rPr>
              <a:t>নতুন শব্দের অর্থ বলতে পারবে।</a:t>
            </a:r>
          </a:p>
          <a:p>
            <a:pPr marL="514350" indent="-514350" algn="just">
              <a:buFont typeface="+mj-lt"/>
              <a:buAutoNum type="arabicPeriod"/>
            </a:pPr>
            <a:endParaRPr lang="bn-BD" sz="2800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</a:rPr>
              <a:t>সুশিক্ষিত লোক মাত্রই স্বশিক্ষিত-ব্যাখ্যা করতে পারবে।</a:t>
            </a:r>
          </a:p>
          <a:p>
            <a:pPr marL="514350" indent="-514350" algn="just">
              <a:buFont typeface="+mj-lt"/>
              <a:buAutoNum type="arabicPeriod"/>
            </a:pPr>
            <a:endParaRPr lang="bn-BD" sz="2800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</a:rPr>
              <a:t>বই পড়ার গুরুত্ব বলতে পারবে।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517568" y="0"/>
            <a:ext cx="6507679" cy="127066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এসো লেখক সম্পর্কে জানি-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9639183"/>
              </p:ext>
            </p:extLst>
          </p:nvPr>
        </p:nvGraphicFramePr>
        <p:xfrm>
          <a:off x="2032000" y="12706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" t="-7226" r="-497" b="11140"/>
          <a:stretch/>
        </p:blipFill>
        <p:spPr>
          <a:xfrm>
            <a:off x="5035139" y="2838203"/>
            <a:ext cx="2161308" cy="2185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379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457" y="83128"/>
            <a:ext cx="5272644" cy="93066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শব্দের অর্থ জেনে নেই-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73132" y="1781298"/>
            <a:ext cx="2434442" cy="795646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জজ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90005" y="3800104"/>
            <a:ext cx="2434442" cy="760020"/>
          </a:xfrm>
          <a:prstGeom prst="flowChartTermina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অবগাহন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90005" y="5343895"/>
            <a:ext cx="2434442" cy="819399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গতাসু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802576" y="1971303"/>
            <a:ext cx="570016" cy="605641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707574" y="3990109"/>
            <a:ext cx="570016" cy="570015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707574" y="5545777"/>
            <a:ext cx="570016" cy="534389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1" y="5225142"/>
            <a:ext cx="3681350" cy="1496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1" y="1531916"/>
            <a:ext cx="3681350" cy="1733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1" y="3450090"/>
            <a:ext cx="3681350" cy="1590675"/>
          </a:xfrm>
          <a:prstGeom prst="rect">
            <a:avLst/>
          </a:prstGeom>
        </p:spPr>
      </p:pic>
      <p:sp>
        <p:nvSpPr>
          <p:cNvPr id="12" name="Chevron 11"/>
          <p:cNvSpPr/>
          <p:nvPr/>
        </p:nvSpPr>
        <p:spPr>
          <a:xfrm>
            <a:off x="7849590" y="1971303"/>
            <a:ext cx="700644" cy="605641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8752114" y="1781299"/>
            <a:ext cx="2363190" cy="795646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বিচারক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849590" y="3800104"/>
            <a:ext cx="700644" cy="665018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8847116" y="3800104"/>
            <a:ext cx="3344883" cy="760020"/>
          </a:xfrm>
          <a:prstGeom prst="flowChartTermina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সর্বাঙ্গ ডুবিয়ে গোসল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849590" y="5688282"/>
            <a:ext cx="700644" cy="665017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9025247" y="5343896"/>
            <a:ext cx="2303813" cy="819398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মৃত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7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80114" y="0"/>
            <a:ext cx="3728852" cy="13894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একক কাজ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911" y="1496291"/>
            <a:ext cx="9844645" cy="51479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লেখকের সাহিত্যিক ছদ্মনাম কি?</a:t>
            </a:r>
          </a:p>
          <a:p>
            <a:pPr algn="ctr"/>
            <a:endParaRPr lang="bn-BD" sz="4000" dirty="0" smtClean="0">
              <a:solidFill>
                <a:srgbClr val="FFFF00"/>
              </a:solidFill>
            </a:endParaRPr>
          </a:p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পৈত্রিক নিবাস কোথায় ছিল?</a:t>
            </a:r>
          </a:p>
          <a:p>
            <a:pPr algn="ctr"/>
            <a:endParaRPr lang="bn-BD" sz="4000" dirty="0" smtClean="0">
              <a:solidFill>
                <a:srgbClr val="FFFF00"/>
              </a:solidFill>
            </a:endParaRPr>
          </a:p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গতাসু শব্দের অর্থ কি?</a:t>
            </a:r>
          </a:p>
          <a:p>
            <a:pPr algn="ctr"/>
            <a:endParaRPr lang="bn-BD" sz="4000" dirty="0" smtClean="0">
              <a:solidFill>
                <a:srgbClr val="FFFF00"/>
              </a:solidFill>
            </a:endParaRPr>
          </a:p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শৌখিন শব্দের অর্থ কি?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196935" y="1947553"/>
            <a:ext cx="522514" cy="42751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303813" y="3028209"/>
            <a:ext cx="593765" cy="49876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897579" y="4334494"/>
            <a:ext cx="617518" cy="52251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897578" y="5569527"/>
            <a:ext cx="617519" cy="54626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9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265714" y="91260"/>
            <a:ext cx="5450774" cy="1345654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একক কাজের সমাধান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369127" y="2101932"/>
            <a:ext cx="7243947" cy="43701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</a:rPr>
              <a:t>বীরবল।</a:t>
            </a:r>
          </a:p>
          <a:p>
            <a:pPr algn="ctr"/>
            <a:r>
              <a:rPr lang="bn-BD" sz="4400" dirty="0" smtClean="0">
                <a:solidFill>
                  <a:srgbClr val="FFC000"/>
                </a:solidFill>
              </a:rPr>
              <a:t>পাবনা জেলায়।</a:t>
            </a:r>
          </a:p>
          <a:p>
            <a:pPr algn="ctr"/>
            <a:r>
              <a:rPr lang="bn-BD" sz="4400" dirty="0" smtClean="0">
                <a:solidFill>
                  <a:srgbClr val="FFC000"/>
                </a:solidFill>
              </a:rPr>
              <a:t>মৃত।</a:t>
            </a:r>
          </a:p>
          <a:p>
            <a:pPr algn="ctr"/>
            <a:r>
              <a:rPr lang="bn-BD" sz="4400" dirty="0" smtClean="0">
                <a:solidFill>
                  <a:srgbClr val="FFC000"/>
                </a:solidFill>
              </a:rPr>
              <a:t>রুচিবান।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420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52</cp:revision>
  <dcterms:created xsi:type="dcterms:W3CDTF">2019-09-16T13:33:50Z</dcterms:created>
  <dcterms:modified xsi:type="dcterms:W3CDTF">2019-09-22T13:17:07Z</dcterms:modified>
</cp:coreProperties>
</file>