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82" r:id="rId2"/>
    <p:sldId id="383" r:id="rId3"/>
    <p:sldId id="379" r:id="rId4"/>
    <p:sldId id="380" r:id="rId5"/>
    <p:sldId id="381" r:id="rId6"/>
    <p:sldId id="366" r:id="rId7"/>
    <p:sldId id="367" r:id="rId8"/>
    <p:sldId id="369" r:id="rId9"/>
    <p:sldId id="3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F74D"/>
    <a:srgbClr val="07C52B"/>
    <a:srgbClr val="FFFFCC"/>
    <a:srgbClr val="F040F0"/>
    <a:srgbClr val="2B07C5"/>
    <a:srgbClr val="5103ED"/>
    <a:srgbClr val="F93396"/>
    <a:srgbClr val="FF3399"/>
    <a:srgbClr val="CC3399"/>
    <a:srgbClr val="C33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71" d="100"/>
          <a:sy n="71" d="100"/>
        </p:scale>
        <p:origin x="20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BD34-75EB-4FF7-9694-4008758A42A8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17D5-A9DC-418E-8D8E-B03A4101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1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07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0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bn-IN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304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7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49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3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4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0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6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0BE0-C2EA-43DF-BACB-616EAF130FB9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Relationship Id="rId9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autiful-rose-flower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62" y="161956"/>
            <a:ext cx="11887201" cy="6585208"/>
          </a:xfrm>
          <a:prstGeom prst="rect">
            <a:avLst/>
          </a:prstGeom>
          <a:ln w="38100" cap="sq">
            <a:solidFill>
              <a:srgbClr val="99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Snip Diagonal Corner Rectangle 7"/>
          <p:cNvSpPr/>
          <p:nvPr/>
        </p:nvSpPr>
        <p:spPr>
          <a:xfrm>
            <a:off x="11743068" y="5896384"/>
            <a:ext cx="8312729" cy="1007108"/>
          </a:xfrm>
          <a:prstGeom prst="snip2DiagRect">
            <a:avLst>
              <a:gd name="adj1" fmla="val 0"/>
              <a:gd name="adj2" fmla="val 0"/>
            </a:avLst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সুস্বাগতম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5628"/>
            <a:ext cx="12192000" cy="6852372"/>
          </a:xfrm>
          <a:prstGeom prst="frame">
            <a:avLst>
              <a:gd name="adj1" fmla="val 2283"/>
            </a:avLst>
          </a:prstGeom>
          <a:solidFill>
            <a:srgbClr val="FFFFCC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22 -0.02731 L -1.67357 -0.00162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46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748721" y="3155267"/>
            <a:ext cx="5385449" cy="34778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জীবনের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পাঠ-১  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bn-BD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endParaRPr lang="bn-IN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শিরোনামঃ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জীবনের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bn-BD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আমাদের চারপাশে ঘিরে আছে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000" b="1" dirty="0">
              <a:solidFill>
                <a:schemeClr val="bg1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2000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কাজটি নিয়ে সহপাঠীদের সাথে আলোচনা করি। </a:t>
            </a:r>
            <a:endParaRPr lang="bn-IN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         ১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৪0 মিনিট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   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২০১৯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71661" y="2061275"/>
            <a:ext cx="5362509" cy="1221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4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48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1751309"/>
            <a:ext cx="6748721" cy="5042064"/>
            <a:chOff x="25403" y="1023489"/>
            <a:chExt cx="6081355" cy="5736052"/>
          </a:xfrm>
        </p:grpSpPr>
        <p:sp>
          <p:nvSpPr>
            <p:cNvPr id="14" name="Rectangle 13"/>
            <p:cNvSpPr/>
            <p:nvPr/>
          </p:nvSpPr>
          <p:spPr>
            <a:xfrm>
              <a:off x="256945" y="2126324"/>
              <a:ext cx="3340459" cy="4427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rgbClr val="25F74D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threePt" dir="t"/>
            </a:scene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prstTxWarp prst="textChevron">
                <a:avLst>
                  <a:gd name="adj" fmla="val 29378"/>
                </a:avLst>
              </a:prstTxWarp>
            </a:bodyPr>
            <a:lstStyle/>
            <a:p>
              <a:pPr algn="ctr"/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5403" y="1023489"/>
              <a:ext cx="6081355" cy="832390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bn-BD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endPara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21357599">
              <a:off x="626690" y="3144992"/>
              <a:ext cx="2690933" cy="1783598"/>
            </a:xfrm>
            <a:prstGeom prst="rect">
              <a:avLst/>
            </a:prstGeom>
            <a:no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BD" b="1" u="sng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মিনহাজুল ইসলাম</a:t>
              </a:r>
              <a:endParaRPr lang="en-US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pPr algn="ctr"/>
              <a:r>
                <a:rPr lang="bn-BD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কমলাবাড়ী সরকারি প্রাথমিক বিদ্যালয়</a:t>
              </a:r>
              <a:r>
                <a: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               </a:t>
              </a:r>
              <a:r>
                <a:rPr lang="bn-BD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আদিতমা</a:t>
              </a:r>
              <a:r>
                <a:rPr lang="en-US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bn-BD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,লালমনিরহাট।  </a:t>
              </a:r>
              <a:endPara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0564" y="2301881"/>
              <a:ext cx="297952" cy="4457660"/>
            </a:xfrm>
            <a:prstGeom prst="rect">
              <a:avLst/>
            </a:prstGeom>
            <a:solidFill>
              <a:srgbClr val="2B07C5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65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8413" y="2097780"/>
              <a:ext cx="2771407" cy="44198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25F74D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28" name="Rectangle 27"/>
            <p:cNvSpPr/>
            <p:nvPr/>
          </p:nvSpPr>
          <p:spPr>
            <a:xfrm>
              <a:off x="5544317" y="1887430"/>
              <a:ext cx="318754" cy="4872111"/>
            </a:xfrm>
            <a:prstGeom prst="rect">
              <a:avLst/>
            </a:prstGeom>
            <a:solidFill>
              <a:srgbClr val="2B07C5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65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452255" y="122537"/>
            <a:ext cx="7426035" cy="1533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2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28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8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5628"/>
            <a:ext cx="12192000" cy="6852372"/>
          </a:xfrm>
          <a:prstGeom prst="frame">
            <a:avLst>
              <a:gd name="adj1" fmla="val 2283"/>
            </a:avLst>
          </a:prstGeom>
          <a:solidFill>
            <a:srgbClr val="FFFFCC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764"/>
            <a:ext cx="12192000" cy="63592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461665"/>
            <a:ext cx="4189615" cy="309233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030006" y="461665"/>
            <a:ext cx="4299347" cy="309233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196349" y="498763"/>
            <a:ext cx="4021772" cy="305523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" y="3504124"/>
            <a:ext cx="4189615" cy="334556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030007" y="3504124"/>
            <a:ext cx="4299346" cy="334556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196349" y="3504124"/>
            <a:ext cx="3995651" cy="334556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6050" y="461665"/>
            <a:ext cx="3436885" cy="227340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14" y="-2343823"/>
            <a:ext cx="3639386" cy="208630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088" y="623604"/>
            <a:ext cx="3657599" cy="2273404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2853" y="4094999"/>
            <a:ext cx="3490699" cy="2137927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61" y="7111335"/>
            <a:ext cx="3531739" cy="209421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509" y="4094999"/>
            <a:ext cx="3519037" cy="2106297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9" y="490451"/>
            <a:ext cx="12038413" cy="63592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27146" y="3292865"/>
            <a:ext cx="5580557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GB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93" y="73951"/>
            <a:ext cx="12077155" cy="40011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68899" y="73951"/>
            <a:ext cx="1573306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261" y="65554"/>
            <a:ext cx="12102385" cy="40011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বলতে পারবে এই পানির উৎস কত </a:t>
            </a:r>
            <a:r>
              <a:rPr lang="bn-IN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  ও কী কী-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1970" y="68997"/>
            <a:ext cx="5867902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 ১। প্রাকৃতিক উৎস, ২। মানুষের তৈরি উৎস।</a:t>
            </a:r>
            <a:endParaRPr lang="en-GB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260" y="72054"/>
            <a:ext cx="12068900" cy="40011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কোথা থেকে পানি পাই? পানি আমাদের কেন প্রয়োজন? 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90894" y="99410"/>
            <a:ext cx="4277082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49" y="3925770"/>
            <a:ext cx="12077155" cy="40011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r>
              <a:rPr lang="bn-IN" sz="2000" dirty="0" smtClean="0">
                <a:solidFill>
                  <a:srgbClr val="25F74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৩.১.১ উদ্ভিদ ও প্রাণীর জীবনে পানির প্রয়োজনীয়তা ব্যাখ্যা করতে পারবে।   </a:t>
            </a:r>
            <a:endParaRPr lang="en-GB" sz="2000" dirty="0">
              <a:solidFill>
                <a:srgbClr val="25F74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261" y="3944057"/>
            <a:ext cx="12102385" cy="40011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000" dirty="0">
              <a:solidFill>
                <a:srgbClr val="25F74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003" y="3923293"/>
            <a:ext cx="12108137" cy="40011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25F74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মূল প্রশ্নঃ </a:t>
            </a:r>
            <a:r>
              <a:rPr lang="bn-IN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কেন পানির প্রয়োজন? 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solidFill>
                <a:srgbClr val="25F74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ame 32"/>
          <p:cNvSpPr/>
          <p:nvPr/>
        </p:nvSpPr>
        <p:spPr>
          <a:xfrm>
            <a:off x="-1" y="0"/>
            <a:ext cx="12186745" cy="6858000"/>
          </a:xfrm>
          <a:prstGeom prst="frame">
            <a:avLst>
              <a:gd name="adj1" fmla="val 906"/>
            </a:avLst>
          </a:prstGeom>
          <a:solidFill>
            <a:srgbClr val="F93396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30208 0.0263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01849 0.4199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7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31914 -0.01435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500"/>
                            </p:stCondLst>
                            <p:childTnLst>
                              <p:par>
                                <p:cTn id="9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31185 7.40741E-7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0"/>
                            </p:stCondLst>
                            <p:childTnLst>
                              <p:par>
                                <p:cTn id="9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00885 -0.42847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9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-0.00393 L -0.31302 0.00556 " pathEditMode="relative" rAng="0" ptsTypes="AA">
                                      <p:cBhvr>
                                        <p:cTn id="1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"/>
                            </p:stCondLst>
                            <p:childTnLst>
                              <p:par>
                                <p:cTn id="1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0" grpId="0" animBg="1"/>
      <p:bldP spid="20" grpId="1" animBg="1"/>
      <p:bldP spid="22" grpId="0" animBg="1"/>
      <p:bldP spid="22" grpId="1" animBg="1"/>
      <p:bldP spid="23" grpId="0" build="allAtOnce"/>
      <p:bldP spid="25" grpId="0" animBg="1"/>
      <p:bldP spid="25" grpId="1" animBg="1"/>
      <p:bldP spid="26" grpId="0" build="allAtOnce"/>
      <p:bldP spid="24" grpId="0" animBg="1"/>
      <p:bldP spid="29" grpId="1" animBg="1"/>
      <p:bldP spid="29" grpId="2" uiExpand="1" build="allAtOnce" animBg="1"/>
      <p:bldP spid="31" grpId="1" animBg="1"/>
      <p:bldP spid="31" grpId="2" uiExpand="1" build="allAtOnce" animBg="1"/>
      <p:bldP spid="32" grpId="2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" t="8796" r="1138" b="7239"/>
          <a:stretch/>
        </p:blipFill>
        <p:spPr>
          <a:xfrm>
            <a:off x="321077" y="194871"/>
            <a:ext cx="11512446" cy="170888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9" y="2158863"/>
            <a:ext cx="11859641" cy="236898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9" y="4397570"/>
            <a:ext cx="11859640" cy="22547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715" y="194871"/>
            <a:ext cx="11032760" cy="569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34716" y="779488"/>
            <a:ext cx="11032760" cy="53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34715" y="1319135"/>
            <a:ext cx="11032760" cy="53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47478" y="1903751"/>
            <a:ext cx="11859642" cy="2493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4405745"/>
            <a:ext cx="12082554" cy="2369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ame 11"/>
          <p:cNvSpPr/>
          <p:nvPr/>
        </p:nvSpPr>
        <p:spPr>
          <a:xfrm>
            <a:off x="-1" y="0"/>
            <a:ext cx="12186745" cy="6858000"/>
          </a:xfrm>
          <a:prstGeom prst="frame">
            <a:avLst>
              <a:gd name="adj1" fmla="val 906"/>
            </a:avLst>
          </a:prstGeom>
          <a:solidFill>
            <a:srgbClr val="F93396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2400" r="1320" b="2529"/>
          <a:stretch/>
        </p:blipFill>
        <p:spPr>
          <a:xfrm>
            <a:off x="1259173" y="1843789"/>
            <a:ext cx="9984559" cy="475188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t="14699" r="2238" b="30131"/>
          <a:stretch/>
        </p:blipFill>
        <p:spPr>
          <a:xfrm>
            <a:off x="1259174" y="179881"/>
            <a:ext cx="9908498" cy="1663908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-1" y="0"/>
            <a:ext cx="12186745" cy="6858000"/>
          </a:xfrm>
          <a:prstGeom prst="frame">
            <a:avLst>
              <a:gd name="adj1" fmla="val 906"/>
            </a:avLst>
          </a:prstGeom>
          <a:solidFill>
            <a:srgbClr val="F93396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839" y="314792"/>
            <a:ext cx="11032760" cy="569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76991" y="884419"/>
            <a:ext cx="11032760" cy="959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270269" y="1768838"/>
            <a:ext cx="2011680" cy="389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384546" y="1843790"/>
            <a:ext cx="2011680" cy="40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20321" y="2344187"/>
            <a:ext cx="2011680" cy="40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41361" y="2677308"/>
            <a:ext cx="5540588" cy="40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520322" y="3077952"/>
            <a:ext cx="9236460" cy="139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781470" y="4472248"/>
            <a:ext cx="9086718" cy="40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670064" y="4847957"/>
            <a:ext cx="9086718" cy="40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520321" y="5281443"/>
            <a:ext cx="4797352" cy="131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357257" y="5281443"/>
            <a:ext cx="5252494" cy="131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731441" y="3531292"/>
            <a:ext cx="6756399" cy="40011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তৈরি,মাটি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IN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2000" dirty="0">
              <a:solidFill>
                <a:srgbClr val="25F74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1441" y="3993676"/>
            <a:ext cx="6750292" cy="40011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পরিপাক,দেহে পুষ্টি উপাদান পরিবহন ও শোষণ ইত্যাদি।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2000" dirty="0">
              <a:solidFill>
                <a:srgbClr val="25F74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6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uiExpand="1" build="allAtOnce" animBg="1"/>
      <p:bldP spid="18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78894" y="114713"/>
            <a:ext cx="729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Snip Diagonal Corner Rectangle 46"/>
          <p:cNvSpPr/>
          <p:nvPr/>
        </p:nvSpPr>
        <p:spPr>
          <a:xfrm>
            <a:off x="5144235" y="22408"/>
            <a:ext cx="6766577" cy="816883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৯৩</a:t>
            </a:r>
            <a:r>
              <a:rPr lang="bn-BD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খুলে নির্ধারিত পাঠ্যাংশটুকুর লাইনের নিচে </a:t>
            </a:r>
            <a:r>
              <a:rPr lang="bn-BD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bn-IN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আমার পড়াটা মিলিয়ে নাও। </a:t>
            </a:r>
            <a:endParaRPr lang="en-US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86326" y="22408"/>
            <a:ext cx="7305674" cy="6802524"/>
          </a:xfrm>
          <a:prstGeom prst="rect">
            <a:avLst/>
          </a:prstGeom>
          <a:noFill/>
          <a:ln w="76200">
            <a:solidFill>
              <a:srgbClr val="2B0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35" name="Rectangle 34"/>
          <p:cNvSpPr/>
          <p:nvPr/>
        </p:nvSpPr>
        <p:spPr>
          <a:xfrm>
            <a:off x="0" y="22408"/>
            <a:ext cx="12192000" cy="6802524"/>
          </a:xfrm>
          <a:prstGeom prst="rect">
            <a:avLst/>
          </a:prstGeom>
          <a:noFill/>
          <a:ln w="76200">
            <a:solidFill>
              <a:srgbClr val="2B0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36" name="TextBox 35"/>
          <p:cNvSpPr txBox="1"/>
          <p:nvPr/>
        </p:nvSpPr>
        <p:spPr>
          <a:xfrm>
            <a:off x="4934226" y="749274"/>
            <a:ext cx="730567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                            </a:t>
            </a:r>
            <a:r>
              <a:rPr lang="bn-IN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জীবনের জন্য পানি </a:t>
            </a:r>
            <a:endParaRPr lang="en-US" b="1" dirty="0" smtClean="0">
              <a:solidFill>
                <a:srgbClr val="C000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আমাদের চারপাশে ঘিরে আছে পানি। প্রাকৃতিক উৎস যেমন-বৃষ্টি, নদী, সমুদ্র,  </a:t>
            </a: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ইত্যাদি থেকে আমরা পানি পাই। মানুষের তৈরি উৎস যেমন- দিঘি, পুকুর,কূপ,</a:t>
            </a: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নলকূপ ইত্যাদি থেকেও পানি পাওয়া যায়। পানি ছাড়া আমরা বেঁচে থাকতে </a:t>
            </a:r>
          </a:p>
          <a:p>
            <a:r>
              <a:rPr lang="en-US" sz="1600" b="1" dirty="0" err="1" smtClean="0">
                <a:latin typeface="NikoshBAN" panose="02000000000000000000"/>
                <a:cs typeface="NikoshBAN" panose="02000000000000000000" pitchFamily="2" charset="0"/>
              </a:rPr>
              <a:t>পারি</a:t>
            </a:r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 না।</a:t>
            </a:r>
          </a:p>
          <a:p>
            <a:endParaRPr lang="bn-IN" sz="16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6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১. উদ্ভিদ ও প্রাণীর জন্য পানি </a:t>
            </a:r>
            <a:r>
              <a:rPr lang="en-US" sz="16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</a:p>
          <a:p>
            <a:r>
              <a:rPr lang="bn-IN" sz="1600" b="1" dirty="0" smtClean="0">
                <a:solidFill>
                  <a:srgbClr val="FF0000"/>
                </a:solidFill>
                <a:latin typeface="NikoshBAN" panose="02000000000000000000"/>
                <a:cs typeface="NikoshBAN" panose="02000000000000000000" pitchFamily="2" charset="0"/>
              </a:rPr>
              <a:t>প্রশ্নঃ</a:t>
            </a:r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 উদ্ভিদ ও প্রাণীর কেন পানি প্রয়োজন?</a:t>
            </a: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                                  পানির ব্যবহার </a:t>
            </a:r>
          </a:p>
          <a:p>
            <a:r>
              <a:rPr lang="bn-IN" sz="1600" b="1" dirty="0" smtClean="0">
                <a:solidFill>
                  <a:srgbClr val="07C52B"/>
                </a:solidFill>
                <a:latin typeface="NikoshBAN" panose="02000000000000000000"/>
                <a:cs typeface="NikoshBAN" panose="02000000000000000000" pitchFamily="2" charset="0"/>
              </a:rPr>
              <a:t>কাজঃ</a:t>
            </a:r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কী করতে হবেঃ </a:t>
            </a: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১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16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নিচের ছকের মত খাতায় একটি ছক তৈরি করি। </a:t>
            </a: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  <a:p>
            <a:endParaRPr lang="bn-IN" sz="16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600" b="1" dirty="0" smtClean="0">
                <a:solidFill>
                  <a:srgbClr val="C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</a:p>
          <a:p>
            <a:endParaRPr lang="bn-IN" sz="1600" b="1" dirty="0">
              <a:solidFill>
                <a:srgbClr val="C000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endParaRPr lang="bn-IN" sz="1600" b="1" dirty="0" smtClean="0">
              <a:solidFill>
                <a:srgbClr val="C000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endParaRPr lang="bn-IN" sz="16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endParaRPr lang="bn-IN" b="1" dirty="0">
              <a:solidFill>
                <a:srgbClr val="FF3399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endParaRPr lang="bn-IN" sz="16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২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উদ্ভিদ ও প্রাণী কীভাবে পানি ব্যবহার করে ছকে তার একটি তালিকা তৈরি</a:t>
            </a:r>
          </a:p>
          <a:p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bn-IN" sz="16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করি।</a:t>
            </a:r>
          </a:p>
          <a:p>
            <a:r>
              <a:rPr lang="bn-IN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 নিয়ে 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 সাথে আলোচনা</a:t>
            </a:r>
            <a:r>
              <a:rPr lang="bn-IN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করি।</a:t>
            </a:r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bn-BD" sz="16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GB" sz="1600" b="1" dirty="0" smtClean="0">
              <a:latin typeface="NikoshBAN" panose="0200000000000000000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" y="78795"/>
            <a:ext cx="4838427" cy="66897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163750" y="4189705"/>
            <a:ext cx="6747063" cy="1409496"/>
            <a:chOff x="5163750" y="4189705"/>
            <a:chExt cx="6747063" cy="1409496"/>
          </a:xfrm>
        </p:grpSpPr>
        <p:grpSp>
          <p:nvGrpSpPr>
            <p:cNvPr id="2" name="Group 1"/>
            <p:cNvGrpSpPr/>
            <p:nvPr/>
          </p:nvGrpSpPr>
          <p:grpSpPr>
            <a:xfrm>
              <a:off x="5163750" y="4189705"/>
              <a:ext cx="6747063" cy="1409496"/>
              <a:chOff x="5374914" y="4131648"/>
              <a:chExt cx="3530260" cy="140949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377383" y="4131648"/>
                <a:ext cx="3527791" cy="1409496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57150">
                <a:solidFill>
                  <a:srgbClr val="F933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565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618880" y="4241449"/>
                <a:ext cx="17043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b="1" dirty="0" smtClean="0">
                    <a:latin typeface="NikoshBAN" panose="02000000000000000000"/>
                    <a:cs typeface="NikoshBAN" panose="02000000000000000000" pitchFamily="2" charset="0"/>
                  </a:rPr>
                  <a:t>কী ভাবে পানি ব্যবহার করে  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374915" y="4131648"/>
                <a:ext cx="980183" cy="1409493"/>
              </a:xfrm>
              <a:prstGeom prst="rect">
                <a:avLst/>
              </a:prstGeom>
              <a:noFill/>
              <a:ln w="57150">
                <a:solidFill>
                  <a:srgbClr val="F933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565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374914" y="4610782"/>
                <a:ext cx="3530260" cy="457387"/>
              </a:xfrm>
              <a:prstGeom prst="rect">
                <a:avLst/>
              </a:prstGeom>
              <a:noFill/>
              <a:ln w="57150">
                <a:solidFill>
                  <a:srgbClr val="F933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565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93539" y="4638690"/>
                <a:ext cx="4613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উদ্ভিদ </a:t>
                </a:r>
                <a:endParaRPr lang="bn-BD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413829" y="5162657"/>
              <a:ext cx="881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প্রাণী  </a:t>
              </a:r>
              <a:endParaRPr lang="bn-BD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10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3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3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2" name="TextBox 21"/>
          <p:cNvSpPr txBox="1"/>
          <p:nvPr/>
        </p:nvSpPr>
        <p:spPr>
          <a:xfrm>
            <a:off x="1880608" y="863531"/>
            <a:ext cx="9260114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কেন পানির প্রয়োজন?</a:t>
            </a:r>
            <a:r>
              <a:rPr lang="bn-IN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উদ্ভিদ </a:t>
            </a:r>
            <a:r>
              <a:rPr lang="bn-IN" sz="2000" b="1" dirty="0">
                <a:latin typeface="NikoshBAN" panose="02000000000000000000"/>
                <a:cs typeface="NikoshBAN" panose="02000000000000000000" pitchFamily="2" charset="0"/>
              </a:rPr>
              <a:t>ও প্রাণী কীভাবে পানি ব্যবহার করে ছকে তার একটি তালিকা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তৈরি কর। </a:t>
            </a:r>
            <a:endParaRPr lang="bn-IN" sz="20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3" name="Snip and Round Single Corner Rectangle 22"/>
          <p:cNvSpPr/>
          <p:nvPr/>
        </p:nvSpPr>
        <p:spPr>
          <a:xfrm>
            <a:off x="4941541" y="244111"/>
            <a:ext cx="2393283" cy="457504"/>
          </a:xfrm>
          <a:prstGeom prst="snipRoundRect">
            <a:avLst/>
          </a:prstGeom>
          <a:solidFill>
            <a:schemeClr val="tx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দলে কাজ</a:t>
            </a:r>
            <a:endParaRPr lang="en-US" sz="24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Snip and Round Single Corner Rectangle 28"/>
          <p:cNvSpPr/>
          <p:nvPr/>
        </p:nvSpPr>
        <p:spPr>
          <a:xfrm>
            <a:off x="4847333" y="3924059"/>
            <a:ext cx="2393283" cy="469471"/>
          </a:xfrm>
          <a:prstGeom prst="snipRoundRect">
            <a:avLst/>
          </a:prstGeom>
          <a:solidFill>
            <a:schemeClr val="tx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4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73997" y="1762527"/>
            <a:ext cx="6747063" cy="1409496"/>
            <a:chOff x="5163750" y="4189705"/>
            <a:chExt cx="6747063" cy="1409496"/>
          </a:xfrm>
        </p:grpSpPr>
        <p:grpSp>
          <p:nvGrpSpPr>
            <p:cNvPr id="10" name="Group 9"/>
            <p:cNvGrpSpPr/>
            <p:nvPr/>
          </p:nvGrpSpPr>
          <p:grpSpPr>
            <a:xfrm>
              <a:off x="5163750" y="4189705"/>
              <a:ext cx="6747063" cy="1409496"/>
              <a:chOff x="5374914" y="4131648"/>
              <a:chExt cx="3530260" cy="140949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377383" y="4131648"/>
                <a:ext cx="3527791" cy="1409496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57150">
                <a:solidFill>
                  <a:srgbClr val="F933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565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618880" y="4241449"/>
                <a:ext cx="17043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b="1" dirty="0" smtClean="0">
                    <a:latin typeface="NikoshBAN" panose="02000000000000000000"/>
                    <a:cs typeface="NikoshBAN" panose="02000000000000000000" pitchFamily="2" charset="0"/>
                  </a:rPr>
                  <a:t>কী ভাবে পানি ব্যবহার করে  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374915" y="4131648"/>
                <a:ext cx="980183" cy="1409493"/>
              </a:xfrm>
              <a:prstGeom prst="rect">
                <a:avLst/>
              </a:prstGeom>
              <a:noFill/>
              <a:ln w="57150">
                <a:solidFill>
                  <a:srgbClr val="F933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565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374914" y="4610782"/>
                <a:ext cx="3530260" cy="457387"/>
              </a:xfrm>
              <a:prstGeom prst="rect">
                <a:avLst/>
              </a:prstGeom>
              <a:noFill/>
              <a:ln w="57150">
                <a:solidFill>
                  <a:srgbClr val="F933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565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493539" y="4638690"/>
                <a:ext cx="4613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উদ্ভিদ </a:t>
                </a:r>
                <a:endParaRPr lang="bn-BD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413829" y="5162657"/>
              <a:ext cx="881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প্রাণী  </a:t>
              </a:r>
              <a:endParaRPr lang="bn-BD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508118" y="4530872"/>
            <a:ext cx="2869810" cy="47042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শূন্যস্থান পূরণ </a:t>
            </a:r>
            <a:r>
              <a:rPr lang="bn-BD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25F74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200714" y="5097698"/>
            <a:ext cx="7094184" cy="1422863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GB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আমাদের চারপাশে ঘিরে আছে----------------।   </a:t>
            </a:r>
          </a:p>
          <a:p>
            <a:endParaRPr lang="bn-IN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পানি ছাড়া আমরা  ------------থাকতে পারি না।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47806" y="5124729"/>
            <a:ext cx="1700709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 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01143" y="5691555"/>
            <a:ext cx="1479032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বেঁচে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3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  <p:bldP spid="17" grpId="0" animBg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que 11"/>
          <p:cNvSpPr/>
          <p:nvPr/>
        </p:nvSpPr>
        <p:spPr>
          <a:xfrm>
            <a:off x="4483081" y="141085"/>
            <a:ext cx="2285999" cy="435523"/>
          </a:xfrm>
          <a:prstGeom prst="plaque">
            <a:avLst>
              <a:gd name="adj" fmla="val 48822"/>
            </a:avLst>
          </a:prstGeom>
          <a:solidFill>
            <a:srgbClr val="FFFFAB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</p:txBody>
      </p:sp>
      <p:sp>
        <p:nvSpPr>
          <p:cNvPr id="13" name="Snip Diagonal Corner Rectangle 12"/>
          <p:cNvSpPr/>
          <p:nvPr/>
        </p:nvSpPr>
        <p:spPr>
          <a:xfrm>
            <a:off x="0" y="1247922"/>
            <a:ext cx="7498080" cy="1162697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কেন পানির প্রয়োজন?   </a:t>
            </a:r>
            <a:endParaRPr lang="en-US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প্রানির কেন পানির প্রয়োজন?</a:t>
            </a:r>
            <a:endParaRPr lang="bn-IN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1934004" y="5926808"/>
            <a:ext cx="8323999" cy="829255"/>
          </a:xfrm>
          <a:prstGeom prst="star32">
            <a:avLst>
              <a:gd name="adj" fmla="val 24213"/>
            </a:avLst>
          </a:prstGeom>
          <a:solidFill>
            <a:srgbClr val="CC3399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74893" y="6221343"/>
            <a:ext cx="2057400" cy="28375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226965" y="4660666"/>
            <a:ext cx="2281612" cy="488323"/>
          </a:xfrm>
          <a:prstGeom prst="plaqu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2B07C5"/>
                </a:solidFill>
                <a:latin typeface="NikoshBAN" panose="02000000000000000000" pitchFamily="2" charset="0"/>
                <a:cs typeface="NikoshBAN" pitchFamily="2" charset="0"/>
              </a:rPr>
              <a:t>পরিকল্পিত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0" y="5138976"/>
            <a:ext cx="12030075" cy="880515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@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 বাড়ীতে পানি কোন কোন কাজে ব্যবহার হয় আগামীকাল 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ক্লাসের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IN" sz="2000" dirty="0" smtClean="0"/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তার একটি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3" name="Rounded Rectangle 22"/>
          <p:cNvSpPr/>
          <p:nvPr/>
        </p:nvSpPr>
        <p:spPr>
          <a:xfrm>
            <a:off x="226965" y="2510157"/>
            <a:ext cx="2013864" cy="47042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শূন্যস্থান পূরণ </a:t>
            </a:r>
            <a:r>
              <a:rPr lang="bn-BD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25F74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6965" y="783141"/>
            <a:ext cx="5245368" cy="41713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প্রশ্নগুলোর উত্তর প্রথমে বলি ও পরে লিখি।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38109" y="3046577"/>
            <a:ext cx="7094184" cy="1422863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GB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আমাদের চারপাশে ঘিরে আছে----------------।   </a:t>
            </a:r>
          </a:p>
          <a:p>
            <a:endParaRPr lang="bn-IN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পানি ছাড়া আমরা  ------------থাকতে পারি না।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9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3" grpId="0" animBg="1"/>
      <p:bldP spid="2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25F74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558017">
            <a:off x="3222321" y="428941"/>
            <a:ext cx="5540392" cy="551981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ধন্যবাদ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54733">
            <a:off x="1879810" y="1123214"/>
            <a:ext cx="8014435" cy="5633364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আবার দেখা হবে 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0" y="0"/>
            <a:ext cx="12192000" cy="6858000"/>
          </a:xfrm>
          <a:prstGeom prst="star32">
            <a:avLst>
              <a:gd name="adj" fmla="val 217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5628"/>
            <a:ext cx="12192000" cy="6852372"/>
          </a:xfrm>
          <a:prstGeom prst="frame">
            <a:avLst>
              <a:gd name="adj1" fmla="val 2283"/>
            </a:avLst>
          </a:prstGeom>
          <a:solidFill>
            <a:srgbClr val="FFFFCC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un 6"/>
          <p:cNvSpPr/>
          <p:nvPr/>
        </p:nvSpPr>
        <p:spPr>
          <a:xfrm>
            <a:off x="3075709" y="2884085"/>
            <a:ext cx="6040582" cy="1055811"/>
          </a:xfrm>
          <a:prstGeom prst="sun">
            <a:avLst>
              <a:gd name="adj" fmla="val 468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3195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</TotalTime>
  <Words>467</Words>
  <Application>Microsoft Office PowerPoint</Application>
  <PresentationFormat>Widescreen</PresentationFormat>
  <Paragraphs>93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Minhajul Islam</dc:creator>
  <cp:lastModifiedBy>DCL</cp:lastModifiedBy>
  <cp:revision>1582</cp:revision>
  <dcterms:created xsi:type="dcterms:W3CDTF">2018-07-19T12:13:56Z</dcterms:created>
  <dcterms:modified xsi:type="dcterms:W3CDTF">2019-10-13T18:15:13Z</dcterms:modified>
</cp:coreProperties>
</file>