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82" r:id="rId2"/>
    <p:sldId id="383" r:id="rId3"/>
    <p:sldId id="386" r:id="rId4"/>
    <p:sldId id="388" r:id="rId5"/>
    <p:sldId id="389" r:id="rId6"/>
    <p:sldId id="366" r:id="rId7"/>
    <p:sldId id="367" r:id="rId8"/>
    <p:sldId id="369" r:id="rId9"/>
    <p:sldId id="38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74D"/>
    <a:srgbClr val="FFFFCC"/>
    <a:srgbClr val="F040F0"/>
    <a:srgbClr val="07C52B"/>
    <a:srgbClr val="2B07C5"/>
    <a:srgbClr val="5103ED"/>
    <a:srgbClr val="F93396"/>
    <a:srgbClr val="FF3399"/>
    <a:srgbClr val="CC3399"/>
    <a:srgbClr val="C33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343" autoAdjust="0"/>
  </p:normalViewPr>
  <p:slideViewPr>
    <p:cSldViewPr snapToGrid="0">
      <p:cViewPr varScale="1">
        <p:scale>
          <a:sx n="73" d="100"/>
          <a:sy n="73" d="100"/>
        </p:scale>
        <p:origin x="59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3BD34-75EB-4FF7-9694-4008758A42A8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717D5-A9DC-418E-8D8E-B03A410103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85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BF433-CC50-4DED-B034-8E40548BE35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017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BF433-CC50-4DED-B034-8E40548BE35E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0753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r>
              <a:rPr lang="bn-IN" dirty="0" smtClean="0"/>
              <a:t>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17D5-A9DC-418E-8D8E-B03A4101030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9304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17D5-A9DC-418E-8D8E-B03A4101030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99711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1717D5-A9DC-418E-8D8E-B03A4101030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4917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0BF433-CC50-4DED-B034-8E40548BE35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25350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247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886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9701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8275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8800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364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869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507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465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009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243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F0BE0-C2EA-43DF-BACB-616EAF130FB9}" type="datetimeFigureOut">
              <a:rPr lang="en-GB" smtClean="0"/>
              <a:t>14/10/2019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71959F-DD92-4CA9-B17A-1F0CC9752CC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211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tmp"/><Relationship Id="rId4" Type="http://schemas.openxmlformats.org/officeDocument/2006/relationships/image" Target="../media/image6.tm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0" y="5628"/>
            <a:ext cx="12192000" cy="6852372"/>
          </a:xfrm>
          <a:prstGeom prst="frame">
            <a:avLst>
              <a:gd name="adj1" fmla="val 2283"/>
            </a:avLst>
          </a:prstGeom>
          <a:solidFill>
            <a:srgbClr val="FFFFCC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96" b="21765"/>
          <a:stretch/>
        </p:blipFill>
        <p:spPr>
          <a:xfrm>
            <a:off x="223772" y="188259"/>
            <a:ext cx="5114710" cy="6431832"/>
          </a:xfrm>
          <a:prstGeom prst="rect">
            <a:avLst/>
          </a:prstGeom>
        </p:spPr>
      </p:pic>
      <p:sp>
        <p:nvSpPr>
          <p:cNvPr id="6" name="Snip Diagonal Corner Rectangle 5"/>
          <p:cNvSpPr/>
          <p:nvPr/>
        </p:nvSpPr>
        <p:spPr>
          <a:xfrm>
            <a:off x="5799998" y="2900621"/>
            <a:ext cx="4679026" cy="1007108"/>
          </a:xfrm>
          <a:prstGeom prst="snip2DiagRect">
            <a:avLst>
              <a:gd name="adj1" fmla="val 0"/>
              <a:gd name="adj2" fmla="val 0"/>
            </a:avLst>
          </a:prstGeom>
          <a:noFill/>
          <a:ln w="762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r>
              <a:rPr lang="en-US" sz="24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সুস্বাগতম</a:t>
            </a:r>
            <a:r>
              <a:rPr lang="en-US" sz="24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sz="24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98440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25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6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rgbClr val="FF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/>
          <p:cNvSpPr txBox="1"/>
          <p:nvPr/>
        </p:nvSpPr>
        <p:spPr>
          <a:xfrm>
            <a:off x="6748721" y="3282903"/>
            <a:ext cx="5385449" cy="3477875"/>
          </a:xfrm>
          <a:prstGeom prst="rect">
            <a:avLst/>
          </a:prstGeom>
          <a:solidFill>
            <a:schemeClr val="tx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)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পাঠের </a:t>
            </a:r>
            <a:endParaRPr lang="bn-IN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শিরোনামঃ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পাঠ্যাংশঃ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উপাদানগুলোকে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—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2000" b="1" dirty="0">
              <a:solidFill>
                <a:schemeClr val="bg1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2000" b="1" dirty="0" smtClean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কাজটি নিয়ে সহপাঠীদের সাথে আলোচনা করি। </a:t>
            </a:r>
            <a:endParaRPr lang="bn-IN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ঃ         ১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৪0 মিনিট 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তারিখঃ   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১০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২০১৯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খ্রি</a:t>
            </a:r>
            <a:r>
              <a:rPr lang="en-US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. 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771662" y="2061275"/>
            <a:ext cx="5169380" cy="122162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bn-BD" sz="4800" b="1" u="sng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পাঠ পরিচিতি:</a:t>
            </a:r>
            <a:endParaRPr lang="en-US" sz="4800" b="1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0" y="1751309"/>
            <a:ext cx="6748721" cy="5042064"/>
            <a:chOff x="25403" y="1023489"/>
            <a:chExt cx="6081355" cy="5736052"/>
          </a:xfrm>
        </p:grpSpPr>
        <p:sp>
          <p:nvSpPr>
            <p:cNvPr id="14" name="Rectangle 13"/>
            <p:cNvSpPr/>
            <p:nvPr/>
          </p:nvSpPr>
          <p:spPr>
            <a:xfrm>
              <a:off x="256945" y="2126324"/>
              <a:ext cx="3340459" cy="442732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76200">
              <a:solidFill>
                <a:srgbClr val="25F74D"/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isometricOffAxis1Right"/>
              <a:lightRig rig="threePt" dir="t"/>
            </a:scene3d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>
              <a:prstTxWarp prst="textChevron">
                <a:avLst>
                  <a:gd name="adj" fmla="val 29378"/>
                </a:avLst>
              </a:prstTxWarp>
            </a:bodyPr>
            <a:lstStyle/>
            <a:p>
              <a:pPr algn="ctr"/>
              <a:endParaRPr lang="en-US" sz="4000" b="1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25403" y="1023489"/>
              <a:ext cx="6081355" cy="832390"/>
            </a:xfrm>
            <a:prstGeom prst="ellipse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শিক্ষক</a:t>
              </a:r>
              <a:r>
                <a:rPr lang="bn-IN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36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পরিচিতি</a:t>
              </a:r>
              <a:r>
                <a:rPr lang="bn-BD" sz="3600" b="1" dirty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: </a:t>
              </a:r>
              <a:endParaRPr lang="en-US" sz="36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 rot="21357599">
              <a:off x="626690" y="3144992"/>
              <a:ext cx="2690933" cy="1783598"/>
            </a:xfrm>
            <a:prstGeom prst="rect">
              <a:avLst/>
            </a:prstGeom>
            <a:noFill/>
            <a:ln w="76200"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>
              <a:prstTxWarp prst="textPlain">
                <a:avLst/>
              </a:prstTxWarp>
            </a:bodyPr>
            <a:lstStyle/>
            <a:p>
              <a:pPr algn="ctr"/>
              <a:r>
                <a:rPr lang="bn-BD" b="1" u="sng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মিনহাজুল ইসলাম</a:t>
              </a:r>
              <a:endParaRPr lang="en-US" b="1" u="sng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  <a:p>
              <a:pPr algn="ctr"/>
              <a:r>
                <a: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সহকারী শিক্ষক</a:t>
              </a:r>
            </a:p>
            <a:p>
              <a:pPr algn="ctr"/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কমলাবাড়ী সরকারি প্রাথমিক বিদ্যালয়</a:t>
              </a:r>
              <a:r>
                <a:rPr lang="en-US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,                </a:t>
              </a:r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আদিতমা</a:t>
              </a:r>
              <a:r>
                <a:rPr lang="en-US" b="1" dirty="0" err="1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রী</a:t>
              </a:r>
              <a:r>
                <a:rPr lang="bn-BD" b="1" dirty="0">
                  <a:solidFill>
                    <a:srgbClr val="002060"/>
                  </a:solidFill>
                  <a:latin typeface="NikoshBAN" pitchFamily="2" charset="0"/>
                  <a:cs typeface="NikoshBAN" pitchFamily="2" charset="0"/>
                </a:rPr>
                <a:t>,লালমনিরহাট।  </a:t>
              </a:r>
              <a:endParaRPr lang="en-US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10564" y="2301881"/>
              <a:ext cx="297952" cy="4457660"/>
            </a:xfrm>
            <a:prstGeom prst="rect">
              <a:avLst/>
            </a:prstGeom>
            <a:solidFill>
              <a:srgbClr val="2B07C5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65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8413" y="2097780"/>
              <a:ext cx="2771407" cy="4419859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190500" cap="rnd">
              <a:solidFill>
                <a:srgbClr val="25F74D"/>
              </a:solidFill>
            </a:ln>
            <a:effectLst>
              <a:outerShdw blurRad="36195" dist="12700" dir="11400000" algn="tl" rotWithShape="0">
                <a:srgbClr val="000000">
                  <a:alpha val="33000"/>
                </a:srgbClr>
              </a:outerShdw>
            </a:effectLst>
            <a:scene3d>
              <a:camera prst="perspectiveContrastingLeftFacing">
                <a:rot lat="540000" lon="2100000" rev="0"/>
              </a:camera>
              <a:lightRig rig="soft" dir="t"/>
            </a:scene3d>
            <a:sp3d contourW="12700" prstMaterial="matte">
              <a:bevelT w="63500" h="50800"/>
              <a:contourClr>
                <a:srgbClr val="C0C0C0"/>
              </a:contourClr>
            </a:sp3d>
          </p:spPr>
        </p:pic>
        <p:sp>
          <p:nvSpPr>
            <p:cNvPr id="28" name="Rectangle 27"/>
            <p:cNvSpPr/>
            <p:nvPr/>
          </p:nvSpPr>
          <p:spPr>
            <a:xfrm>
              <a:off x="5544317" y="1887430"/>
              <a:ext cx="318754" cy="4872111"/>
            </a:xfrm>
            <a:prstGeom prst="rect">
              <a:avLst/>
            </a:prstGeom>
            <a:solidFill>
              <a:srgbClr val="2B07C5"/>
            </a:solidFill>
            <a:ln w="3810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4565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3" name="Rectangle 12"/>
          <p:cNvSpPr/>
          <p:nvPr/>
        </p:nvSpPr>
        <p:spPr>
          <a:xfrm>
            <a:off x="2452255" y="122537"/>
            <a:ext cx="7426035" cy="1533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Chevron">
              <a:avLst/>
            </a:prstTxWarp>
          </a:bodyPr>
          <a:lstStyle/>
          <a:p>
            <a:pPr algn="ctr"/>
            <a:r>
              <a:rPr lang="bn-BD" sz="2800" b="1" u="sng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bn-BD" sz="2800" b="1" u="sng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2800" b="1" u="sng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Frame 15"/>
          <p:cNvSpPr/>
          <p:nvPr/>
        </p:nvSpPr>
        <p:spPr>
          <a:xfrm>
            <a:off x="0" y="5628"/>
            <a:ext cx="12192000" cy="6852372"/>
          </a:xfrm>
          <a:prstGeom prst="frame">
            <a:avLst>
              <a:gd name="adj1" fmla="val 2283"/>
            </a:avLst>
          </a:prstGeom>
          <a:solidFill>
            <a:srgbClr val="FFFFCC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956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2" y="1304967"/>
            <a:ext cx="5682503" cy="40533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695" y="1280451"/>
            <a:ext cx="6003757" cy="40778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160870" y="188032"/>
            <a:ext cx="11870260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US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GB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192" y="188032"/>
            <a:ext cx="11917938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</a:t>
            </a:r>
            <a:r>
              <a:rPr lang="en-US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নিয়ে গঠিত আমাদের এই পরিবেশ</a:t>
            </a:r>
            <a:r>
              <a:rPr lang="bn-IN"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0870" y="188032"/>
            <a:ext cx="11917938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 কী জানো জীবনযাপনের জন্য সকল জীব কার উপর নির্ভরশীল? </a:t>
            </a:r>
            <a:r>
              <a:rPr lang="en-US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97134" y="570491"/>
            <a:ext cx="5397122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 উপাদানের উপর নির্ভরশীল </a:t>
            </a:r>
            <a:r>
              <a:rPr lang="en-US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60869" y="184503"/>
            <a:ext cx="11870261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 ও জড় উপাদান নিয়ে গঠিত পরিবেশ নিয়ে আমাদের আজকের পাঠ-  </a:t>
            </a:r>
            <a:r>
              <a:rPr lang="en-US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5880" y="5457391"/>
            <a:ext cx="5410993" cy="461665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solidFill>
                  <a:srgbClr val="F04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প্রথম ছবিতে কি দেখা যাচ্ছে </a:t>
            </a:r>
            <a:r>
              <a:rPr lang="en-US" sz="2400" dirty="0" smtClean="0">
                <a:solidFill>
                  <a:srgbClr val="F04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F04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400" dirty="0">
              <a:solidFill>
                <a:srgbClr val="F04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100011" y="5457391"/>
            <a:ext cx="5751094" cy="461665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400" dirty="0" smtClean="0">
                <a:solidFill>
                  <a:srgbClr val="F04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 ছবিতে কি দেখা যাচ্ছে </a:t>
            </a:r>
            <a:r>
              <a:rPr lang="en-US" sz="2400" dirty="0" smtClean="0">
                <a:solidFill>
                  <a:srgbClr val="F04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F04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2400" dirty="0">
              <a:solidFill>
                <a:srgbClr val="F04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8" name="Picture 17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33" y="591671"/>
            <a:ext cx="11910914" cy="612195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3642391" y="3431814"/>
            <a:ext cx="4523874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পরিবেশ </a:t>
            </a:r>
            <a:r>
              <a:rPr lang="en-GB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GB" sz="44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34471" y="5871530"/>
            <a:ext cx="11944337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 </a:t>
            </a:r>
            <a:r>
              <a:rPr lang="bn-IN" sz="2000" dirty="0">
                <a:solidFill>
                  <a:srgbClr val="FFFF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000" dirty="0" smtClean="0">
                <a:solidFill>
                  <a:srgbClr val="FFFFC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.১.১ জীব বেঁচে থাকার জন্য কী ভাবে জড় পদার্থের উপর নির্ভরশীল তা বর্ণনা  করতে পারবে।   </a:t>
            </a:r>
            <a:endParaRPr lang="en-GB" sz="2000" dirty="0">
              <a:solidFill>
                <a:srgbClr val="FFFF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7670" y="5892465"/>
            <a:ext cx="11944337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পরিবেশ কি? পরিবেশের ৫টি উপাদানের নাম বল। </a:t>
            </a:r>
            <a:endParaRPr lang="en-GB" sz="2000" dirty="0">
              <a:solidFill>
                <a:srgbClr val="FFFF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0009" y="5871530"/>
            <a:ext cx="11944337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পরিবেশের উপাদানগুলোকে আমরা কীভাবে বিভিন্ন শ্রেণিতে বিভক্ত করতে পারি?  </a:t>
            </a:r>
            <a:endParaRPr lang="en-GB"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1048" y="5902933"/>
            <a:ext cx="11944337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জীব ও জড়ের উদাহারণ দাও।   </a:t>
            </a:r>
            <a:endParaRPr lang="en-GB" sz="2000" dirty="0">
              <a:solidFill>
                <a:srgbClr val="FFFF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0869" y="1100900"/>
            <a:ext cx="11944337" cy="707886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 আমরা জড় পদার্থের উপর জীবের নির্ভরশীলতা বিষয়ে আলোচনা করব। জীব কীভাবে জড়ের উপর</a:t>
            </a:r>
          </a:p>
          <a:p>
            <a:pPr algn="ctr"/>
            <a:r>
              <a:rPr lang="bn-IN" sz="2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নির্ভরশীল ? এটিই আমাদের আজকের প্রশ্ন। বিভিন্ন কাজের মাধ্যমে আমরা এই প্রশ্নের উত্তর জানব।    </a:t>
            </a:r>
            <a:endParaRPr lang="en-GB" sz="2000" dirty="0">
              <a:solidFill>
                <a:srgbClr val="FFFFCC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048" y="5871530"/>
            <a:ext cx="11930082" cy="40011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2000" dirty="0" smtClean="0">
                <a:solidFill>
                  <a:srgbClr val="25F74D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 মূল প্রশ্নঃ </a:t>
            </a:r>
            <a:r>
              <a:rPr lang="bn-IN" sz="2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 কীভাবে জড়ের উপর নির্ভরশীল ? </a:t>
            </a:r>
            <a:endParaRPr lang="en-GB" sz="20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Frame 29"/>
          <p:cNvSpPr/>
          <p:nvPr/>
        </p:nvSpPr>
        <p:spPr>
          <a:xfrm>
            <a:off x="0" y="5628"/>
            <a:ext cx="12192000" cy="6852372"/>
          </a:xfrm>
          <a:prstGeom prst="frame">
            <a:avLst>
              <a:gd name="adj1" fmla="val 2283"/>
            </a:avLst>
          </a:prstGeom>
          <a:solidFill>
            <a:srgbClr val="FFFFCC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>
                <a:solidFill>
                  <a:schemeClr val="tx1"/>
                </a:solidFill>
              </a:rPr>
              <a:t>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00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3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0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000"/>
                            </p:stCondLst>
                            <p:childTnLst>
                              <p:par>
                                <p:cTn id="1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7" dur="5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500"/>
                            </p:stCondLst>
                            <p:childTnLst>
                              <p:par>
                                <p:cTn id="17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1000"/>
                            </p:stCondLst>
                            <p:childTnLst>
                              <p:par>
                                <p:cTn id="1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500"/>
                            </p:stCondLst>
                            <p:childTnLst>
                              <p:par>
                                <p:cTn id="19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000"/>
                            </p:stCondLst>
                            <p:childTnLst>
                              <p:par>
                                <p:cTn id="19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9" dur="5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6000"/>
                            </p:stCondLst>
                            <p:childTnLst>
                              <p:par>
                                <p:cTn id="2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11500"/>
                            </p:stCondLst>
                            <p:childTnLst>
                              <p:par>
                                <p:cTn id="2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1" dur="5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6" grpId="0" animBg="1"/>
      <p:bldP spid="6" grpId="1" animBg="1"/>
      <p:bldP spid="10" grpId="0" animBg="1"/>
      <p:bldP spid="10" grpId="1" animBg="1"/>
      <p:bldP spid="12" grpId="0" animBg="1"/>
      <p:bldP spid="12" grpId="1" animBg="1"/>
      <p:bldP spid="13" grpId="0" animBg="1"/>
      <p:bldP spid="16" grpId="0" animBg="1"/>
      <p:bldP spid="16" grpId="1" build="allAtOnce" animBg="1"/>
      <p:bldP spid="17" grpId="0" animBg="1"/>
      <p:bldP spid="17" grpId="1" build="allAtOnce" animBg="1"/>
      <p:bldP spid="21" grpId="0" animBg="1"/>
      <p:bldP spid="21" grpId="1" animBg="1"/>
      <p:bldP spid="22" grpId="0" animBg="1"/>
      <p:bldP spid="22" grpId="1" uiExpand="1" build="allAtOnce" animBg="1"/>
      <p:bldP spid="25" grpId="0" animBg="1"/>
      <p:bldP spid="25" grpId="1" uiExpand="1" build="allAtOnce" animBg="1"/>
      <p:bldP spid="26" grpId="0" animBg="1"/>
      <p:bldP spid="26" grpId="1" uiExpand="1" build="allAtOnce" animBg="1"/>
      <p:bldP spid="27" grpId="0" animBg="1"/>
      <p:bldP spid="27" grpId="1" uiExpand="1" build="allAtOnce" animBg="1"/>
      <p:bldP spid="28" grpId="1" uiExpand="1" build="allAtOnce" animBg="1"/>
      <p:bldP spid="29" grpId="0" uiExpand="1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0308" cy="6858000"/>
          </a:xfrm>
          <a:prstGeom prst="rect">
            <a:avLst/>
          </a:prstGeom>
          <a:solidFill>
            <a:srgbClr val="FFFFCC"/>
          </a:solidFill>
        </p:spPr>
      </p:pic>
      <p:sp>
        <p:nvSpPr>
          <p:cNvPr id="3" name="Rectangle 2"/>
          <p:cNvSpPr/>
          <p:nvPr/>
        </p:nvSpPr>
        <p:spPr>
          <a:xfrm>
            <a:off x="282633" y="5157543"/>
            <a:ext cx="11720945" cy="630660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315883" y="5788203"/>
            <a:ext cx="11687695" cy="711537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315884" y="4256117"/>
            <a:ext cx="11687694" cy="901428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Frame 5"/>
          <p:cNvSpPr/>
          <p:nvPr/>
        </p:nvSpPr>
        <p:spPr>
          <a:xfrm>
            <a:off x="164891" y="4122295"/>
            <a:ext cx="11977141" cy="2502991"/>
          </a:xfrm>
          <a:prstGeom prst="frame">
            <a:avLst>
              <a:gd name="adj1" fmla="val 5474"/>
            </a:avLst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42020" y="3410758"/>
            <a:ext cx="2728210" cy="59161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2430905" y="529276"/>
            <a:ext cx="3235377" cy="288148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5666282" y="529276"/>
            <a:ext cx="3235377" cy="288148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Frame 9"/>
          <p:cNvSpPr/>
          <p:nvPr/>
        </p:nvSpPr>
        <p:spPr>
          <a:xfrm>
            <a:off x="-1" y="0"/>
            <a:ext cx="12186745" cy="6858000"/>
          </a:xfrm>
          <a:prstGeom prst="frame">
            <a:avLst>
              <a:gd name="adj1" fmla="val 906"/>
            </a:avLst>
          </a:prstGeom>
          <a:solidFill>
            <a:srgbClr val="F93396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824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7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0"/>
                            </p:stCondLst>
                            <p:childTnLst>
                              <p:par>
                                <p:cTn id="2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0"/>
                            </p:stCondLst>
                            <p:childTnLst>
                              <p:par>
                                <p:cTn id="2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0"/>
                            </p:stCondLst>
                            <p:childTnLst>
                              <p:par>
                                <p:cTn id="29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288" cy="6858000"/>
          </a:xfrm>
          <a:prstGeom prst="rect">
            <a:avLst/>
          </a:prstGeom>
        </p:spPr>
      </p:pic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16" y="1360329"/>
            <a:ext cx="10922924" cy="5353628"/>
          </a:xfrm>
          <a:prstGeom prst="rect">
            <a:avLst/>
          </a:prstGeom>
        </p:spPr>
      </p:pic>
      <p:sp>
        <p:nvSpPr>
          <p:cNvPr id="4" name="Frame 3"/>
          <p:cNvSpPr/>
          <p:nvPr/>
        </p:nvSpPr>
        <p:spPr>
          <a:xfrm>
            <a:off x="-1" y="0"/>
            <a:ext cx="12186745" cy="6858000"/>
          </a:xfrm>
          <a:prstGeom prst="frame">
            <a:avLst>
              <a:gd name="adj1" fmla="val 906"/>
            </a:avLst>
          </a:prstGeom>
          <a:solidFill>
            <a:srgbClr val="F93396"/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1458" y="0"/>
            <a:ext cx="12186745" cy="10792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750599" y="1502359"/>
            <a:ext cx="1452955" cy="4247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>
            <a:off x="3966272" y="1588933"/>
            <a:ext cx="4038476" cy="389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985512" y="1891195"/>
            <a:ext cx="2011680" cy="40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1118016" y="2243515"/>
            <a:ext cx="6736829" cy="4006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1280478" y="2608289"/>
            <a:ext cx="9740448" cy="18026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1118017" y="4464977"/>
            <a:ext cx="9719871" cy="4006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118018" y="4775736"/>
            <a:ext cx="5641227" cy="434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/>
          <p:cNvSpPr/>
          <p:nvPr/>
        </p:nvSpPr>
        <p:spPr>
          <a:xfrm>
            <a:off x="985511" y="5201464"/>
            <a:ext cx="5175445" cy="13642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6160956" y="5201465"/>
            <a:ext cx="5101008" cy="13642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Frame 14"/>
          <p:cNvSpPr/>
          <p:nvPr/>
        </p:nvSpPr>
        <p:spPr>
          <a:xfrm>
            <a:off x="598289" y="1363620"/>
            <a:ext cx="10923151" cy="5350337"/>
          </a:xfrm>
          <a:prstGeom prst="frame">
            <a:avLst>
              <a:gd name="adj1" fmla="val 2672"/>
            </a:avLst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63690" y="3196702"/>
            <a:ext cx="7234789" cy="338554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বায়ু,পানি,খাদ্য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বাসস্থান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যানবাহন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আসবাবপত্র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পোশাক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যন্ত্রপাতি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GB" sz="16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63690" y="3596485"/>
            <a:ext cx="7234789" cy="338554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r>
              <a:rPr lang="en-US" sz="1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ইত্যাদি</a:t>
            </a:r>
            <a:r>
              <a:rPr lang="bn-IN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16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463689" y="4003964"/>
            <a:ext cx="7234789" cy="338554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সূর্যের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আলো,মাটি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600" dirty="0" err="1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</a:t>
            </a:r>
            <a:r>
              <a:rPr lang="bn-IN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ইত্যাদি।</a:t>
            </a:r>
            <a:r>
              <a:rPr lang="en-US" sz="1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GB" sz="1600" dirty="0">
              <a:solidFill>
                <a:srgbClr val="25F74D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97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0"/>
                            </p:stCondLst>
                            <p:childTnLst>
                              <p:par>
                                <p:cTn id="29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500"/>
                            </p:stCondLst>
                            <p:childTnLst>
                              <p:par>
                                <p:cTn id="33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0"/>
                            </p:stCondLst>
                            <p:childTnLst>
                              <p:par>
                                <p:cTn id="37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3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xit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7" dur="5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build="allAtOnce" animBg="1"/>
      <p:bldP spid="17" grpId="0" build="allAtOnce" animBg="1"/>
      <p:bldP spid="18" grpId="0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78894" y="114713"/>
            <a:ext cx="72972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b="1" dirty="0" smtClean="0">
              <a:solidFill>
                <a:srgbClr val="2B07C5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400" b="1" dirty="0" smtClean="0">
              <a:solidFill>
                <a:srgbClr val="2B07C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Snip Diagonal Corner Rectangle 46"/>
          <p:cNvSpPr/>
          <p:nvPr/>
        </p:nvSpPr>
        <p:spPr>
          <a:xfrm>
            <a:off x="5144235" y="22408"/>
            <a:ext cx="6766577" cy="816883"/>
          </a:xfrm>
          <a:prstGeom prst="snip2Diag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পাঠ্য</a:t>
            </a:r>
            <a:r>
              <a:rPr lang="en-US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বইয়ের</a:t>
            </a:r>
            <a:r>
              <a:rPr lang="bn-BD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পৃষ্ঠা</a:t>
            </a:r>
            <a:r>
              <a:rPr lang="en-US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নম্বর</a:t>
            </a:r>
            <a:r>
              <a:rPr lang="bn-BD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খুলে নির্ধারিত পাঠ্যাংশটুকুর লাইনের নিচে 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আঙ্গুল</a:t>
            </a:r>
            <a:r>
              <a:rPr lang="en-US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রেখে</a:t>
            </a:r>
            <a:r>
              <a:rPr lang="bn-IN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আমার পড়াটা মিলিয়ে নাও। </a:t>
            </a:r>
            <a:endParaRPr lang="en-US" b="1" dirty="0">
              <a:solidFill>
                <a:srgbClr val="2B07C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878894" y="749274"/>
            <a:ext cx="7361006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                            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১</a:t>
            </a:r>
            <a:r>
              <a:rPr lang="bn-BD" b="1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জীব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ও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জড়ের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মধ্যকার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সম্পর্ক</a:t>
            </a:r>
            <a:r>
              <a:rPr lang="en-US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endParaRPr lang="en-US" b="1" dirty="0">
              <a:solidFill>
                <a:srgbClr val="C00000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পরিবেশের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উপাদানগুলোকে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আমরা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জীব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ও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জড়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এই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দুই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ভাগে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ভাগ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করি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।</a:t>
            </a:r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মানুষ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পশুপাখি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,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গাছপালা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এরা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হলো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জীব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।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মাটি,পানি,বায়ু,গাড়ি,চেয়ার,টেবিল</a:t>
            </a:r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ইত্যাদি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হল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1600" b="1" dirty="0" err="1" smtClean="0">
                <a:latin typeface="NikoshBAN" panose="02000000000000000000"/>
                <a:cs typeface="NikoshBAN" panose="02000000000000000000" pitchFamily="2" charset="0"/>
              </a:rPr>
              <a:t>জড়</a:t>
            </a:r>
            <a:r>
              <a:rPr lang="en-US" sz="1600" b="1" dirty="0" smtClean="0">
                <a:latin typeface="NikoshBAN" panose="02000000000000000000"/>
                <a:cs typeface="NikoshBAN" panose="02000000000000000000" pitchFamily="2" charset="0"/>
              </a:rPr>
              <a:t>। </a:t>
            </a:r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BD" sz="1600" b="1" dirty="0" smtClean="0">
                <a:solidFill>
                  <a:srgbClr val="2B07C5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IN" sz="1600" b="1" dirty="0">
                <a:solidFill>
                  <a:srgbClr val="FF0000"/>
                </a:solidFill>
                <a:latin typeface="NikoshBAN" panose="02000000000000000000"/>
                <a:cs typeface="NikoshBAN" panose="02000000000000000000" pitchFamily="2" charset="0"/>
              </a:rPr>
              <a:t>প্রশ্নঃ</a:t>
            </a:r>
            <a:r>
              <a:rPr lang="bn-IN" sz="1600" b="1" dirty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BD" sz="1600" b="1" dirty="0" smtClean="0">
                <a:solidFill>
                  <a:srgbClr val="2B07C5"/>
                </a:solidFill>
                <a:latin typeface="NikoshBAN" panose="02000000000000000000"/>
                <a:cs typeface="NikoshBAN" panose="02000000000000000000" pitchFamily="2" charset="0"/>
              </a:rPr>
              <a:t>জীব কীভাবে জড়ের উপর নির্ভরশীল? </a:t>
            </a:r>
            <a:r>
              <a:rPr lang="en-US" sz="1600" b="1" dirty="0" smtClean="0">
                <a:solidFill>
                  <a:srgbClr val="2B07C5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                                 </a:t>
            </a:r>
            <a:r>
              <a:rPr lang="bn-BD" sz="1600" b="1" dirty="0" smtClean="0">
                <a:latin typeface="NikoshBAN" panose="02000000000000000000"/>
                <a:cs typeface="NikoshBAN" panose="02000000000000000000" pitchFamily="2" charset="0"/>
              </a:rPr>
              <a:t>বেঁচে থাকার জন্য জীবের যা প্রয়োজন 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bn-IN" sz="1600" b="1" dirty="0" smtClean="0">
                <a:solidFill>
                  <a:srgbClr val="07C52B"/>
                </a:solidFill>
                <a:latin typeface="NikoshBAN" panose="02000000000000000000"/>
                <a:cs typeface="NikoshBAN" panose="02000000000000000000" pitchFamily="2" charset="0"/>
              </a:rPr>
              <a:t>কাজঃ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কী করতে হবেঃ 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১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নিচের ছকের মত খাতায় একটি ছক তৈরি করি। </a:t>
            </a:r>
            <a:endParaRPr lang="en-US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solidFill>
                  <a:srgbClr val="C0000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endParaRPr lang="bn-IN" sz="1600" b="1" dirty="0">
              <a:solidFill>
                <a:srgbClr val="C00000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solidFill>
                <a:srgbClr val="C00000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endParaRPr lang="bn-IN" b="1" dirty="0">
              <a:solidFill>
                <a:srgbClr val="FF3399"/>
              </a:solidFill>
              <a:latin typeface="NikoshBAN" panose="02000000000000000000"/>
              <a:cs typeface="NikoshBAN" panose="02000000000000000000" pitchFamily="2" charset="0"/>
            </a:endParaRPr>
          </a:p>
          <a:p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২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1600" b="1" dirty="0">
                <a:latin typeface="NikoshBAN" panose="02000000000000000000"/>
                <a:cs typeface="NikoshBAN" panose="02000000000000000000" pitchFamily="2" charset="0"/>
              </a:rPr>
              <a:t> জীবের বেঁচে থাকার জন্য যে সকল জড় বস্তুর প্রয়োজন 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তার একটি</a:t>
            </a:r>
          </a:p>
          <a:p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তালিকা তৈরি</a:t>
            </a:r>
            <a:r>
              <a:rPr lang="bn-BD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করি।</a:t>
            </a:r>
            <a:r>
              <a:rPr lang="bn-BD" sz="1600" b="1" dirty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BD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endParaRPr lang="bn-IN" sz="1600" b="1" dirty="0" smtClean="0">
              <a:latin typeface="NikoshBAN" panose="02000000000000000000"/>
              <a:cs typeface="NikoshBAN" panose="02000000000000000000" pitchFamily="2" charset="0"/>
            </a:endParaRPr>
          </a:p>
          <a:p>
            <a:r>
              <a:rPr lang="bn-IN" sz="1600" b="1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 </a:t>
            </a:r>
            <a:r>
              <a:rPr lang="bn-IN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কাজটি নিয়ে </a:t>
            </a:r>
            <a:r>
              <a:rPr lang="bn-BD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সহপাঠীদের সাথে আলোচনা</a:t>
            </a:r>
            <a:r>
              <a:rPr lang="bn-IN" sz="1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করি।</a:t>
            </a:r>
            <a:r>
              <a:rPr lang="bn-IN" sz="1600" b="1" dirty="0" smtClean="0">
                <a:latin typeface="NikoshBAN" panose="02000000000000000000"/>
                <a:cs typeface="NikoshBAN" panose="02000000000000000000" pitchFamily="2" charset="0"/>
              </a:rPr>
              <a:t>  </a:t>
            </a:r>
            <a:r>
              <a:rPr lang="bn-BD" sz="16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endParaRPr lang="en-GB" sz="1600" b="1" dirty="0" smtClean="0">
              <a:latin typeface="NikoshBAN" panose="02000000000000000000"/>
              <a:cs typeface="NikoshBAN" panose="02000000000000000000" pitchFamily="2" charset="0"/>
            </a:endParaRPr>
          </a:p>
        </p:txBody>
      </p:sp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4" y="52744"/>
            <a:ext cx="4896975" cy="675972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4886326" y="22408"/>
            <a:ext cx="7305674" cy="6802524"/>
          </a:xfrm>
          <a:prstGeom prst="rect">
            <a:avLst/>
          </a:prstGeom>
          <a:noFill/>
          <a:ln w="76200">
            <a:solidFill>
              <a:srgbClr val="2B0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sp>
        <p:nvSpPr>
          <p:cNvPr id="19" name="Rectangle 18"/>
          <p:cNvSpPr/>
          <p:nvPr/>
        </p:nvSpPr>
        <p:spPr>
          <a:xfrm>
            <a:off x="0" y="22408"/>
            <a:ext cx="12192000" cy="6802524"/>
          </a:xfrm>
          <a:prstGeom prst="rect">
            <a:avLst/>
          </a:prstGeom>
          <a:noFill/>
          <a:ln w="76200">
            <a:solidFill>
              <a:srgbClr val="2B07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grpSp>
        <p:nvGrpSpPr>
          <p:cNvPr id="9" name="Group 8"/>
          <p:cNvGrpSpPr/>
          <p:nvPr/>
        </p:nvGrpSpPr>
        <p:grpSpPr>
          <a:xfrm>
            <a:off x="5144235" y="3657762"/>
            <a:ext cx="6747063" cy="1884513"/>
            <a:chOff x="5144235" y="3576951"/>
            <a:chExt cx="6747063" cy="1884513"/>
          </a:xfrm>
        </p:grpSpPr>
        <p:grpSp>
          <p:nvGrpSpPr>
            <p:cNvPr id="5" name="Group 4"/>
            <p:cNvGrpSpPr/>
            <p:nvPr/>
          </p:nvGrpSpPr>
          <p:grpSpPr>
            <a:xfrm>
              <a:off x="5144235" y="3576951"/>
              <a:ext cx="6747063" cy="1884513"/>
              <a:chOff x="5144235" y="3576951"/>
              <a:chExt cx="6747063" cy="1884513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5144235" y="3576951"/>
                <a:ext cx="6747063" cy="1884513"/>
                <a:chOff x="5144235" y="3576951"/>
                <a:chExt cx="6747063" cy="1884513"/>
              </a:xfrm>
            </p:grpSpPr>
            <p:grpSp>
              <p:nvGrpSpPr>
                <p:cNvPr id="3" name="Group 2"/>
                <p:cNvGrpSpPr/>
                <p:nvPr/>
              </p:nvGrpSpPr>
              <p:grpSpPr>
                <a:xfrm>
                  <a:off x="5144235" y="3576951"/>
                  <a:ext cx="6747063" cy="1409496"/>
                  <a:chOff x="5163750" y="4189705"/>
                  <a:chExt cx="6747063" cy="1409496"/>
                </a:xfrm>
              </p:grpSpPr>
              <p:grpSp>
                <p:nvGrpSpPr>
                  <p:cNvPr id="2" name="Group 1"/>
                  <p:cNvGrpSpPr/>
                  <p:nvPr/>
                </p:nvGrpSpPr>
                <p:grpSpPr>
                  <a:xfrm>
                    <a:off x="5163750" y="4189705"/>
                    <a:ext cx="6747063" cy="1409496"/>
                    <a:chOff x="5374914" y="4131648"/>
                    <a:chExt cx="3530260" cy="1409496"/>
                  </a:xfrm>
                </p:grpSpPr>
                <p:sp>
                  <p:nvSpPr>
                    <p:cNvPr id="16" name="Rectangle 15"/>
                    <p:cNvSpPr/>
                    <p:nvPr/>
                  </p:nvSpPr>
                  <p:spPr>
                    <a:xfrm>
                      <a:off x="5377383" y="4131648"/>
                      <a:ext cx="3527791" cy="1409496"/>
                    </a:xfrm>
                    <a:prstGeom prst="rect">
                      <a:avLst/>
                    </a:prstGeom>
                    <a:blipFill>
                      <a:blip r:embed="rId4"/>
                      <a:tile tx="0" ty="0" sx="100000" sy="100000" flip="none" algn="tl"/>
                    </a:blipFill>
                    <a:ln w="57150">
                      <a:solidFill>
                        <a:srgbClr val="F9339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4565"/>
                    </a:p>
                  </p:txBody>
                </p:sp>
                <p:sp>
                  <p:nvSpPr>
                    <p:cNvPr id="13" name="Rectangle 12"/>
                    <p:cNvSpPr/>
                    <p:nvPr/>
                  </p:nvSpPr>
                  <p:spPr>
                    <a:xfrm>
                      <a:off x="6355097" y="4186549"/>
                      <a:ext cx="2550076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bn-BD" b="1" dirty="0">
                          <a:latin typeface="NikoshBAN" panose="02000000000000000000"/>
                          <a:cs typeface="NikoshBAN" panose="02000000000000000000" pitchFamily="2" charset="0"/>
                        </a:rPr>
                        <a:t>বেঁচে থাকার জন্য যে </a:t>
                      </a:r>
                      <a:r>
                        <a:rPr lang="bn-BD" b="1" dirty="0" smtClean="0">
                          <a:latin typeface="NikoshBAN" panose="02000000000000000000"/>
                          <a:cs typeface="NikoshBAN" panose="02000000000000000000" pitchFamily="2" charset="0"/>
                        </a:rPr>
                        <a:t>জড় </a:t>
                      </a:r>
                      <a:r>
                        <a:rPr lang="bn-BD" b="1" dirty="0">
                          <a:latin typeface="NikoshBAN" panose="02000000000000000000"/>
                          <a:cs typeface="NikoshBAN" panose="02000000000000000000" pitchFamily="2" charset="0"/>
                        </a:rPr>
                        <a:t>বস্তুর প্রয়োজন </a:t>
                      </a:r>
                      <a:r>
                        <a:rPr lang="bn-BD" b="1" dirty="0" smtClean="0">
                          <a:latin typeface="NikoshBAN" panose="02000000000000000000"/>
                          <a:cs typeface="NikoshBAN" panose="02000000000000000000" pitchFamily="2" charset="0"/>
                        </a:rPr>
                        <a:t>  </a:t>
                      </a:r>
                      <a:endParaRPr lang="en-US" dirty="0"/>
                    </a:p>
                  </p:txBody>
                </p:sp>
                <p:sp>
                  <p:nvSpPr>
                    <p:cNvPr id="11" name="Rectangle 10"/>
                    <p:cNvSpPr/>
                    <p:nvPr/>
                  </p:nvSpPr>
                  <p:spPr>
                    <a:xfrm>
                      <a:off x="5374914" y="4610782"/>
                      <a:ext cx="3530260" cy="457387"/>
                    </a:xfrm>
                    <a:prstGeom prst="rect">
                      <a:avLst/>
                    </a:prstGeom>
                    <a:noFill/>
                    <a:ln w="57150">
                      <a:solidFill>
                        <a:srgbClr val="F9339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4565"/>
                    </a:p>
                  </p:txBody>
                </p:sp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5493539" y="4638690"/>
                      <a:ext cx="46133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/>
                      <a:r>
                        <a:rPr lang="bn-BD" sz="20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মানুষ </a:t>
                      </a:r>
                      <a:r>
                        <a:rPr lang="bn-IN" sz="20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bn-BD" sz="2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p:txBody>
                </p:sp>
              </p:grpSp>
              <p:sp>
                <p:nvSpPr>
                  <p:cNvPr id="24" name="TextBox 23"/>
                  <p:cNvSpPr txBox="1"/>
                  <p:nvPr/>
                </p:nvSpPr>
                <p:spPr>
                  <a:xfrm>
                    <a:off x="5163750" y="5178622"/>
                    <a:ext cx="2001148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bn-BD" sz="20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অন্যান্য </a:t>
                    </a:r>
                    <a:r>
                      <a:rPr lang="bn-IN" sz="20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 প্রাণী  </a:t>
                    </a:r>
                    <a:endParaRPr lang="bn-BD" sz="2000" b="1" dirty="0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</p:grpSp>
            <p:sp>
              <p:nvSpPr>
                <p:cNvPr id="20" name="Rectangle 19"/>
                <p:cNvSpPr/>
                <p:nvPr/>
              </p:nvSpPr>
              <p:spPr>
                <a:xfrm>
                  <a:off x="5144235" y="4986444"/>
                  <a:ext cx="6747063" cy="457387"/>
                </a:xfrm>
                <a:prstGeom prst="rect">
                  <a:avLst/>
                </a:prstGeom>
                <a:blipFill>
                  <a:blip r:embed="rId4"/>
                  <a:tile tx="0" ty="0" sx="100000" sy="100000" flip="none" algn="tl"/>
                </a:blipFill>
                <a:ln w="57150">
                  <a:solidFill>
                    <a:srgbClr val="F933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4565"/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5370951" y="5061354"/>
                  <a:ext cx="1225792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bn-IN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BD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উদ্ভিদ </a:t>
                  </a:r>
                  <a:r>
                    <a:rPr lang="bn-IN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bn-BD" sz="2000" b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22" name="Rectangle 21"/>
              <p:cNvSpPr/>
              <p:nvPr/>
            </p:nvSpPr>
            <p:spPr>
              <a:xfrm>
                <a:off x="5144237" y="3576951"/>
                <a:ext cx="1873334" cy="1866880"/>
              </a:xfrm>
              <a:prstGeom prst="rect">
                <a:avLst/>
              </a:prstGeom>
              <a:noFill/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>
              <a:off x="5460020" y="3637760"/>
              <a:ext cx="881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জীব </a:t>
              </a:r>
              <a:r>
                <a:rPr lang="bn-IN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BD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010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0"/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0"/>
                                        <p:tgtEl>
                                          <p:spTgt spid="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0"/>
                                        <p:tgtEl>
                                          <p:spTgt spid="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0"/>
                                        <p:tgtEl>
                                          <p:spTgt spid="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0"/>
                                        <p:tgtEl>
                                          <p:spTgt spid="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0"/>
                                        <p:tgtEl>
                                          <p:spTgt spid="36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0"/>
                                        <p:tgtEl>
                                          <p:spTgt spid="36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8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0"/>
                                        <p:tgtEl>
                                          <p:spTgt spid="36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rgbClr val="25F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sp>
        <p:nvSpPr>
          <p:cNvPr id="22" name="TextBox 21"/>
          <p:cNvSpPr txBox="1"/>
          <p:nvPr/>
        </p:nvSpPr>
        <p:spPr>
          <a:xfrm>
            <a:off x="444137" y="863531"/>
            <a:ext cx="11416937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bn-IN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20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BD" sz="2000" b="1" dirty="0">
                <a:latin typeface="NikoshBAN" panose="02000000000000000000"/>
                <a:cs typeface="NikoshBAN" panose="02000000000000000000" pitchFamily="2" charset="0"/>
              </a:rPr>
              <a:t>জীবের বেঁচে থাকার জন্য যে সকল জড় বস্তুর প্রয়োজন</a:t>
            </a:r>
            <a:r>
              <a:rPr lang="bn-IN" sz="2000" b="1" dirty="0" smtClean="0">
                <a:latin typeface="NikoshBAN" panose="02000000000000000000"/>
                <a:cs typeface="NikoshBAN" panose="02000000000000000000" pitchFamily="2" charset="0"/>
              </a:rPr>
              <a:t> ছকে </a:t>
            </a:r>
            <a:r>
              <a:rPr lang="bn-IN" sz="2000" b="1" dirty="0">
                <a:latin typeface="NikoshBAN" panose="02000000000000000000"/>
                <a:cs typeface="NikoshBAN" panose="02000000000000000000" pitchFamily="2" charset="0"/>
              </a:rPr>
              <a:t>তার একটি তালিকা </a:t>
            </a:r>
            <a:r>
              <a:rPr lang="bn-IN" sz="2000" b="1" dirty="0" smtClean="0">
                <a:latin typeface="NikoshBAN" panose="02000000000000000000"/>
                <a:cs typeface="NikoshBAN" panose="02000000000000000000" pitchFamily="2" charset="0"/>
              </a:rPr>
              <a:t>তৈরি কর। </a:t>
            </a:r>
            <a:endParaRPr lang="bn-IN" sz="2000" b="1" dirty="0">
              <a:latin typeface="NikoshBAN" panose="02000000000000000000"/>
              <a:cs typeface="NikoshBAN" panose="02000000000000000000" pitchFamily="2" charset="0"/>
            </a:endParaRPr>
          </a:p>
        </p:txBody>
      </p:sp>
      <p:sp>
        <p:nvSpPr>
          <p:cNvPr id="23" name="Snip and Round Single Corner Rectangle 22"/>
          <p:cNvSpPr/>
          <p:nvPr/>
        </p:nvSpPr>
        <p:spPr>
          <a:xfrm>
            <a:off x="4941541" y="244111"/>
            <a:ext cx="2393283" cy="457504"/>
          </a:xfrm>
          <a:prstGeom prst="snipRoundRect">
            <a:avLst/>
          </a:prstGeom>
          <a:solidFill>
            <a:schemeClr val="tx1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rgbClr val="FFCC00"/>
                </a:solidFill>
                <a:latin typeface="NikoshBAN" pitchFamily="2" charset="0"/>
                <a:cs typeface="NikoshBAN" pitchFamily="2" charset="0"/>
              </a:rPr>
              <a:t>দলে কাজ</a:t>
            </a:r>
            <a:endParaRPr lang="en-US" sz="2400" b="1" dirty="0">
              <a:solidFill>
                <a:srgbClr val="FFCC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Snip and Round Single Corner Rectangle 28"/>
          <p:cNvSpPr/>
          <p:nvPr/>
        </p:nvSpPr>
        <p:spPr>
          <a:xfrm>
            <a:off x="4847333" y="3924059"/>
            <a:ext cx="2393283" cy="469471"/>
          </a:xfrm>
          <a:prstGeom prst="snipRoundRect">
            <a:avLst/>
          </a:prstGeom>
          <a:solidFill>
            <a:schemeClr val="tx1"/>
          </a:solidFill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rgbClr val="FFCC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2400" b="1" dirty="0">
              <a:solidFill>
                <a:srgbClr val="FFCC0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8" name="Group 37"/>
          <p:cNvGrpSpPr/>
          <p:nvPr/>
        </p:nvGrpSpPr>
        <p:grpSpPr>
          <a:xfrm>
            <a:off x="3200714" y="1467617"/>
            <a:ext cx="6747063" cy="2169875"/>
            <a:chOff x="5144235" y="3576951"/>
            <a:chExt cx="6747063" cy="1870983"/>
          </a:xfrm>
        </p:grpSpPr>
        <p:grpSp>
          <p:nvGrpSpPr>
            <p:cNvPr id="39" name="Group 38"/>
            <p:cNvGrpSpPr/>
            <p:nvPr/>
          </p:nvGrpSpPr>
          <p:grpSpPr>
            <a:xfrm>
              <a:off x="5144235" y="3576951"/>
              <a:ext cx="6747063" cy="1870983"/>
              <a:chOff x="5144235" y="3576951"/>
              <a:chExt cx="6747063" cy="1870983"/>
            </a:xfrm>
          </p:grpSpPr>
          <p:grpSp>
            <p:nvGrpSpPr>
              <p:cNvPr id="41" name="Group 40"/>
              <p:cNvGrpSpPr/>
              <p:nvPr/>
            </p:nvGrpSpPr>
            <p:grpSpPr>
              <a:xfrm>
                <a:off x="5144235" y="3576951"/>
                <a:ext cx="6747063" cy="1870983"/>
                <a:chOff x="5144235" y="3576951"/>
                <a:chExt cx="6747063" cy="1870983"/>
              </a:xfrm>
            </p:grpSpPr>
            <p:grpSp>
              <p:nvGrpSpPr>
                <p:cNvPr id="43" name="Group 42"/>
                <p:cNvGrpSpPr/>
                <p:nvPr/>
              </p:nvGrpSpPr>
              <p:grpSpPr>
                <a:xfrm>
                  <a:off x="5144235" y="3576951"/>
                  <a:ext cx="6747063" cy="1409496"/>
                  <a:chOff x="5163750" y="4189705"/>
                  <a:chExt cx="6747063" cy="1409496"/>
                </a:xfrm>
              </p:grpSpPr>
              <p:grpSp>
                <p:nvGrpSpPr>
                  <p:cNvPr id="46" name="Group 45"/>
                  <p:cNvGrpSpPr/>
                  <p:nvPr/>
                </p:nvGrpSpPr>
                <p:grpSpPr>
                  <a:xfrm>
                    <a:off x="5163750" y="4189705"/>
                    <a:ext cx="6747063" cy="1409496"/>
                    <a:chOff x="5374914" y="4131648"/>
                    <a:chExt cx="3530260" cy="1409496"/>
                  </a:xfrm>
                </p:grpSpPr>
                <p:sp>
                  <p:nvSpPr>
                    <p:cNvPr id="48" name="Rectangle 47"/>
                    <p:cNvSpPr/>
                    <p:nvPr/>
                  </p:nvSpPr>
                  <p:spPr>
                    <a:xfrm>
                      <a:off x="5377383" y="4131648"/>
                      <a:ext cx="3527791" cy="1409496"/>
                    </a:xfrm>
                    <a:prstGeom prst="rect">
                      <a:avLst/>
                    </a:prstGeom>
                    <a:blipFill>
                      <a:blip r:embed="rId3"/>
                      <a:tile tx="0" ty="0" sx="100000" sy="100000" flip="none" algn="tl"/>
                    </a:blipFill>
                    <a:ln w="57150">
                      <a:solidFill>
                        <a:srgbClr val="F9339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4565"/>
                    </a:p>
                  </p:txBody>
                </p:sp>
                <p:sp>
                  <p:nvSpPr>
                    <p:cNvPr id="49" name="Rectangle 48"/>
                    <p:cNvSpPr/>
                    <p:nvPr/>
                  </p:nvSpPr>
                  <p:spPr>
                    <a:xfrm>
                      <a:off x="6355098" y="4186549"/>
                      <a:ext cx="2400653" cy="369332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bn-BD" b="1" dirty="0">
                          <a:latin typeface="NikoshBAN" panose="02000000000000000000"/>
                          <a:cs typeface="NikoshBAN" panose="02000000000000000000" pitchFamily="2" charset="0"/>
                        </a:rPr>
                        <a:t>বেঁচে থাকার জন্য যে </a:t>
                      </a:r>
                      <a:r>
                        <a:rPr lang="bn-BD" b="1" dirty="0" smtClean="0">
                          <a:latin typeface="NikoshBAN" panose="02000000000000000000"/>
                          <a:cs typeface="NikoshBAN" panose="02000000000000000000" pitchFamily="2" charset="0"/>
                        </a:rPr>
                        <a:t>জড় </a:t>
                      </a:r>
                      <a:r>
                        <a:rPr lang="bn-BD" b="1" dirty="0">
                          <a:latin typeface="NikoshBAN" panose="02000000000000000000"/>
                          <a:cs typeface="NikoshBAN" panose="02000000000000000000" pitchFamily="2" charset="0"/>
                        </a:rPr>
                        <a:t>বস্তুর প্রয়োজন </a:t>
                      </a:r>
                      <a:r>
                        <a:rPr lang="bn-BD" b="1" dirty="0" smtClean="0">
                          <a:latin typeface="NikoshBAN" panose="02000000000000000000"/>
                          <a:cs typeface="NikoshBAN" panose="02000000000000000000" pitchFamily="2" charset="0"/>
                        </a:rPr>
                        <a:t>  </a:t>
                      </a:r>
                      <a:endParaRPr lang="en-US" dirty="0"/>
                    </a:p>
                  </p:txBody>
                </p:sp>
                <p:sp>
                  <p:nvSpPr>
                    <p:cNvPr id="50" name="Rectangle 49"/>
                    <p:cNvSpPr/>
                    <p:nvPr/>
                  </p:nvSpPr>
                  <p:spPr>
                    <a:xfrm>
                      <a:off x="5374914" y="4610782"/>
                      <a:ext cx="3530260" cy="457387"/>
                    </a:xfrm>
                    <a:prstGeom prst="rect">
                      <a:avLst/>
                    </a:prstGeom>
                    <a:noFill/>
                    <a:ln w="57150">
                      <a:solidFill>
                        <a:srgbClr val="F9339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4565"/>
                    </a:p>
                  </p:txBody>
                </p:sp>
                <p:sp>
                  <p:nvSpPr>
                    <p:cNvPr id="51" name="TextBox 50"/>
                    <p:cNvSpPr txBox="1"/>
                    <p:nvPr/>
                  </p:nvSpPr>
                  <p:spPr>
                    <a:xfrm>
                      <a:off x="5493539" y="4638690"/>
                      <a:ext cx="46133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/>
                      <a:r>
                        <a:rPr lang="bn-BD" sz="20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মানুষ </a:t>
                      </a:r>
                      <a:r>
                        <a:rPr lang="bn-IN" sz="20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bn-BD" sz="2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p:txBody>
                </p:sp>
              </p:grpSp>
              <p:sp>
                <p:nvSpPr>
                  <p:cNvPr id="47" name="TextBox 46"/>
                  <p:cNvSpPr txBox="1"/>
                  <p:nvPr/>
                </p:nvSpPr>
                <p:spPr>
                  <a:xfrm>
                    <a:off x="5163750" y="5178622"/>
                    <a:ext cx="1998303" cy="40011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bn-BD" sz="20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অন্যান্য </a:t>
                    </a:r>
                    <a:r>
                      <a:rPr lang="bn-IN" sz="20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 প্রাণী  </a:t>
                    </a:r>
                    <a:endParaRPr lang="bn-BD" sz="2000" b="1" dirty="0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</p:grpSp>
            <p:sp>
              <p:nvSpPr>
                <p:cNvPr id="44" name="Rectangle 43"/>
                <p:cNvSpPr/>
                <p:nvPr/>
              </p:nvSpPr>
              <p:spPr>
                <a:xfrm>
                  <a:off x="5144235" y="4986444"/>
                  <a:ext cx="6747063" cy="457387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 w="57150">
                  <a:solidFill>
                    <a:srgbClr val="F933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4565"/>
                </a:p>
              </p:txBody>
            </p:sp>
            <p:sp>
              <p:nvSpPr>
                <p:cNvPr id="45" name="TextBox 44"/>
                <p:cNvSpPr txBox="1"/>
                <p:nvPr/>
              </p:nvSpPr>
              <p:spPr>
                <a:xfrm>
                  <a:off x="5370952" y="5047824"/>
                  <a:ext cx="1131507" cy="4001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bn-IN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BD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উদ্ভিদ </a:t>
                  </a:r>
                  <a:r>
                    <a:rPr lang="bn-IN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bn-BD" sz="2000" b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42" name="Rectangle 41"/>
              <p:cNvSpPr/>
              <p:nvPr/>
            </p:nvSpPr>
            <p:spPr>
              <a:xfrm>
                <a:off x="5144237" y="3576951"/>
                <a:ext cx="1873334" cy="1866880"/>
              </a:xfrm>
              <a:prstGeom prst="rect">
                <a:avLst/>
              </a:prstGeom>
              <a:noFill/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>
              <a:off x="5460020" y="3637760"/>
              <a:ext cx="88171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জীব </a:t>
              </a:r>
              <a:r>
                <a:rPr lang="bn-IN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BD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5" name="Snip Diagonal Corner Rectangle 24"/>
          <p:cNvSpPr/>
          <p:nvPr/>
        </p:nvSpPr>
        <p:spPr>
          <a:xfrm>
            <a:off x="3137133" y="5408736"/>
            <a:ext cx="6747063" cy="1162697"/>
          </a:xfrm>
          <a:prstGeom prst="snip2Diag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sz="2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GB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GB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GB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20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পরিবেশের উপাদানগুলোকে কীভাবে আমরা বিভিন্ন</a:t>
            </a:r>
            <a:endParaRPr lang="bn-IN" sz="2000" b="1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শ্রেণিতে ভাগ করতে পারি? </a:t>
            </a:r>
            <a:r>
              <a:rPr lang="bn-IN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জড়ের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শীল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200714" y="4842447"/>
            <a:ext cx="5245368" cy="417136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প্রশ্নগুলোর উত্তর প্রথমে বলি ও পরে লিখি। </a:t>
            </a:r>
            <a:endParaRPr lang="en-US" sz="2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338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3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9" grpId="0" animBg="1"/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que 11"/>
          <p:cNvSpPr/>
          <p:nvPr/>
        </p:nvSpPr>
        <p:spPr>
          <a:xfrm>
            <a:off x="4483081" y="141085"/>
            <a:ext cx="2285999" cy="435523"/>
          </a:xfrm>
          <a:prstGeom prst="plaque">
            <a:avLst>
              <a:gd name="adj" fmla="val 48822"/>
            </a:avLst>
          </a:prstGeom>
          <a:solidFill>
            <a:srgbClr val="FFFFAB"/>
          </a:solidFill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2400" b="1" dirty="0">
                <a:solidFill>
                  <a:srgbClr val="CC0099"/>
                </a:solidFill>
                <a:latin typeface="NikoshBAN" pitchFamily="2" charset="0"/>
                <a:cs typeface="NikoshBAN" pitchFamily="2" charset="0"/>
              </a:rPr>
              <a:t>ঃ </a:t>
            </a:r>
          </a:p>
        </p:txBody>
      </p:sp>
      <p:sp>
        <p:nvSpPr>
          <p:cNvPr id="13" name="Snip Diagonal Corner Rectangle 12"/>
          <p:cNvSpPr/>
          <p:nvPr/>
        </p:nvSpPr>
        <p:spPr>
          <a:xfrm>
            <a:off x="37374" y="1234193"/>
            <a:ext cx="6180546" cy="1162697"/>
          </a:xfrm>
          <a:prstGeom prst="snip2Diag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IN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2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GB" sz="2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পরিবেশ</a:t>
            </a:r>
            <a:r>
              <a:rPr lang="en-GB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GB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GB" sz="2000" b="1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GB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</a:t>
            </a:r>
            <a:endParaRPr lang="en-US" sz="2000" b="1" dirty="0" smtClean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জীব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কীভাবে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জড়ের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নির্ভর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শীল</a:t>
            </a:r>
            <a:r>
              <a:rPr lang="bn-IN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bn-IN" sz="2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32-Point Star 14"/>
          <p:cNvSpPr/>
          <p:nvPr/>
        </p:nvSpPr>
        <p:spPr>
          <a:xfrm>
            <a:off x="1934004" y="6221343"/>
            <a:ext cx="8323999" cy="534720"/>
          </a:xfrm>
          <a:prstGeom prst="star32">
            <a:avLst>
              <a:gd name="adj" fmla="val 24213"/>
            </a:avLst>
          </a:prstGeom>
          <a:solidFill>
            <a:srgbClr val="CC3399"/>
          </a:solid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65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5606321" y="6313549"/>
            <a:ext cx="959372" cy="297113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65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Plaque 16"/>
          <p:cNvSpPr/>
          <p:nvPr/>
        </p:nvSpPr>
        <p:spPr>
          <a:xfrm>
            <a:off x="211669" y="4888152"/>
            <a:ext cx="2281612" cy="488323"/>
          </a:xfrm>
          <a:prstGeom prst="plaque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rgbClr val="2B07C5"/>
                </a:solidFill>
                <a:latin typeface="NikoshBAN" panose="02000000000000000000" pitchFamily="2" charset="0"/>
                <a:cs typeface="NikoshBAN" pitchFamily="2" charset="0"/>
              </a:rPr>
              <a:t>পরিকল্পিত</a:t>
            </a:r>
            <a:r>
              <a:rPr lang="en-US" sz="2000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000" b="1" dirty="0">
                <a:solidFill>
                  <a:srgbClr val="2B07C5"/>
                </a:solidFill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18" name="Snip Diagonal Corner Rectangle 17"/>
          <p:cNvSpPr/>
          <p:nvPr/>
        </p:nvSpPr>
        <p:spPr>
          <a:xfrm>
            <a:off x="-897" y="5482978"/>
            <a:ext cx="11698167" cy="603240"/>
          </a:xfrm>
          <a:prstGeom prst="snip2DiagRect">
            <a:avLst/>
          </a:prstGeom>
          <a:noFill/>
          <a:ln w="28575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@ </a:t>
            </a:r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তোমার বাড়ী</a:t>
            </a:r>
            <a:r>
              <a:rPr lang="bn-BD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র লোকজন যে সকল জড় বস্তুর উপর নির্ভরশীল</a:t>
            </a:r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আগামীকাল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ক্লাসের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bn-IN" sz="2000" dirty="0" smtClean="0"/>
              <a:t> </a:t>
            </a:r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তার</a:t>
            </a:r>
          </a:p>
          <a:p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একটি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bn-IN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000" b="1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আসবে</a:t>
            </a:r>
            <a:r>
              <a:rPr lang="bn-BD" sz="2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22408"/>
            <a:ext cx="12192000" cy="6835592"/>
          </a:xfrm>
          <a:prstGeom prst="rect">
            <a:avLst/>
          </a:prstGeom>
          <a:noFill/>
          <a:ln w="76200">
            <a:solidFill>
              <a:srgbClr val="25F7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565"/>
          </a:p>
        </p:txBody>
      </p:sp>
      <p:sp>
        <p:nvSpPr>
          <p:cNvPr id="29" name="Rounded Rectangle 28"/>
          <p:cNvSpPr/>
          <p:nvPr/>
        </p:nvSpPr>
        <p:spPr>
          <a:xfrm>
            <a:off x="211669" y="971541"/>
            <a:ext cx="5245368" cy="417136"/>
          </a:xfrm>
          <a:prstGeom prst="roundRect">
            <a:avLst/>
          </a:prstGeom>
          <a:solidFill>
            <a:srgbClr val="FFFFCC"/>
          </a:solidFill>
          <a:ln w="28575">
            <a:solidFill>
              <a:srgbClr val="7030A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প্রশ্নগুলোর উত্তর প্রথমে বলি ও পরে লিখি। </a:t>
            </a:r>
            <a:endParaRPr lang="en-US" sz="2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211669" y="2958491"/>
            <a:ext cx="6747065" cy="1686791"/>
            <a:chOff x="5144235" y="3559493"/>
            <a:chExt cx="6747065" cy="1888505"/>
          </a:xfrm>
        </p:grpSpPr>
        <p:grpSp>
          <p:nvGrpSpPr>
            <p:cNvPr id="34" name="Group 33"/>
            <p:cNvGrpSpPr/>
            <p:nvPr/>
          </p:nvGrpSpPr>
          <p:grpSpPr>
            <a:xfrm>
              <a:off x="5144235" y="3576951"/>
              <a:ext cx="6747065" cy="1871047"/>
              <a:chOff x="5144235" y="3576951"/>
              <a:chExt cx="6747065" cy="1871047"/>
            </a:xfrm>
          </p:grpSpPr>
          <p:grpSp>
            <p:nvGrpSpPr>
              <p:cNvPr id="36" name="Group 35"/>
              <p:cNvGrpSpPr/>
              <p:nvPr/>
            </p:nvGrpSpPr>
            <p:grpSpPr>
              <a:xfrm>
                <a:off x="5144235" y="3576951"/>
                <a:ext cx="6747065" cy="1871047"/>
                <a:chOff x="5144235" y="3576951"/>
                <a:chExt cx="6747065" cy="1871047"/>
              </a:xfrm>
            </p:grpSpPr>
            <p:grpSp>
              <p:nvGrpSpPr>
                <p:cNvPr id="38" name="Group 37"/>
                <p:cNvGrpSpPr/>
                <p:nvPr/>
              </p:nvGrpSpPr>
              <p:grpSpPr>
                <a:xfrm>
                  <a:off x="5144235" y="3576951"/>
                  <a:ext cx="6747065" cy="1442586"/>
                  <a:chOff x="5163750" y="4189705"/>
                  <a:chExt cx="6747065" cy="1442586"/>
                </a:xfrm>
              </p:grpSpPr>
              <p:grpSp>
                <p:nvGrpSpPr>
                  <p:cNvPr id="41" name="Group 40"/>
                  <p:cNvGrpSpPr/>
                  <p:nvPr/>
                </p:nvGrpSpPr>
                <p:grpSpPr>
                  <a:xfrm>
                    <a:off x="5163750" y="4189705"/>
                    <a:ext cx="6747065" cy="1409496"/>
                    <a:chOff x="5374914" y="4131648"/>
                    <a:chExt cx="3530261" cy="1409496"/>
                  </a:xfrm>
                </p:grpSpPr>
                <p:sp>
                  <p:nvSpPr>
                    <p:cNvPr id="43" name="Rectangle 42"/>
                    <p:cNvSpPr/>
                    <p:nvPr/>
                  </p:nvSpPr>
                  <p:spPr>
                    <a:xfrm>
                      <a:off x="5377383" y="4131648"/>
                      <a:ext cx="3527791" cy="1409496"/>
                    </a:xfrm>
                    <a:prstGeom prst="rect">
                      <a:avLst/>
                    </a:prstGeom>
                    <a:blipFill>
                      <a:blip r:embed="rId3"/>
                      <a:tile tx="0" ty="0" sx="100000" sy="100000" flip="none" algn="tl"/>
                    </a:blipFill>
                    <a:ln w="57150">
                      <a:solidFill>
                        <a:srgbClr val="F9339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4565"/>
                    </a:p>
                  </p:txBody>
                </p:sp>
                <p:sp>
                  <p:nvSpPr>
                    <p:cNvPr id="44" name="Rectangle 43"/>
                    <p:cNvSpPr/>
                    <p:nvPr/>
                  </p:nvSpPr>
                  <p:spPr>
                    <a:xfrm>
                      <a:off x="6412421" y="4186549"/>
                      <a:ext cx="2492754" cy="413499"/>
                    </a:xfrm>
                    <a:prstGeom prst="rect">
                      <a:avLst/>
                    </a:prstGeom>
                  </p:spPr>
                  <p:txBody>
                    <a:bodyPr wrap="square">
                      <a:spAutoFit/>
                    </a:bodyPr>
                    <a:lstStyle/>
                    <a:p>
                      <a:r>
                        <a:rPr lang="bn-BD" b="1" dirty="0">
                          <a:latin typeface="NikoshBAN" panose="02000000000000000000"/>
                          <a:cs typeface="NikoshBAN" panose="02000000000000000000" pitchFamily="2" charset="0"/>
                        </a:rPr>
                        <a:t>বেঁচে থাকার জন্য যে </a:t>
                      </a:r>
                      <a:r>
                        <a:rPr lang="bn-BD" b="1" dirty="0" smtClean="0">
                          <a:latin typeface="NikoshBAN" panose="02000000000000000000"/>
                          <a:cs typeface="NikoshBAN" panose="02000000000000000000" pitchFamily="2" charset="0"/>
                        </a:rPr>
                        <a:t>জড় </a:t>
                      </a:r>
                      <a:r>
                        <a:rPr lang="bn-BD" b="1" dirty="0">
                          <a:latin typeface="NikoshBAN" panose="02000000000000000000"/>
                          <a:cs typeface="NikoshBAN" panose="02000000000000000000" pitchFamily="2" charset="0"/>
                        </a:rPr>
                        <a:t>বস্তুর প্রয়োজন </a:t>
                      </a:r>
                      <a:r>
                        <a:rPr lang="bn-BD" b="1" dirty="0" smtClean="0">
                          <a:latin typeface="NikoshBAN" panose="02000000000000000000"/>
                          <a:cs typeface="NikoshBAN" panose="02000000000000000000" pitchFamily="2" charset="0"/>
                        </a:rPr>
                        <a:t>  </a:t>
                      </a:r>
                      <a:endParaRPr lang="en-US" dirty="0"/>
                    </a:p>
                  </p:txBody>
                </p:sp>
                <p:sp>
                  <p:nvSpPr>
                    <p:cNvPr id="45" name="Rectangle 44"/>
                    <p:cNvSpPr/>
                    <p:nvPr/>
                  </p:nvSpPr>
                  <p:spPr>
                    <a:xfrm>
                      <a:off x="5374914" y="4610782"/>
                      <a:ext cx="3530260" cy="457387"/>
                    </a:xfrm>
                    <a:prstGeom prst="rect">
                      <a:avLst/>
                    </a:prstGeom>
                    <a:noFill/>
                    <a:ln w="57150">
                      <a:solidFill>
                        <a:srgbClr val="F9339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GB" sz="4565"/>
                    </a:p>
                  </p:txBody>
                </p:sp>
                <p:sp>
                  <p:nvSpPr>
                    <p:cNvPr id="46" name="TextBox 45"/>
                    <p:cNvSpPr txBox="1"/>
                    <p:nvPr/>
                  </p:nvSpPr>
                  <p:spPr>
                    <a:xfrm>
                      <a:off x="5486282" y="4579672"/>
                      <a:ext cx="461338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just"/>
                      <a:r>
                        <a:rPr lang="bn-BD" sz="20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মানুষ </a:t>
                      </a:r>
                      <a:r>
                        <a:rPr lang="bn-IN" sz="2000" b="1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  <a:endParaRPr lang="bn-BD" sz="2000" b="1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p:txBody>
                </p:sp>
              </p:grpSp>
              <p:sp>
                <p:nvSpPr>
                  <p:cNvPr id="42" name="TextBox 41"/>
                  <p:cNvSpPr txBox="1"/>
                  <p:nvPr/>
                </p:nvSpPr>
                <p:spPr>
                  <a:xfrm>
                    <a:off x="5163750" y="5098390"/>
                    <a:ext cx="1982891" cy="5339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just"/>
                    <a:r>
                      <a:rPr lang="bn-BD" sz="20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অন্যান্য </a:t>
                    </a:r>
                    <a:r>
                      <a:rPr lang="bn-IN" sz="2000" b="1" dirty="0" smtClean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 প্রাণী  </a:t>
                    </a:r>
                    <a:endParaRPr lang="bn-BD" sz="2000" b="1" dirty="0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5144235" y="4986444"/>
                  <a:ext cx="6747063" cy="457387"/>
                </a:xfrm>
                <a:prstGeom prst="rect">
                  <a:avLst/>
                </a:prstGeom>
                <a:blipFill>
                  <a:blip r:embed="rId3"/>
                  <a:tile tx="0" ty="0" sx="100000" sy="100000" flip="none" algn="tl"/>
                </a:blipFill>
                <a:ln w="57150">
                  <a:solidFill>
                    <a:srgbClr val="F9339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4565"/>
                </a:p>
              </p:txBody>
            </p:sp>
            <p:sp>
              <p:nvSpPr>
                <p:cNvPr id="40" name="TextBox 39"/>
                <p:cNvSpPr txBox="1"/>
                <p:nvPr/>
              </p:nvSpPr>
              <p:spPr>
                <a:xfrm>
                  <a:off x="5401861" y="5000041"/>
                  <a:ext cx="1372568" cy="4479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/>
                  <a:r>
                    <a:rPr lang="bn-IN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r>
                    <a:rPr lang="bn-BD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উদ্ভিদ </a:t>
                  </a:r>
                  <a:r>
                    <a:rPr lang="bn-IN" sz="2000" b="1" dirty="0" smtClean="0">
                      <a:latin typeface="NikoshBAN" panose="02000000000000000000" pitchFamily="2" charset="0"/>
                      <a:cs typeface="NikoshBAN" panose="02000000000000000000" pitchFamily="2" charset="0"/>
                    </a:rPr>
                    <a:t> </a:t>
                  </a:r>
                  <a:endParaRPr lang="bn-BD" sz="2000" b="1" dirty="0">
                    <a:latin typeface="NikoshBAN" panose="02000000000000000000" pitchFamily="2" charset="0"/>
                    <a:cs typeface="NikoshBAN" panose="02000000000000000000" pitchFamily="2" charset="0"/>
                  </a:endParaRPr>
                </a:p>
              </p:txBody>
            </p:sp>
          </p:grpSp>
          <p:sp>
            <p:nvSpPr>
              <p:cNvPr id="37" name="Rectangle 36"/>
              <p:cNvSpPr/>
              <p:nvPr/>
            </p:nvSpPr>
            <p:spPr>
              <a:xfrm>
                <a:off x="5144237" y="3576951"/>
                <a:ext cx="1873334" cy="1866880"/>
              </a:xfrm>
              <a:prstGeom prst="rect">
                <a:avLst/>
              </a:prstGeom>
              <a:noFill/>
              <a:ln w="57150">
                <a:solidFill>
                  <a:srgbClr val="F9339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565"/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5515006" y="3559493"/>
              <a:ext cx="723789" cy="5339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bn-BD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জীব </a:t>
              </a:r>
              <a:r>
                <a:rPr lang="bn-IN" sz="2000" b="1" dirty="0" smtClean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endParaRPr lang="bn-BD" sz="20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93219" y="2409033"/>
            <a:ext cx="10827708" cy="400110"/>
          </a:xfrm>
          <a:prstGeom prst="rect">
            <a:avLst/>
          </a:prstGeom>
          <a:solidFill>
            <a:srgbClr val="FFFFCC"/>
          </a:solidFill>
        </p:spPr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bn-BD" sz="2000" b="1" dirty="0">
                <a:latin typeface="NikoshBAN" panose="02000000000000000000"/>
                <a:cs typeface="NikoshBAN" panose="02000000000000000000" pitchFamily="2" charset="0"/>
              </a:rPr>
              <a:t>জীবের বেঁচে থাকার জন্য যে সকল জড় বস্তুর প্রয়োজন</a:t>
            </a:r>
            <a:r>
              <a:rPr lang="bn-IN" sz="2000" b="1" dirty="0" smtClean="0">
                <a:latin typeface="NikoshBAN" panose="02000000000000000000"/>
                <a:cs typeface="NikoshBAN" panose="02000000000000000000" pitchFamily="2" charset="0"/>
              </a:rPr>
              <a:t> ছকে </a:t>
            </a:r>
            <a:r>
              <a:rPr lang="bn-IN" sz="2000" b="1" dirty="0">
                <a:latin typeface="NikoshBAN" panose="02000000000000000000"/>
                <a:cs typeface="NikoshBAN" panose="02000000000000000000" pitchFamily="2" charset="0"/>
              </a:rPr>
              <a:t>তার একটি তালিকা </a:t>
            </a:r>
            <a:r>
              <a:rPr lang="bn-IN" sz="2000" b="1" dirty="0" smtClean="0">
                <a:latin typeface="NikoshBAN" panose="02000000000000000000"/>
                <a:cs typeface="NikoshBAN" panose="02000000000000000000" pitchFamily="2" charset="0"/>
              </a:rPr>
              <a:t>তৈরি কর। </a:t>
            </a:r>
            <a:endParaRPr lang="bn-IN" sz="2000" b="1" dirty="0"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99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  <p:bldP spid="29" grpId="0" animBg="1"/>
      <p:bldP spid="2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hingle">
          <a:fgClr>
            <a:srgbClr val="25F74D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20558017">
            <a:off x="3222321" y="428941"/>
            <a:ext cx="5540392" cy="5519814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r>
              <a:rPr lang="bn-BD" sz="96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 ধন্যবাদ </a:t>
            </a:r>
            <a:endParaRPr lang="en-US" sz="96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rot="254733">
            <a:off x="1879810" y="1123214"/>
            <a:ext cx="8014435" cy="5633364"/>
          </a:xfrm>
          <a:prstGeom prst="rect">
            <a:avLst/>
          </a:prstGeom>
          <a:noFill/>
        </p:spPr>
        <p:txBody>
          <a:bodyPr wrap="square" rtlCol="0">
            <a:prstTxWarp prst="textArchDownPour">
              <a:avLst/>
            </a:prstTxWarp>
            <a:spAutoFit/>
          </a:bodyPr>
          <a:lstStyle/>
          <a:p>
            <a:r>
              <a:rPr lang="bn-BD" sz="4000" b="1" dirty="0">
                <a:ln w="6600">
                  <a:solidFill>
                    <a:schemeClr val="accent2"/>
                  </a:solidFill>
                  <a:prstDash val="solid"/>
                </a:ln>
                <a:effectLst>
                  <a:outerShdw dist="38100" dir="2700000" algn="tl" rotWithShape="0">
                    <a:schemeClr val="accent2"/>
                  </a:outerShdw>
                </a:effectLst>
                <a:latin typeface="NikoshBAN" pitchFamily="2" charset="0"/>
                <a:cs typeface="NikoshBAN" pitchFamily="2" charset="0"/>
              </a:rPr>
              <a:t>  আবার দেখা হবে  </a:t>
            </a:r>
            <a:endParaRPr lang="en-US" sz="4000" b="1" dirty="0">
              <a:ln w="6600">
                <a:solidFill>
                  <a:schemeClr val="accent2"/>
                </a:solidFill>
                <a:prstDash val="solid"/>
              </a:ln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32-Point Star 7"/>
          <p:cNvSpPr/>
          <p:nvPr/>
        </p:nvSpPr>
        <p:spPr>
          <a:xfrm>
            <a:off x="0" y="0"/>
            <a:ext cx="12192000" cy="6858000"/>
          </a:xfrm>
          <a:prstGeom prst="star32">
            <a:avLst>
              <a:gd name="adj" fmla="val 2170"/>
            </a:avLst>
          </a:prstGeom>
          <a:solidFill>
            <a:schemeClr val="accent1">
              <a:lumMod val="60000"/>
              <a:lumOff val="40000"/>
            </a:schemeClr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0" y="5628"/>
            <a:ext cx="12192000" cy="6852372"/>
          </a:xfrm>
          <a:prstGeom prst="frame">
            <a:avLst>
              <a:gd name="adj1" fmla="val 2283"/>
            </a:avLst>
          </a:prstGeom>
          <a:solidFill>
            <a:srgbClr val="FFFFCC"/>
          </a:solidFill>
          <a:ln w="57150"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Sun 6"/>
          <p:cNvSpPr/>
          <p:nvPr/>
        </p:nvSpPr>
        <p:spPr>
          <a:xfrm>
            <a:off x="3075709" y="2884085"/>
            <a:ext cx="6040582" cy="1055811"/>
          </a:xfrm>
          <a:prstGeom prst="sun">
            <a:avLst>
              <a:gd name="adj" fmla="val 46875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2" name="Donut 1"/>
          <p:cNvSpPr/>
          <p:nvPr/>
        </p:nvSpPr>
        <p:spPr>
          <a:xfrm>
            <a:off x="566928" y="219457"/>
            <a:ext cx="11119103" cy="6430340"/>
          </a:xfrm>
          <a:prstGeom prst="donut">
            <a:avLst>
              <a:gd name="adj" fmla="val 2321"/>
            </a:avLst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55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0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7" presetClass="entr" presetSubtype="1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2" presetClass="emph" presetSubtype="0" repeatCount="5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8" grpId="0" animBg="1"/>
      <p:bldP spid="7" grpId="0" animBg="1"/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4538</TotalTime>
  <Words>528</Words>
  <Application>Microsoft Office PowerPoint</Application>
  <PresentationFormat>Widescreen</PresentationFormat>
  <Paragraphs>102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Minhajul Islam</dc:creator>
  <cp:lastModifiedBy>DCL</cp:lastModifiedBy>
  <cp:revision>1672</cp:revision>
  <dcterms:created xsi:type="dcterms:W3CDTF">2018-07-19T12:13:56Z</dcterms:created>
  <dcterms:modified xsi:type="dcterms:W3CDTF">2019-10-14T16:22:29Z</dcterms:modified>
</cp:coreProperties>
</file>