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sldIdLst>
    <p:sldId id="256" r:id="rId4"/>
    <p:sldId id="258" r:id="rId5"/>
    <p:sldId id="332" r:id="rId6"/>
    <p:sldId id="260" r:id="rId7"/>
    <p:sldId id="261" r:id="rId8"/>
    <p:sldId id="299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301" r:id="rId18"/>
    <p:sldId id="324" r:id="rId19"/>
    <p:sldId id="325" r:id="rId20"/>
    <p:sldId id="326" r:id="rId21"/>
    <p:sldId id="304" r:id="rId22"/>
    <p:sldId id="305" r:id="rId23"/>
    <p:sldId id="306" r:id="rId24"/>
    <p:sldId id="308" r:id="rId25"/>
    <p:sldId id="310" r:id="rId26"/>
    <p:sldId id="322" r:id="rId27"/>
    <p:sldId id="321" r:id="rId28"/>
    <p:sldId id="295" r:id="rId29"/>
    <p:sldId id="296" r:id="rId30"/>
    <p:sldId id="297" r:id="rId31"/>
    <p:sldId id="323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600CC"/>
    <a:srgbClr val="0000CC"/>
    <a:srgbClr val="00FF00"/>
    <a:srgbClr val="FF0066"/>
    <a:srgbClr val="0099FF"/>
    <a:srgbClr val="66FF33"/>
    <a:srgbClr val="00CC00"/>
    <a:srgbClr val="008000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570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FAF1FA1-DC4C-44AF-B041-0095DFA42E4E}" type="datetimeFigureOut">
              <a:rPr lang="en-US" smtClean="0"/>
              <a:pPr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DE4B83F-333F-4155-8674-B7218D4DAC0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G_6296 - Cop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28600"/>
            <a:ext cx="8458200" cy="6172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838200" y="2514600"/>
            <a:ext cx="7510389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115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সকলকে শুভেচ্ছা</a:t>
            </a:r>
            <a:endParaRPr lang="en-US" sz="115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429000" y="1219200"/>
            <a:ext cx="2194833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6000" b="1" cap="none" spc="0" dirty="0" smtClean="0">
                <a:ln w="11430"/>
                <a:solidFill>
                  <a:srgbClr val="FF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সরবপাঠ</a:t>
            </a:r>
            <a:endParaRPr lang="en-US" sz="6000" b="1" cap="none" spc="0" dirty="0">
              <a:ln w="11430"/>
              <a:solidFill>
                <a:srgbClr val="FF33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71600" y="2971800"/>
            <a:ext cx="65100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5400" b="1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৫-৬ জন শিক্ষার্থী কর্তৃক </a:t>
            </a:r>
            <a:endParaRPr lang="bn-BD" sz="5400" b="1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b="1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সরব </a:t>
            </a:r>
            <a:r>
              <a:rPr lang="bn-BD" sz="5400" b="1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পাঠ করা</a:t>
            </a:r>
            <a:endParaRPr lang="bn-BD" sz="54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124200" y="2438400"/>
            <a:ext cx="3276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bn-IN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গ্রান্ড ট্রাঙ্ক রোড</a:t>
            </a:r>
            <a:endParaRPr lang="bn-BD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এঁকেবেঁকে</a:t>
            </a:r>
            <a:endParaRPr lang="bn-BD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মৃদুগুঞ্জনে</a:t>
            </a:r>
            <a:endParaRPr lang="bn-BD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ধর্মায়তনগুলি</a:t>
            </a:r>
            <a:endParaRPr lang="bn-BD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অট্টালিকা রাজি</a:t>
            </a:r>
            <a:endParaRPr lang="bn-BD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উচ্চপদস্থ</a:t>
            </a:r>
            <a:endParaRPr lang="bn-BD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sz="36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অনুগৃহীত</a:t>
            </a:r>
            <a:endParaRPr lang="bn-BD" sz="36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38200" y="685800"/>
            <a:ext cx="6858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5400" b="1" cap="none" spc="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সরব পাঠ থেকে চিহ্নিত</a:t>
            </a:r>
          </a:p>
          <a:p>
            <a:pPr algn="ctr"/>
            <a:r>
              <a:rPr lang="bn-BD" sz="5400" b="1" cap="none" spc="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কঠিন ও ভুল উচ্চারিত শব্দ  </a:t>
            </a:r>
            <a:r>
              <a:rPr lang="en-US" sz="5400" b="1" cap="none" spc="0" dirty="0" smtClean="0">
                <a:ln w="11430"/>
                <a:solidFill>
                  <a:schemeClr val="accent2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5400" b="1" cap="none" spc="0" dirty="0">
              <a:ln w="11430"/>
              <a:solidFill>
                <a:schemeClr val="accent2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400992" y="205298"/>
            <a:ext cx="434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800" b="1" dirty="0" smtClean="0">
                <a:ln w="11430"/>
                <a:solidFill>
                  <a:srgbClr val="CC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4800" b="1" dirty="0" smtClean="0">
                <a:ln w="11430"/>
                <a:solidFill>
                  <a:srgbClr val="CC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b="1" dirty="0" smtClean="0">
                <a:ln w="11430"/>
                <a:solidFill>
                  <a:srgbClr val="CC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4800" dirty="0">
              <a:solidFill>
                <a:srgbClr val="CC00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85800" y="1371600"/>
            <a:ext cx="1828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দুর্গম</a:t>
            </a:r>
            <a:endParaRPr lang="bn-BD" sz="3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bn-IN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নওরাজী</a:t>
            </a:r>
            <a:endParaRPr lang="bn-BD" sz="3200" dirty="0" smtClean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bn-IN" sz="32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হ্রদ</a:t>
            </a:r>
            <a:endParaRPr lang="bn-BD" sz="3200" dirty="0" smtClean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bn-IN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নিয়তি</a:t>
            </a:r>
            <a:endParaRPr lang="bn-BD" sz="3200" dirty="0" smtClean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bn-IN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তারিফ</a:t>
            </a:r>
            <a:endParaRPr lang="bn-BD" sz="32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bn-IN" sz="32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দখলিস্বত্ব</a:t>
            </a:r>
            <a:endParaRPr lang="bn-BD" sz="3200" dirty="0" smtClean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r>
              <a:rPr lang="bn-IN" sz="32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বর্ষীয়সী</a:t>
            </a:r>
            <a:endParaRPr lang="en-US" sz="3200" dirty="0">
              <a:solidFill>
                <a:srgbClr val="00CC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4600" y="1524000"/>
            <a:ext cx="5767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যেখানে অনেক কষ্ট করে যাওয়া যায়</a:t>
            </a:r>
            <a:endParaRPr lang="en-US" sz="3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67000" y="2286000"/>
            <a:ext cx="4724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মেহমান</a:t>
            </a:r>
            <a:endParaRPr lang="en-US" sz="3200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43200" y="2971800"/>
            <a:ext cx="556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চারদিকে স্থলবিশিষ্ট বৃহৎ স্বাভাবিক জলাশয় </a:t>
            </a:r>
            <a:endParaRPr lang="en-US" sz="3200" dirty="0">
              <a:solidFill>
                <a:srgbClr val="FF0066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43200" y="3810000"/>
            <a:ext cx="106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ভাগ্য</a:t>
            </a:r>
            <a:endParaRPr lang="en-US" sz="32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743200" y="59436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অতিশয় বৃদ্ধ নারী</a:t>
            </a:r>
            <a:endParaRPr lang="en-US" sz="3200" dirty="0">
              <a:solidFill>
                <a:srgbClr val="00CC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43200" y="4495800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প্রশংসা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667000" y="5181600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32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ভোগাধিকার; দখলে থাকার ফলে সৃষ্ট অধিকার</a:t>
            </a:r>
            <a:endParaRPr lang="en-US" sz="32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18527" y="865147"/>
            <a:ext cx="254268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kumimoji="0" lang="bn-BD" sz="4800" b="1" i="0" u="none" strike="noStrike" kern="1200" cap="none" spc="0" normalizeH="0" baseline="0" noProof="0" dirty="0" smtClean="0">
                <a:ln/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শব্দার্থ লেখ</a:t>
            </a:r>
            <a:r>
              <a:rPr kumimoji="0" lang="bn-BD" sz="4800" b="1" i="0" u="none" strike="noStrike" kern="1200" cap="none" spc="0" normalizeH="0" baseline="0" noProof="0" dirty="0" smtClean="0">
                <a:ln/>
                <a:solidFill>
                  <a:schemeClr val="accent3"/>
                </a:solidFill>
                <a:effectLst/>
                <a:uLnTx/>
                <a:uFillTx/>
                <a:latin typeface="NikoshBAN" pitchFamily="2" charset="0"/>
                <a:cs typeface="NikoshBAN" pitchFamily="2" charset="0"/>
              </a:rPr>
              <a:t>  </a:t>
            </a:r>
            <a:endParaRPr lang="en-US" sz="48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4982275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16" grpId="0" build="p"/>
      <p:bldP spid="6" grpId="0"/>
      <p:bldP spid="17" grpId="0"/>
      <p:bldP spid="18" grpId="0"/>
      <p:bldP spid="19" grpId="0"/>
      <p:bldP spid="20" grpId="0"/>
      <p:bldP spid="21" grpId="0"/>
      <p:bldP spid="22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667000" y="304800"/>
            <a:ext cx="534513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bn-BD" sz="5400" b="1" cap="none" spc="0" dirty="0" smtClean="0">
                <a:ln/>
                <a:solidFill>
                  <a:srgbClr val="00B050"/>
                </a:solidFill>
                <a:effectLst/>
                <a:latin typeface="NikoshBAN" pitchFamily="2" charset="0"/>
                <a:cs typeface="NikoshBAN" pitchFamily="2" charset="0"/>
              </a:rPr>
              <a:t>পাঠ বিশ্লেষণ</a:t>
            </a:r>
            <a:endParaRPr lang="en-US" sz="5400" b="1" cap="none" spc="0" dirty="0">
              <a:ln/>
              <a:solidFill>
                <a:srgbClr val="00B050"/>
              </a:solidFill>
              <a:effectLst/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88352" y="5981997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দিনের খোলা আকাশ</a:t>
            </a:r>
            <a:endParaRPr lang="en-US" sz="3600" dirty="0">
              <a:solidFill>
                <a:schemeClr val="bg1">
                  <a:lumMod val="9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0" y="5950873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দিনের খোলা আকাশ</a:t>
            </a:r>
            <a:endParaRPr lang="en-US" sz="3600" dirty="0">
              <a:solidFill>
                <a:schemeClr val="bg1">
                  <a:lumMod val="9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9" name="Content Placeholder 8" descr="১১ মোটর গাড়িindex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1000" y="1219200"/>
            <a:ext cx="5181600" cy="5181600"/>
          </a:xfrm>
        </p:spPr>
      </p:pic>
      <p:sp>
        <p:nvSpPr>
          <p:cNvPr id="8" name="TextBox 7"/>
          <p:cNvSpPr txBox="1"/>
          <p:nvPr/>
        </p:nvSpPr>
        <p:spPr>
          <a:xfrm>
            <a:off x="5715000" y="4953000"/>
            <a:ext cx="3200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32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হাজারিবাগ ছেড়ে রাঁচির উদ্দেশ্যে যাত্রা ৭ই অক্টোবর</a:t>
            </a:r>
            <a:endParaRPr lang="en-US" sz="32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 descr="পরিবার ১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8800" y="1219200"/>
            <a:ext cx="3276600" cy="3733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3300770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295400" y="5867400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রাতের আকাশ</a:t>
            </a:r>
            <a:endParaRPr lang="en-US" sz="4000" dirty="0">
              <a:solidFill>
                <a:schemeClr val="bg1">
                  <a:lumMod val="9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86400" y="5891463"/>
            <a:ext cx="2438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রাতের আকাশ</a:t>
            </a:r>
            <a:endParaRPr lang="en-US" sz="4000" dirty="0">
              <a:solidFill>
                <a:schemeClr val="bg1">
                  <a:lumMod val="9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1" name="Content Placeholder 10" descr="১১ গ্রান্ড ট্রাঙ্ক রোডimages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4800" y="304800"/>
            <a:ext cx="2895600" cy="5562600"/>
          </a:xfrm>
        </p:spPr>
      </p:pic>
      <p:pic>
        <p:nvPicPr>
          <p:cNvPr id="14" name="Content Placeholder 13" descr="১১ গ্রান্ড ট্রাঙ্ক রোড (দিল্লী- কোলকাতা)images.jpe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3276600" y="304800"/>
            <a:ext cx="5562600" cy="5562600"/>
          </a:xfrm>
        </p:spPr>
      </p:pic>
      <p:sp>
        <p:nvSpPr>
          <p:cNvPr id="6" name="TextBox 5"/>
          <p:cNvSpPr txBox="1"/>
          <p:nvPr/>
        </p:nvSpPr>
        <p:spPr>
          <a:xfrm>
            <a:off x="762000" y="6027003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গ্রান্ড ট্রাঙ্ক রোড</a:t>
            </a:r>
            <a:endParaRPr lang="en-US" sz="48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3268000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0"/>
            <a:ext cx="8229600" cy="914400"/>
          </a:xfrm>
        </p:spPr>
        <p:txBody>
          <a:bodyPr>
            <a:normAutofit/>
          </a:bodyPr>
          <a:lstStyle/>
          <a:p>
            <a:pPr algn="ctr"/>
            <a:r>
              <a:rPr lang="bn-IN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পাহাড় আর জঙ্গলের ভিতর দিয়ে রাস্তা</a:t>
            </a:r>
            <a:endParaRPr lang="en-US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রাচি, ঝাড়খন্ড প্রদেশ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1000" y="304800"/>
            <a:ext cx="8458200" cy="56388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198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bn-IN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দশোহরার মেলা</a:t>
            </a:r>
            <a:endParaRPr lang="en-US" dirty="0"/>
          </a:p>
        </p:txBody>
      </p:sp>
      <p:pic>
        <p:nvPicPr>
          <p:cNvPr id="5" name="Content Placeholder 4" descr="প্রতিমা বিসর্জন১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3400" y="304800"/>
            <a:ext cx="8229600" cy="5562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791200"/>
            <a:ext cx="8229600" cy="838200"/>
          </a:xfrm>
        </p:spPr>
        <p:txBody>
          <a:bodyPr/>
          <a:lstStyle/>
          <a:p>
            <a:pPr algn="ctr"/>
            <a:r>
              <a:rPr lang="bn-IN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গানের দল</a:t>
            </a:r>
            <a:endParaRPr lang="en-US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নাচের দল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3400" y="304800"/>
            <a:ext cx="8153399" cy="54102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7912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bn-IN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একতারা বাজিয়ে নৃত্যরত শিল্পী</a:t>
            </a:r>
            <a:endParaRPr lang="en-US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বাউল শিল্পী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1000" y="381000"/>
            <a:ext cx="8305800" cy="54864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শিলং১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304800"/>
            <a:ext cx="8382000" cy="5715000"/>
          </a:xfrm>
        </p:spPr>
      </p:pic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667000" y="6019800"/>
            <a:ext cx="38862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bn-IN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পাহাড়ি রাস্তা</a:t>
            </a:r>
            <a:endParaRPr lang="en-US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90600" y="838200"/>
            <a:ext cx="72390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96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6600CC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96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6600CC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2362200"/>
            <a:ext cx="8305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bn-BD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শ্রেণিঃ </a:t>
            </a:r>
            <a:r>
              <a:rPr lang="bn-BD" sz="54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ষষ্ঠ </a:t>
            </a:r>
          </a:p>
          <a:p>
            <a:pPr algn="ctr">
              <a:buNone/>
            </a:pPr>
            <a:r>
              <a:rPr lang="bn-BD" sz="54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 বাংলা প্রথম পত্র</a:t>
            </a:r>
          </a:p>
          <a:p>
            <a:pPr algn="ctr">
              <a:buNone/>
            </a:pPr>
            <a:r>
              <a:rPr lang="bn-BD" sz="54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পাঠঃ </a:t>
            </a:r>
            <a:r>
              <a:rPr lang="bn-IN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রাঁচি ভ্রমণ</a:t>
            </a:r>
            <a:r>
              <a:rPr lang="bn-BD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(গদ্য)</a:t>
            </a:r>
            <a:endParaRPr lang="en-US" sz="54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bn-BD" sz="54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 </a:t>
            </a:r>
            <a:r>
              <a:rPr lang="bn-BD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</a:t>
            </a:r>
            <a:r>
              <a:rPr lang="bn-IN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৫</a:t>
            </a:r>
            <a:r>
              <a:rPr lang="bn-BD" sz="5400" b="1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b="1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মিনিট </a:t>
            </a:r>
            <a:endParaRPr lang="en-US" sz="5400" b="1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5867400"/>
            <a:ext cx="3886200" cy="685800"/>
          </a:xfrm>
        </p:spPr>
        <p:txBody>
          <a:bodyPr>
            <a:normAutofit fontScale="90000"/>
          </a:bodyPr>
          <a:lstStyle/>
          <a:p>
            <a:r>
              <a:rPr lang="bn-IN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শিলং গৌহাটি রোড</a:t>
            </a:r>
            <a:endParaRPr lang="en-US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Content Placeholder 4" descr="Copy of ১১ শিলং - গৌহাটি রোডimages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09600" y="457200"/>
            <a:ext cx="8077200" cy="5257799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5715000"/>
            <a:ext cx="2895600" cy="838200"/>
          </a:xfrm>
        </p:spPr>
        <p:txBody>
          <a:bodyPr/>
          <a:lstStyle/>
          <a:p>
            <a:r>
              <a:rPr lang="bn-IN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সুবর্ণ রেখা নদী</a:t>
            </a:r>
            <a:endParaRPr lang="en-US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 descr="১১ সুবর্ণরেখা নদী.jpe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81000" y="304800"/>
            <a:ext cx="8458200" cy="53340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১১ রাচি রেলোয়ে স্টেশন52725934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04800" y="228600"/>
            <a:ext cx="8458200" cy="5638800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6019800"/>
            <a:ext cx="8229600" cy="838200"/>
          </a:xfrm>
        </p:spPr>
        <p:txBody>
          <a:bodyPr/>
          <a:lstStyle/>
          <a:p>
            <a:pPr algn="ctr"/>
            <a:r>
              <a:rPr lang="bn-IN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রাঁচি রেলওয়ে স্টেশন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791200"/>
            <a:ext cx="8229600" cy="838200"/>
          </a:xfrm>
        </p:spPr>
        <p:txBody>
          <a:bodyPr/>
          <a:lstStyle/>
          <a:p>
            <a:pPr algn="ctr"/>
            <a:r>
              <a:rPr lang="bn-IN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রাঁচি শহর ও লেক</a:t>
            </a:r>
            <a:endParaRPr lang="en-US" dirty="0"/>
          </a:p>
        </p:txBody>
      </p:sp>
      <p:pic>
        <p:nvPicPr>
          <p:cNvPr id="6" name="Content Placeholder 5" descr="রাচি, ঝাড়খন্ড প্রদেশ 1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3400" y="381000"/>
            <a:ext cx="8153399" cy="55626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0" y="5943600"/>
            <a:ext cx="2895600" cy="685800"/>
          </a:xfrm>
        </p:spPr>
        <p:txBody>
          <a:bodyPr>
            <a:noAutofit/>
          </a:bodyPr>
          <a:lstStyle/>
          <a:p>
            <a:r>
              <a:rPr lang="bn-IN" sz="60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পাহাড়ি ঝর্ণা</a:t>
            </a:r>
            <a:endParaRPr lang="en-US" sz="6000" dirty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pitun mitra\Desktop\রাচি\New folder\রাচি,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8458200" cy="5425499"/>
          </a:xfrm>
          <a:prstGeom prst="rect">
            <a:avLst/>
          </a:prstGeo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index.jpe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381000" y="304800"/>
            <a:ext cx="8382000" cy="6248400"/>
          </a:xfrm>
        </p:spPr>
      </p:pic>
      <p:sp>
        <p:nvSpPr>
          <p:cNvPr id="3" name="TextBox 2"/>
          <p:cNvSpPr txBox="1"/>
          <p:nvPr/>
        </p:nvSpPr>
        <p:spPr>
          <a:xfrm>
            <a:off x="2057400" y="5791200"/>
            <a:ext cx="586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‘উটরং ফল’ –এর ন্যায় জল প্রপাত</a:t>
            </a:r>
            <a:endParaRPr lang="en-US" sz="40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71800" y="990600"/>
            <a:ext cx="312420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6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2514600"/>
            <a:ext cx="8534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bn-IN" sz="4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রাঁচির দর্শনীয় স্থানগুলোর নাম লিখ।</a:t>
            </a:r>
            <a:endParaRPr lang="bn-BD" sz="4400" dirty="0" smtClean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IN" sz="4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হাজারিবাগ থেকে রাচির যাত্রাপথের বর্ণনা</a:t>
            </a:r>
          </a:p>
          <a:p>
            <a:r>
              <a:rPr lang="bn-IN" sz="4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   দাও</a:t>
            </a:r>
            <a:r>
              <a:rPr lang="bn-BD" sz="4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400" dirty="0" smtClean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err="1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4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১০ </a:t>
            </a:r>
            <a:r>
              <a:rPr lang="en-US" sz="4400" dirty="0" err="1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মিনিট</a:t>
            </a:r>
            <a:endParaRPr lang="en-US" sz="4400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19200"/>
          </a:xfrm>
        </p:spPr>
        <p:txBody>
          <a:bodyPr>
            <a:noAutofit/>
          </a:bodyPr>
          <a:lstStyle/>
          <a:p>
            <a:pPr algn="ctr"/>
            <a:r>
              <a:rPr lang="bn-BD" sz="7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মূল্যায়ন (মৌখিক)</a:t>
            </a:r>
            <a:endParaRPr lang="en-US" sz="7200" dirty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981200"/>
            <a:ext cx="8229600" cy="4907280"/>
          </a:xfrm>
        </p:spPr>
        <p:txBody>
          <a:bodyPr/>
          <a:lstStyle/>
          <a:p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bn-IN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‘উটরং ফল’ নামক জল প্রপাত টি রাঁচি শহর থেকে কত মেইল দূরে অবস্থিত</a:t>
            </a:r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bn-IN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রাঁচি বাজারে কোন কোম্পানির বড় কারবার আছে</a:t>
            </a:r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bn-IN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দশোহরা উপলক্ষে কোথায় মেলা বসেছিল</a:t>
            </a:r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bn-IN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এস,ওয়াজেদ আলী</a:t>
            </a:r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কোথায় জন্মগ্রহণ করেন?</a:t>
            </a:r>
          </a:p>
          <a:p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bn-IN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‘রাঁচি ভ্রমণ’ কাহিনীতে কোন খেলার উল্লেখ আছে</a:t>
            </a:r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305800" cy="810064"/>
          </a:xfrm>
        </p:spPr>
        <p:txBody>
          <a:bodyPr>
            <a:normAutofit fontScale="92500"/>
          </a:bodyPr>
          <a:lstStyle/>
          <a:p>
            <a:pPr algn="l"/>
            <a:r>
              <a:rPr lang="bn-BD" sz="4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# </a:t>
            </a:r>
            <a:r>
              <a:rPr lang="bn-IN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তোমার ব্যক্তিগত ভ্রমণের অভিজ্ঞতা লিখ।</a:t>
            </a:r>
            <a:endParaRPr lang="en-US" sz="44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bn-BD" sz="6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600200" y="2438400"/>
            <a:ext cx="636263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9600" b="1" dirty="0">
                <a:ln w="11430"/>
                <a:solidFill>
                  <a:srgbClr val="00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সবাইকে ধন্যবাদ</a:t>
            </a:r>
            <a:endParaRPr lang="en-US" sz="9600" b="1" dirty="0">
              <a:ln w="11430"/>
              <a:solidFill>
                <a:srgbClr val="00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209800"/>
            <a:ext cx="86106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মোঃ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জয়নাল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আবেদীন</a:t>
            </a:r>
            <a:endParaRPr lang="bn-BD" sz="4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সহকারি শিক্ষক 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টেকনাফ এজাহার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বালিকা উচ্চ বিদ্যালয়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টেকনাফ, কক্সবাজার।</a:t>
            </a:r>
          </a:p>
          <a:p>
            <a:pPr algn="ctr"/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মোবাইল নং- ০১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৮১৭২৬৪৮৭১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00" y="743712"/>
            <a:ext cx="6553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479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28600" y="2286000"/>
            <a:ext cx="8610600" cy="39624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bn-IN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এস ওয়াজেদ আলীর </a:t>
            </a:r>
            <a:r>
              <a:rPr lang="bn-BD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পরিচিতি উল্লেখ করতে</a:t>
            </a:r>
            <a:r>
              <a:rPr lang="en-US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5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bn-BD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নিবন্ধটি শুদ্ধ উচ্চারণে পড়তে পারবে</a:t>
            </a:r>
            <a:r>
              <a:rPr lang="en-US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5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bn-BD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পাঠের কঠিন শব্দের অর্থ বলতে ও বাক্য গঠন করতে পারবে</a:t>
            </a:r>
            <a:r>
              <a:rPr lang="en-US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5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bn-IN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রাঁচি ভ্রমণ কাহিনীর</a:t>
            </a:r>
            <a:r>
              <a:rPr lang="bn-BD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5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উল্লেখযোগ্য </a:t>
            </a:r>
            <a:r>
              <a:rPr lang="bn-IN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স্থানের</a:t>
            </a:r>
            <a:r>
              <a:rPr lang="bn-BD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500" dirty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উল্লেখ করতে </a:t>
            </a:r>
            <a:r>
              <a:rPr lang="bn-BD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5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35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bn-BD" dirty="0" smtClean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pPr algn="l"/>
            <a:endParaRPr lang="en-US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87665" y="1134070"/>
            <a:ext cx="5170005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5400" dirty="0" smtClean="0">
                <a:solidFill>
                  <a:schemeClr val="tx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>
                <a:solidFill>
                  <a:schemeClr val="tx1">
                    <a:lumMod val="95000"/>
                  </a:schemeClr>
                </a:solidFill>
                <a:latin typeface="NikoshBAN" pitchFamily="2" charset="0"/>
                <a:cs typeface="NikoshBAN" pitchFamily="2" charset="0"/>
              </a:rPr>
              <a:t>পাঠ শেষে শিক্ষার্থীরা </a:t>
            </a:r>
            <a:r>
              <a:rPr lang="bn-BD" sz="5400" dirty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- </a:t>
            </a:r>
            <a:endParaRPr lang="en-US" sz="5400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159603"/>
            <a:ext cx="403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ছবি </a:t>
            </a:r>
            <a:r>
              <a:rPr lang="bn-IN" sz="48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গুলি</a:t>
            </a:r>
            <a:r>
              <a:rPr lang="bn-BD" sz="4800" dirty="0" smtClean="0">
                <a:solidFill>
                  <a:srgbClr val="0000FF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লক্ষ্য কর</a:t>
            </a:r>
            <a:endParaRPr lang="en-US" sz="4800" dirty="0">
              <a:solidFill>
                <a:srgbClr val="0000FF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8" name="Content Placeholder 7" descr="১১রাচি ম্যাপimages.jpe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81000" y="1219200"/>
            <a:ext cx="8305800" cy="5257800"/>
          </a:xfrm>
          <a:prstGeom prst="rect">
            <a:avLst/>
          </a:prstGeom>
          <a:ln w="228600" cap="sq" cmpd="thickThin">
            <a:solidFill>
              <a:srgbClr val="0070C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="" xmlns:p14="http://schemas.microsoft.com/office/powerpoint/2010/main" val="167787219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রাচি,3.jpe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381000" y="381000"/>
            <a:ext cx="8305800" cy="6096000"/>
          </a:xfrm>
          <a:prstGeom prst="rect">
            <a:avLst/>
          </a:prstGeom>
          <a:ln w="228600" cap="sq" cmpd="thickThin">
            <a:solidFill>
              <a:srgbClr val="00206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1371600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bn-BD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/>
            </a:r>
            <a:br>
              <a:rPr lang="bn-BD" sz="9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endParaRPr lang="en-US" sz="96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33800" y="3683168"/>
            <a:ext cx="678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60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এস</a:t>
            </a:r>
            <a:r>
              <a:rPr lang="en-US" sz="60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.</a:t>
            </a:r>
            <a:r>
              <a:rPr lang="bn-IN" sz="60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 ওয়াজেদ আলী</a:t>
            </a:r>
            <a:endParaRPr lang="en-US" sz="6000" dirty="0">
              <a:solidFill>
                <a:srgbClr val="0000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90800" y="2209800"/>
            <a:ext cx="4267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রাঁচি ভ্রমণ</a:t>
            </a:r>
            <a:endParaRPr lang="en-US" sz="96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315200" y="19050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304800" y="533400"/>
            <a:ext cx="136287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জন্মঃ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6400" y="533400"/>
            <a:ext cx="48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IN" sz="2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১৮৯০ সালের ৪ সেপ্টেম্বর পশ্চিমবঙ্গের হুগলি জেলার শ্রীরামপুর মহকুমার বড়তাজপুর গ্রামে।</a:t>
            </a:r>
            <a:endParaRPr lang="en-US" sz="2400" dirty="0" smtClean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29200" y="61722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১৯</a:t>
            </a:r>
            <a:r>
              <a:rPr lang="bn-IN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৫১</a:t>
            </a:r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সালের </a:t>
            </a:r>
            <a:r>
              <a:rPr lang="bn-IN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০</a:t>
            </a:r>
            <a:r>
              <a:rPr lang="bn-IN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ই</a:t>
            </a:r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জুন</a:t>
            </a:r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IN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কলকাতায়</a:t>
            </a:r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8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267200" y="6172200"/>
            <a:ext cx="79861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2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মৃত্যুঃ</a:t>
            </a:r>
            <a:endParaRPr lang="en-US" sz="28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6553200" y="685800"/>
            <a:ext cx="209063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28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সাহিত্যে অবদানঃ</a:t>
            </a:r>
            <a:endParaRPr lang="en-US" sz="28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477000" y="1219200"/>
            <a:ext cx="2438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IN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গল্প</a:t>
            </a:r>
            <a:r>
              <a:rPr lang="en-US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IN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উপন্যাস</a:t>
            </a:r>
            <a:r>
              <a:rPr lang="en-US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IN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প্রবন্ধ</a:t>
            </a:r>
            <a:r>
              <a:rPr lang="en-US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bn-IN" sz="2800" dirty="0" smtClean="0">
                <a:solidFill>
                  <a:srgbClr val="0000CC"/>
                </a:solidFill>
                <a:latin typeface="NikoshBAN" pitchFamily="2" charset="0"/>
                <a:cs typeface="NikoshBAN" pitchFamily="2" charset="0"/>
              </a:rPr>
              <a:t>রম্যরচনা ও ভ্রমণকাহিনী রচনায় তিনি খ্যাতি অর্জন করেন। </a:t>
            </a:r>
            <a:endParaRPr lang="bn-BD" sz="2800" dirty="0" smtClean="0">
              <a:solidFill>
                <a:srgbClr val="00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6553200" y="3429000"/>
            <a:ext cx="192873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2800" b="1" cap="none" spc="0" dirty="0" smtClean="0">
                <a:ln w="11430"/>
                <a:solidFill>
                  <a:srgbClr val="66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বিশেষ পুরস্কারঃ</a:t>
            </a:r>
            <a:endParaRPr lang="en-US" sz="2800" b="1" cap="none" spc="0" dirty="0">
              <a:ln w="11430"/>
              <a:solidFill>
                <a:srgbClr val="66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6324600" y="3886200"/>
            <a:ext cx="2514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8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‘বাংলা একাডেমি পুরস্কার’  ‘ইউনেস্কো আন্তর্জাতিক কলিঙ্গ পুরস্কার’ প্রভৃতি।</a:t>
            </a:r>
            <a:endParaRPr lang="en-US" sz="2800" dirty="0">
              <a:solidFill>
                <a:srgbClr val="0000FF"/>
              </a:solidFill>
            </a:endParaRPr>
          </a:p>
        </p:txBody>
      </p:sp>
      <p:pic>
        <p:nvPicPr>
          <p:cNvPr id="14" name="Content Placeholder 13" descr="১১ ছবি এস ওয়াজেদ আলী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971800" y="1371600"/>
            <a:ext cx="3200400" cy="3505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3" name="Rectangle 12"/>
          <p:cNvSpPr/>
          <p:nvPr/>
        </p:nvSpPr>
        <p:spPr>
          <a:xfrm>
            <a:off x="200464" y="1601364"/>
            <a:ext cx="2667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bn-IN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বেলায়েত আলী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CC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81000" y="1213340"/>
            <a:ext cx="18288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পিতার নামঃ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48528" y="2439564"/>
            <a:ext cx="26670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bn-IN" sz="2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CC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খাদিজা বেগম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CC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1000" y="2058564"/>
            <a:ext cx="18288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মাতার নামঃ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8600" y="2819400"/>
            <a:ext cx="25908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শিক্ষাগত যোগ্যতাঃ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2400" y="3200400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লন্ডনের কেম্ব্রিজ বিশ্ববিদ্যালয় থেকে বি,এ ও বার-এট-ল ডিগ্রি লাভ।</a:t>
            </a:r>
            <a:endParaRPr lang="en-US" sz="2400" dirty="0" smtClean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33400" y="4267200"/>
            <a:ext cx="29718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2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ভাবনার বিষয়ঃ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28600" y="4724400"/>
            <a:ext cx="396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IN" sz="2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সমকালীন সাহিত্য, সমাজ ও রাজনীতি</a:t>
            </a:r>
            <a:endParaRPr lang="en-US" sz="2400" dirty="0" smtClean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62000" y="5105400"/>
            <a:ext cx="28956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IN" sz="2800" b="1" dirty="0" smtClean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উল্লেখযোগ্য গ্রন্থঃ</a:t>
            </a:r>
            <a:endParaRPr lang="en-US" sz="2800" b="1" dirty="0">
              <a:ln w="11430"/>
              <a:solidFill>
                <a:srgbClr val="C0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1000" y="55626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2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‘জীবনের শিল্প’, ‘প্রাচ্য ও প্রতীচ্য’, ‘ভবিষ্যতের বাঙালি’, ‘গুলদস্তা’, ‘মাসুকের দরবার’, ‘দরবেশের দোয়া’ প্রভৃতি।</a:t>
            </a:r>
            <a:endParaRPr lang="en-US" sz="2400" dirty="0" smtClean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962400" y="4876800"/>
            <a:ext cx="2133600" cy="52322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IN" sz="28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লেখালেখিঃ</a:t>
            </a:r>
            <a:endParaRPr lang="en-US" sz="28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05200" y="5257800"/>
            <a:ext cx="32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2400" dirty="0" smtClean="0">
                <a:solidFill>
                  <a:srgbClr val="FF0066"/>
                </a:solidFill>
                <a:latin typeface="NikoshBAN" pitchFamily="2" charset="0"/>
                <a:cs typeface="NikoshBAN" pitchFamily="2" charset="0"/>
              </a:rPr>
              <a:t>‘</a:t>
            </a:r>
            <a:r>
              <a:rPr lang="bn-IN" sz="2400" dirty="0" smtClean="0">
                <a:solidFill>
                  <a:srgbClr val="00CC00"/>
                </a:solidFill>
                <a:latin typeface="NikoshBAN" pitchFamily="2" charset="0"/>
                <a:cs typeface="NikoshBAN" pitchFamily="2" charset="0"/>
              </a:rPr>
              <a:t>সবুজ পত্র’, ‘সওগাত’, ‘বুলবুল’, বঙ্গবাণী প্রভৃতি পত্রিকায়।</a:t>
            </a:r>
            <a:endParaRPr lang="en-US" sz="2400" dirty="0" smtClean="0">
              <a:solidFill>
                <a:srgbClr val="00CC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12" grpId="0"/>
      <p:bldP spid="16" grpId="0"/>
      <p:bldP spid="28" grpId="0"/>
      <p:bldP spid="42" grpId="0"/>
      <p:bldP spid="43" grpId="0"/>
      <p:bldP spid="45" grpId="0"/>
      <p:bldP spid="46" grpId="0"/>
      <p:bldP spid="13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276600" y="1447800"/>
            <a:ext cx="251460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6000" b="1" cap="none" spc="0" dirty="0" smtClean="0">
                <a:ln w="11430"/>
                <a:solidFill>
                  <a:srgbClr val="FF3399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আদর্শপাঠ</a:t>
            </a:r>
            <a:endParaRPr lang="en-US" sz="6000" b="1" cap="none" spc="0" dirty="0">
              <a:ln w="11430"/>
              <a:solidFill>
                <a:srgbClr val="FF3399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5800" y="3124200"/>
            <a:ext cx="8077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4000" dirty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নিবন্ধটির নির্বাচিত অংশ শুদ্ধ উচ্চারনে পাঠ করা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low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760</TotalTime>
  <Words>441</Words>
  <Application>Microsoft Office PowerPoint</Application>
  <PresentationFormat>On-screen Show (4:3)</PresentationFormat>
  <Paragraphs>103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Flow</vt:lpstr>
      <vt:lpstr>Office Theme</vt:lpstr>
      <vt:lpstr>Civic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পাহাড় আর জঙ্গলের ভিতর দিয়ে রাস্তা</vt:lpstr>
      <vt:lpstr>দশোহরার মেলা</vt:lpstr>
      <vt:lpstr>গানের দল</vt:lpstr>
      <vt:lpstr>একতারা বাজিয়ে নৃত্যরত শিল্পী</vt:lpstr>
      <vt:lpstr>পাহাড়ি রাস্তা</vt:lpstr>
      <vt:lpstr>শিলং গৌহাটি রোড</vt:lpstr>
      <vt:lpstr>সুবর্ণ রেখা নদী</vt:lpstr>
      <vt:lpstr>রাঁচি রেলওয়ে স্টেশন</vt:lpstr>
      <vt:lpstr>রাঁচি শহর ও লেক</vt:lpstr>
      <vt:lpstr>পাহাড়ি ঝর্ণা</vt:lpstr>
      <vt:lpstr>Slide 25</vt:lpstr>
      <vt:lpstr>Slide 26</vt:lpstr>
      <vt:lpstr>মূল্যায়ন (মৌখিক)</vt:lpstr>
      <vt:lpstr>বাড়ির কাজ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pitun mitra</dc:creator>
  <cp:lastModifiedBy>smart solution</cp:lastModifiedBy>
  <cp:revision>75</cp:revision>
  <dcterms:created xsi:type="dcterms:W3CDTF">2015-02-15T14:31:39Z</dcterms:created>
  <dcterms:modified xsi:type="dcterms:W3CDTF">2019-10-14T07:57:45Z</dcterms:modified>
</cp:coreProperties>
</file>