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9"/>
  </p:notesMasterIdLst>
  <p:sldIdLst>
    <p:sldId id="256" r:id="rId2"/>
    <p:sldId id="257" r:id="rId3"/>
    <p:sldId id="258" r:id="rId4"/>
    <p:sldId id="268" r:id="rId5"/>
    <p:sldId id="260" r:id="rId6"/>
    <p:sldId id="269" r:id="rId7"/>
    <p:sldId id="261" r:id="rId8"/>
    <p:sldId id="280" r:id="rId9"/>
    <p:sldId id="272" r:id="rId10"/>
    <p:sldId id="271" r:id="rId11"/>
    <p:sldId id="276" r:id="rId12"/>
    <p:sldId id="265" r:id="rId13"/>
    <p:sldId id="278" r:id="rId14"/>
    <p:sldId id="266" r:id="rId15"/>
    <p:sldId id="279" r:id="rId16"/>
    <p:sldId id="270" r:id="rId17"/>
    <p:sldId id="27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7E6A4"/>
    <a:srgbClr val="FADAF6"/>
    <a:srgbClr val="FAFED6"/>
    <a:srgbClr val="E1F7EB"/>
    <a:srgbClr val="C6FEE1"/>
    <a:srgbClr val="DDCAFE"/>
    <a:srgbClr val="8DFBD1"/>
    <a:srgbClr val="CCE9AD"/>
    <a:srgbClr val="F1FDA9"/>
    <a:srgbClr val="D6F9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28949F4-28FE-4AA5-BBEC-8889BFB77542}" type="doc">
      <dgm:prSet loTypeId="urn:microsoft.com/office/officeart/2005/8/layout/equation2" loCatId="process" qsTypeId="urn:microsoft.com/office/officeart/2005/8/quickstyle/3d1" qsCatId="3D" csTypeId="urn:microsoft.com/office/officeart/2005/8/colors/colorful3" csCatId="colorful" phldr="1"/>
      <dgm:spPr/>
    </dgm:pt>
    <dgm:pt modelId="{2368B049-E8C5-440C-87B8-7DB6A281C4F1}">
      <dgm:prSet phldrT="[Text]" custT="1"/>
      <dgm:spPr/>
      <dgm:t>
        <a:bodyPr/>
        <a:lstStyle/>
        <a:p>
          <a:pPr algn="l"/>
          <a:r>
            <a:rPr lang="bn-BD" sz="28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নাসিমা সুলতানা রুনা</a:t>
          </a:r>
        </a:p>
        <a:p>
          <a:pPr algn="l"/>
          <a:r>
            <a:rPr lang="bn-BD" sz="24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সহকারি শিক্ষক (কম্পিউটার)</a:t>
          </a:r>
        </a:p>
        <a:p>
          <a:pPr algn="l"/>
          <a:r>
            <a:rPr lang="bn-BD" sz="24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দুড়াকুটি উচ্চ বিদ্যালয়</a:t>
          </a:r>
        </a:p>
        <a:p>
          <a:pPr algn="l"/>
          <a:r>
            <a:rPr lang="bn-BD" sz="24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লালমনিরহাট।</a:t>
          </a:r>
          <a:endParaRPr lang="en-US" sz="2400" dirty="0">
            <a:solidFill>
              <a:schemeClr val="tx1"/>
            </a:solidFill>
          </a:endParaRPr>
        </a:p>
      </dgm:t>
    </dgm:pt>
    <dgm:pt modelId="{74A4A564-3113-4DB9-95DE-93F2A074845A}" type="parTrans" cxnId="{1C4266F8-8E9F-4D43-86B3-0580225EB01F}">
      <dgm:prSet/>
      <dgm:spPr/>
      <dgm:t>
        <a:bodyPr/>
        <a:lstStyle/>
        <a:p>
          <a:endParaRPr lang="en-US"/>
        </a:p>
      </dgm:t>
    </dgm:pt>
    <dgm:pt modelId="{70485F4B-1E3B-41A4-86EF-053093F31867}" type="sibTrans" cxnId="{1C4266F8-8E9F-4D43-86B3-0580225EB01F}">
      <dgm:prSet/>
      <dgm:spPr/>
      <dgm:t>
        <a:bodyPr/>
        <a:lstStyle/>
        <a:p>
          <a:endParaRPr lang="en-US"/>
        </a:p>
      </dgm:t>
    </dgm:pt>
    <dgm:pt modelId="{D87C5D0D-2157-47EA-9C56-0F7CAAC7CEF2}">
      <dgm:prSet phldrT="[Text]" custT="1"/>
      <dgm:spPr/>
      <dgm:t>
        <a:bodyPr/>
        <a:lstStyle/>
        <a:p>
          <a:pPr algn="l"/>
          <a:r>
            <a:rPr lang="en-US" sz="28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bn-BD" sz="28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বিষয়ঃবাংলা ১ম পত্র </a:t>
          </a:r>
          <a:r>
            <a:rPr lang="en-US" sz="28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   </a:t>
          </a:r>
          <a:r>
            <a:rPr lang="bn-BD" sz="32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(গদ্য)</a:t>
          </a:r>
        </a:p>
        <a:p>
          <a:pPr algn="l"/>
          <a:r>
            <a:rPr lang="bn-BD" sz="24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শ্রেণীঃ৭ম</a:t>
          </a:r>
        </a:p>
        <a:p>
          <a:pPr algn="l"/>
          <a:r>
            <a:rPr lang="bn-BD" sz="24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সময়ঃ৪৫মিঃ</a:t>
          </a:r>
          <a:endParaRPr lang="en-US" sz="2400" b="1" dirty="0" smtClean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  <a:p>
          <a:pPr algn="l"/>
          <a:r>
            <a:rPr lang="en-US" sz="2400" b="1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তারিখঃ</a:t>
          </a:r>
          <a:endParaRPr lang="en-US" sz="2400" dirty="0">
            <a:solidFill>
              <a:schemeClr val="tx1"/>
            </a:solidFill>
          </a:endParaRPr>
        </a:p>
      </dgm:t>
    </dgm:pt>
    <dgm:pt modelId="{D29316BA-168D-4491-B1EF-9C48522A52CF}" type="parTrans" cxnId="{ECE6C64D-D6D9-4B96-BBBB-808448162850}">
      <dgm:prSet/>
      <dgm:spPr/>
      <dgm:t>
        <a:bodyPr/>
        <a:lstStyle/>
        <a:p>
          <a:endParaRPr lang="en-US"/>
        </a:p>
      </dgm:t>
    </dgm:pt>
    <dgm:pt modelId="{9F98F341-1742-43B9-9F92-01D3D83D7059}" type="sibTrans" cxnId="{ECE6C64D-D6D9-4B96-BBBB-808448162850}">
      <dgm:prSet/>
      <dgm:spPr/>
      <dgm:t>
        <a:bodyPr/>
        <a:lstStyle/>
        <a:p>
          <a:endParaRPr lang="en-US"/>
        </a:p>
      </dgm:t>
    </dgm:pt>
    <dgm:pt modelId="{C67AC1E1-9C96-4E4A-BA26-A8D6396D2FD1}" type="pres">
      <dgm:prSet presAssocID="{728949F4-28FE-4AA5-BBEC-8889BFB77542}" presName="Name0" presStyleCnt="0">
        <dgm:presLayoutVars>
          <dgm:dir/>
          <dgm:resizeHandles val="exact"/>
        </dgm:presLayoutVars>
      </dgm:prSet>
      <dgm:spPr/>
    </dgm:pt>
    <dgm:pt modelId="{1ED3A2BB-CCC5-474A-805C-5924BAA2D1FF}" type="pres">
      <dgm:prSet presAssocID="{728949F4-28FE-4AA5-BBEC-8889BFB77542}" presName="vNodes" presStyleCnt="0"/>
      <dgm:spPr/>
    </dgm:pt>
    <dgm:pt modelId="{43F1EE87-4C8C-42EE-886E-C94C05BD2B5A}" type="pres">
      <dgm:prSet presAssocID="{2368B049-E8C5-440C-87B8-7DB6A281C4F1}" presName="node" presStyleLbl="node1" presStyleIdx="0" presStyleCnt="2" custScaleX="575174" custScaleY="41856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203EC1-FD31-47E7-B43C-FC66D092ABF8}" type="pres">
      <dgm:prSet presAssocID="{728949F4-28FE-4AA5-BBEC-8889BFB77542}" presName="sibTransLast" presStyleLbl="sibTrans2D1" presStyleIdx="0" presStyleCnt="1"/>
      <dgm:spPr/>
      <dgm:t>
        <a:bodyPr/>
        <a:lstStyle/>
        <a:p>
          <a:endParaRPr lang="en-US"/>
        </a:p>
      </dgm:t>
    </dgm:pt>
    <dgm:pt modelId="{CAFC5C96-BEA1-45B0-8477-50363005A362}" type="pres">
      <dgm:prSet presAssocID="{728949F4-28FE-4AA5-BBEC-8889BFB77542}" presName="connectorText" presStyleLbl="sibTrans2D1" presStyleIdx="0" presStyleCnt="1"/>
      <dgm:spPr/>
      <dgm:t>
        <a:bodyPr/>
        <a:lstStyle/>
        <a:p>
          <a:endParaRPr lang="en-US"/>
        </a:p>
      </dgm:t>
    </dgm:pt>
    <dgm:pt modelId="{5349549C-867E-4C48-86FE-E670F6B973E1}" type="pres">
      <dgm:prSet presAssocID="{728949F4-28FE-4AA5-BBEC-8889BFB77542}" presName="lastNode" presStyleLbl="node1" presStyleIdx="1" presStyleCnt="2" custScaleX="481690" custScaleY="408814" custLinFactNeighborX="238" custLinFactNeighborY="-53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C4266F8-8E9F-4D43-86B3-0580225EB01F}" srcId="{728949F4-28FE-4AA5-BBEC-8889BFB77542}" destId="{2368B049-E8C5-440C-87B8-7DB6A281C4F1}" srcOrd="0" destOrd="0" parTransId="{74A4A564-3113-4DB9-95DE-93F2A074845A}" sibTransId="{70485F4B-1E3B-41A4-86EF-053093F31867}"/>
    <dgm:cxn modelId="{ECE6C64D-D6D9-4B96-BBBB-808448162850}" srcId="{728949F4-28FE-4AA5-BBEC-8889BFB77542}" destId="{D87C5D0D-2157-47EA-9C56-0F7CAAC7CEF2}" srcOrd="1" destOrd="0" parTransId="{D29316BA-168D-4491-B1EF-9C48522A52CF}" sibTransId="{9F98F341-1742-43B9-9F92-01D3D83D7059}"/>
    <dgm:cxn modelId="{01BD4AA6-AFCA-4075-BD41-B9831126D30D}" type="presOf" srcId="{728949F4-28FE-4AA5-BBEC-8889BFB77542}" destId="{C67AC1E1-9C96-4E4A-BA26-A8D6396D2FD1}" srcOrd="0" destOrd="0" presId="urn:microsoft.com/office/officeart/2005/8/layout/equation2"/>
    <dgm:cxn modelId="{B4BA63EF-14BA-4AC2-BBA9-540E4EC9832C}" type="presOf" srcId="{70485F4B-1E3B-41A4-86EF-053093F31867}" destId="{CAFC5C96-BEA1-45B0-8477-50363005A362}" srcOrd="1" destOrd="0" presId="urn:microsoft.com/office/officeart/2005/8/layout/equation2"/>
    <dgm:cxn modelId="{950F2359-2B9A-4019-AA3B-8C95D109B8E9}" type="presOf" srcId="{70485F4B-1E3B-41A4-86EF-053093F31867}" destId="{DB203EC1-FD31-47E7-B43C-FC66D092ABF8}" srcOrd="0" destOrd="0" presId="urn:microsoft.com/office/officeart/2005/8/layout/equation2"/>
    <dgm:cxn modelId="{C5C9133A-9035-46CD-9797-1986DC81F072}" type="presOf" srcId="{D87C5D0D-2157-47EA-9C56-0F7CAAC7CEF2}" destId="{5349549C-867E-4C48-86FE-E670F6B973E1}" srcOrd="0" destOrd="0" presId="urn:microsoft.com/office/officeart/2005/8/layout/equation2"/>
    <dgm:cxn modelId="{F08C418E-D03B-4608-92E3-41589F914F95}" type="presOf" srcId="{2368B049-E8C5-440C-87B8-7DB6A281C4F1}" destId="{43F1EE87-4C8C-42EE-886E-C94C05BD2B5A}" srcOrd="0" destOrd="0" presId="urn:microsoft.com/office/officeart/2005/8/layout/equation2"/>
    <dgm:cxn modelId="{E124BEF9-2BEF-49FB-965C-0D19A3E0D4B7}" type="presParOf" srcId="{C67AC1E1-9C96-4E4A-BA26-A8D6396D2FD1}" destId="{1ED3A2BB-CCC5-474A-805C-5924BAA2D1FF}" srcOrd="0" destOrd="0" presId="urn:microsoft.com/office/officeart/2005/8/layout/equation2"/>
    <dgm:cxn modelId="{77EE0467-B702-4061-8D0C-019B121F7C72}" type="presParOf" srcId="{1ED3A2BB-CCC5-474A-805C-5924BAA2D1FF}" destId="{43F1EE87-4C8C-42EE-886E-C94C05BD2B5A}" srcOrd="0" destOrd="0" presId="urn:microsoft.com/office/officeart/2005/8/layout/equation2"/>
    <dgm:cxn modelId="{CA4298EA-7C22-4C3E-9931-D32129D2FB2C}" type="presParOf" srcId="{C67AC1E1-9C96-4E4A-BA26-A8D6396D2FD1}" destId="{DB203EC1-FD31-47E7-B43C-FC66D092ABF8}" srcOrd="1" destOrd="0" presId="urn:microsoft.com/office/officeart/2005/8/layout/equation2"/>
    <dgm:cxn modelId="{0167180E-2E14-4BB7-8081-3CF30F8766F7}" type="presParOf" srcId="{DB203EC1-FD31-47E7-B43C-FC66D092ABF8}" destId="{CAFC5C96-BEA1-45B0-8477-50363005A362}" srcOrd="0" destOrd="0" presId="urn:microsoft.com/office/officeart/2005/8/layout/equation2"/>
    <dgm:cxn modelId="{E6CF5DF9-D06B-47F9-996C-1EB2CD438234}" type="presParOf" srcId="{C67AC1E1-9C96-4E4A-BA26-A8D6396D2FD1}" destId="{5349549C-867E-4C48-86FE-E670F6B973E1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464912E-C845-435A-9463-6E5A59D1DFB5}" type="doc">
      <dgm:prSet loTypeId="urn:microsoft.com/office/officeart/2005/8/layout/vList5" loCatId="list" qsTypeId="urn:microsoft.com/office/officeart/2005/8/quickstyle/3d7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E827F9F-5B14-49DB-850D-4898D5039F3A}">
      <dgm:prSet custT="1"/>
      <dgm:spPr/>
      <dgm:t>
        <a:bodyPr/>
        <a:lstStyle/>
        <a:p>
          <a:pPr algn="l" rtl="0"/>
          <a:r>
            <a:rPr lang="bn-BD" sz="4000" b="1" dirty="0" smtClean="0">
              <a:latin typeface="NikoshBAN" pitchFamily="2" charset="0"/>
              <a:cs typeface="NikoshBAN" pitchFamily="2" charset="0"/>
            </a:rPr>
            <a:t>১।লেখক সর্ম্পকে বলতে পারবে।</a:t>
          </a:r>
          <a:endParaRPr lang="bn-BD" sz="4000" b="1" dirty="0">
            <a:latin typeface="NikoshBAN" pitchFamily="2" charset="0"/>
            <a:cs typeface="NikoshBAN" pitchFamily="2" charset="0"/>
          </a:endParaRPr>
        </a:p>
      </dgm:t>
    </dgm:pt>
    <dgm:pt modelId="{3D38BC5F-518B-40A4-9895-D4A4B3B7677A}" type="parTrans" cxnId="{77CF597E-F969-4231-81FC-719B189D5B2E}">
      <dgm:prSet/>
      <dgm:spPr/>
      <dgm:t>
        <a:bodyPr/>
        <a:lstStyle/>
        <a:p>
          <a:endParaRPr lang="en-US"/>
        </a:p>
      </dgm:t>
    </dgm:pt>
    <dgm:pt modelId="{76519BA4-8F6D-42CA-8DEE-B929B89AFBC4}" type="sibTrans" cxnId="{77CF597E-F969-4231-81FC-719B189D5B2E}">
      <dgm:prSet/>
      <dgm:spPr/>
      <dgm:t>
        <a:bodyPr/>
        <a:lstStyle/>
        <a:p>
          <a:endParaRPr lang="en-US"/>
        </a:p>
      </dgm:t>
    </dgm:pt>
    <dgm:pt modelId="{359D6BB6-6EF4-4C5F-9CA5-A44174002C97}">
      <dgm:prSet custT="1"/>
      <dgm:spPr/>
      <dgm:t>
        <a:bodyPr/>
        <a:lstStyle/>
        <a:p>
          <a:pPr algn="l" rtl="0"/>
          <a:r>
            <a:rPr lang="bn-BD" sz="3600" b="1" dirty="0" smtClean="0">
              <a:latin typeface="NikoshBAN" pitchFamily="2" charset="0"/>
              <a:cs typeface="NikoshBAN" pitchFamily="2" charset="0"/>
            </a:rPr>
            <a:t>২।বিভিন্ন শব্দের সঠিক  অর্থ  ও শুদ্ধ উচ্চারণ করতে পারবে।</a:t>
          </a:r>
          <a:endParaRPr lang="en-US" sz="3600" b="1" dirty="0">
            <a:latin typeface="NikoshBAN" pitchFamily="2" charset="0"/>
            <a:cs typeface="NikoshBAN" pitchFamily="2" charset="0"/>
          </a:endParaRPr>
        </a:p>
      </dgm:t>
    </dgm:pt>
    <dgm:pt modelId="{22857B66-518B-42F2-9CE6-56207C9EC57E}" type="parTrans" cxnId="{F04BB616-98AA-4D07-AE76-EE990FDCF5DB}">
      <dgm:prSet/>
      <dgm:spPr/>
      <dgm:t>
        <a:bodyPr/>
        <a:lstStyle/>
        <a:p>
          <a:endParaRPr lang="en-US"/>
        </a:p>
      </dgm:t>
    </dgm:pt>
    <dgm:pt modelId="{A460A73B-3AB3-4094-BAD3-133D4640EAA3}" type="sibTrans" cxnId="{F04BB616-98AA-4D07-AE76-EE990FDCF5DB}">
      <dgm:prSet/>
      <dgm:spPr/>
      <dgm:t>
        <a:bodyPr/>
        <a:lstStyle/>
        <a:p>
          <a:endParaRPr lang="en-US"/>
        </a:p>
      </dgm:t>
    </dgm:pt>
    <dgm:pt modelId="{A47C28D9-033A-419C-B3ED-25FC6BECB8D2}">
      <dgm:prSet/>
      <dgm:spPr/>
      <dgm:t>
        <a:bodyPr/>
        <a:lstStyle/>
        <a:p>
          <a:pPr algn="l" rtl="0"/>
          <a:r>
            <a:rPr lang="bn-BD" b="1" dirty="0" smtClean="0">
              <a:latin typeface="NikoshBAN" pitchFamily="2" charset="0"/>
              <a:cs typeface="NikoshBAN" pitchFamily="2" charset="0"/>
            </a:rPr>
            <a:t>৩।</a:t>
          </a:r>
          <a:r>
            <a:rPr lang="en-US" b="1" dirty="0" smtClean="0">
              <a:latin typeface="NikoshBAN" pitchFamily="2" charset="0"/>
              <a:cs typeface="NikoshBAN" pitchFamily="2" charset="0"/>
            </a:rPr>
            <a:t> </a:t>
          </a:r>
          <a:r>
            <a:rPr lang="bn-BD" b="1" dirty="0" smtClean="0">
              <a:latin typeface="NikoshBAN" pitchFamily="2" charset="0"/>
              <a:cs typeface="NikoshBAN" pitchFamily="2" charset="0"/>
            </a:rPr>
            <a:t>বাংলাদেশে বসবাসরত ক্ষুদ্র জাতিসত্তার      বৈশিষ্ট্য ব্যাখ্যা করতে পারবে।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2EF72BCE-6A43-4ED3-9FEF-A88113618313}" type="parTrans" cxnId="{120FFA93-7A9E-4D59-A458-B7975112D09D}">
      <dgm:prSet/>
      <dgm:spPr/>
      <dgm:t>
        <a:bodyPr/>
        <a:lstStyle/>
        <a:p>
          <a:endParaRPr lang="en-US"/>
        </a:p>
      </dgm:t>
    </dgm:pt>
    <dgm:pt modelId="{97D0075D-C604-450B-9B80-86DD2C952D85}" type="sibTrans" cxnId="{120FFA93-7A9E-4D59-A458-B7975112D09D}">
      <dgm:prSet/>
      <dgm:spPr/>
      <dgm:t>
        <a:bodyPr/>
        <a:lstStyle/>
        <a:p>
          <a:endParaRPr lang="en-US"/>
        </a:p>
      </dgm:t>
    </dgm:pt>
    <dgm:pt modelId="{EA910C84-2403-4825-9AB2-65432930A3D8}" type="pres">
      <dgm:prSet presAssocID="{F464912E-C845-435A-9463-6E5A59D1DFB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B134171-B309-40D0-B832-0BE01A86F182}" type="pres">
      <dgm:prSet presAssocID="{9E827F9F-5B14-49DB-850D-4898D5039F3A}" presName="linNode" presStyleCnt="0"/>
      <dgm:spPr/>
      <dgm:t>
        <a:bodyPr/>
        <a:lstStyle/>
        <a:p>
          <a:endParaRPr lang="en-US"/>
        </a:p>
      </dgm:t>
    </dgm:pt>
    <dgm:pt modelId="{421B1B19-270C-4636-969D-E1E7BB08F69E}" type="pres">
      <dgm:prSet presAssocID="{9E827F9F-5B14-49DB-850D-4898D5039F3A}" presName="parentText" presStyleLbl="node1" presStyleIdx="0" presStyleCnt="3" custScaleX="25905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01FA43-E76B-49BD-A4D0-3FCCF729422B}" type="pres">
      <dgm:prSet presAssocID="{76519BA4-8F6D-42CA-8DEE-B929B89AFBC4}" presName="sp" presStyleCnt="0"/>
      <dgm:spPr/>
      <dgm:t>
        <a:bodyPr/>
        <a:lstStyle/>
        <a:p>
          <a:endParaRPr lang="en-US"/>
        </a:p>
      </dgm:t>
    </dgm:pt>
    <dgm:pt modelId="{9F65E8E4-0A89-448A-B0FF-90AD188AE615}" type="pres">
      <dgm:prSet presAssocID="{359D6BB6-6EF4-4C5F-9CA5-A44174002C97}" presName="linNode" presStyleCnt="0"/>
      <dgm:spPr/>
      <dgm:t>
        <a:bodyPr/>
        <a:lstStyle/>
        <a:p>
          <a:endParaRPr lang="en-US"/>
        </a:p>
      </dgm:t>
    </dgm:pt>
    <dgm:pt modelId="{9EA1DF5A-7238-45CC-ACD5-BE452DDA4ECF}" type="pres">
      <dgm:prSet presAssocID="{359D6BB6-6EF4-4C5F-9CA5-A44174002C97}" presName="parentText" presStyleLbl="node1" presStyleIdx="1" presStyleCnt="3" custScaleX="259051" custLinFactNeighborX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71B08B-145F-4B9D-A905-F76FE21DE074}" type="pres">
      <dgm:prSet presAssocID="{A460A73B-3AB3-4094-BAD3-133D4640EAA3}" presName="sp" presStyleCnt="0"/>
      <dgm:spPr/>
      <dgm:t>
        <a:bodyPr/>
        <a:lstStyle/>
        <a:p>
          <a:endParaRPr lang="en-US"/>
        </a:p>
      </dgm:t>
    </dgm:pt>
    <dgm:pt modelId="{CABCE9F0-E15B-419B-95F5-2D853D05B1AB}" type="pres">
      <dgm:prSet presAssocID="{A47C28D9-033A-419C-B3ED-25FC6BECB8D2}" presName="linNode" presStyleCnt="0"/>
      <dgm:spPr/>
      <dgm:t>
        <a:bodyPr/>
        <a:lstStyle/>
        <a:p>
          <a:endParaRPr lang="en-US"/>
        </a:p>
      </dgm:t>
    </dgm:pt>
    <dgm:pt modelId="{D09A25B3-CB1B-498A-88E2-93939B184C31}" type="pres">
      <dgm:prSet presAssocID="{A47C28D9-033A-419C-B3ED-25FC6BECB8D2}" presName="parentText" presStyleLbl="node1" presStyleIdx="2" presStyleCnt="3" custScaleX="26204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7FAEF70-3057-40D8-90B0-3B378F4C79C0}" type="presOf" srcId="{9E827F9F-5B14-49DB-850D-4898D5039F3A}" destId="{421B1B19-270C-4636-969D-E1E7BB08F69E}" srcOrd="0" destOrd="0" presId="urn:microsoft.com/office/officeart/2005/8/layout/vList5"/>
    <dgm:cxn modelId="{120FFA93-7A9E-4D59-A458-B7975112D09D}" srcId="{F464912E-C845-435A-9463-6E5A59D1DFB5}" destId="{A47C28D9-033A-419C-B3ED-25FC6BECB8D2}" srcOrd="2" destOrd="0" parTransId="{2EF72BCE-6A43-4ED3-9FEF-A88113618313}" sibTransId="{97D0075D-C604-450B-9B80-86DD2C952D85}"/>
    <dgm:cxn modelId="{43D628F8-AB32-4E6F-B9BC-D3968C1F5366}" type="presOf" srcId="{F464912E-C845-435A-9463-6E5A59D1DFB5}" destId="{EA910C84-2403-4825-9AB2-65432930A3D8}" srcOrd="0" destOrd="0" presId="urn:microsoft.com/office/officeart/2005/8/layout/vList5"/>
    <dgm:cxn modelId="{77CF597E-F969-4231-81FC-719B189D5B2E}" srcId="{F464912E-C845-435A-9463-6E5A59D1DFB5}" destId="{9E827F9F-5B14-49DB-850D-4898D5039F3A}" srcOrd="0" destOrd="0" parTransId="{3D38BC5F-518B-40A4-9895-D4A4B3B7677A}" sibTransId="{76519BA4-8F6D-42CA-8DEE-B929B89AFBC4}"/>
    <dgm:cxn modelId="{F04BB616-98AA-4D07-AE76-EE990FDCF5DB}" srcId="{F464912E-C845-435A-9463-6E5A59D1DFB5}" destId="{359D6BB6-6EF4-4C5F-9CA5-A44174002C97}" srcOrd="1" destOrd="0" parTransId="{22857B66-518B-42F2-9CE6-56207C9EC57E}" sibTransId="{A460A73B-3AB3-4094-BAD3-133D4640EAA3}"/>
    <dgm:cxn modelId="{6E7813C3-E68A-4B71-BAA5-9521CEAAFFA6}" type="presOf" srcId="{359D6BB6-6EF4-4C5F-9CA5-A44174002C97}" destId="{9EA1DF5A-7238-45CC-ACD5-BE452DDA4ECF}" srcOrd="0" destOrd="0" presId="urn:microsoft.com/office/officeart/2005/8/layout/vList5"/>
    <dgm:cxn modelId="{A9B16337-AA2E-4816-9987-AD0400CA389C}" type="presOf" srcId="{A47C28D9-033A-419C-B3ED-25FC6BECB8D2}" destId="{D09A25B3-CB1B-498A-88E2-93939B184C31}" srcOrd="0" destOrd="0" presId="urn:microsoft.com/office/officeart/2005/8/layout/vList5"/>
    <dgm:cxn modelId="{0BC34524-739C-4C23-999D-42EA0CCEB8A5}" type="presParOf" srcId="{EA910C84-2403-4825-9AB2-65432930A3D8}" destId="{4B134171-B309-40D0-B832-0BE01A86F182}" srcOrd="0" destOrd="0" presId="urn:microsoft.com/office/officeart/2005/8/layout/vList5"/>
    <dgm:cxn modelId="{EA03CBF4-D336-43A7-B635-92FD78748734}" type="presParOf" srcId="{4B134171-B309-40D0-B832-0BE01A86F182}" destId="{421B1B19-270C-4636-969D-E1E7BB08F69E}" srcOrd="0" destOrd="0" presId="urn:microsoft.com/office/officeart/2005/8/layout/vList5"/>
    <dgm:cxn modelId="{16485531-6379-44BD-8A5B-B525F059BA1A}" type="presParOf" srcId="{EA910C84-2403-4825-9AB2-65432930A3D8}" destId="{6601FA43-E76B-49BD-A4D0-3FCCF729422B}" srcOrd="1" destOrd="0" presId="urn:microsoft.com/office/officeart/2005/8/layout/vList5"/>
    <dgm:cxn modelId="{AAF2224E-1100-4A38-828D-DF3CA20AB519}" type="presParOf" srcId="{EA910C84-2403-4825-9AB2-65432930A3D8}" destId="{9F65E8E4-0A89-448A-B0FF-90AD188AE615}" srcOrd="2" destOrd="0" presId="urn:microsoft.com/office/officeart/2005/8/layout/vList5"/>
    <dgm:cxn modelId="{14C2EDFA-2C12-49C9-AD09-FA35BE656947}" type="presParOf" srcId="{9F65E8E4-0A89-448A-B0FF-90AD188AE615}" destId="{9EA1DF5A-7238-45CC-ACD5-BE452DDA4ECF}" srcOrd="0" destOrd="0" presId="urn:microsoft.com/office/officeart/2005/8/layout/vList5"/>
    <dgm:cxn modelId="{B51A2E3F-3285-4996-A122-F470E84E9ECB}" type="presParOf" srcId="{EA910C84-2403-4825-9AB2-65432930A3D8}" destId="{5A71B08B-145F-4B9D-A905-F76FE21DE074}" srcOrd="3" destOrd="0" presId="urn:microsoft.com/office/officeart/2005/8/layout/vList5"/>
    <dgm:cxn modelId="{25AAEBFF-8DAB-4593-BE2C-B2CAB1DEA943}" type="presParOf" srcId="{EA910C84-2403-4825-9AB2-65432930A3D8}" destId="{CABCE9F0-E15B-419B-95F5-2D853D05B1AB}" srcOrd="4" destOrd="0" presId="urn:microsoft.com/office/officeart/2005/8/layout/vList5"/>
    <dgm:cxn modelId="{E62E9957-30D2-479A-BF47-45BD363DE1A7}" type="presParOf" srcId="{CABCE9F0-E15B-419B-95F5-2D853D05B1AB}" destId="{D09A25B3-CB1B-498A-88E2-93939B184C31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F8B7253-2673-42FF-81D3-4ED5FB7A528F}" type="doc">
      <dgm:prSet loTypeId="urn:microsoft.com/office/officeart/2005/8/layout/lProcess3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7C3C4F93-6AD5-4C7A-92A6-795FD93A56EB}">
      <dgm:prSet/>
      <dgm:spPr/>
      <dgm:t>
        <a:bodyPr/>
        <a:lstStyle/>
        <a:p>
          <a:pPr algn="l" rtl="0"/>
          <a:r>
            <a:rPr lang="bn-BD" dirty="0" smtClean="0">
              <a:latin typeface="NikoshBAN" pitchFamily="2" charset="0"/>
              <a:cs typeface="NikoshBAN" pitchFamily="2" charset="0"/>
            </a:rPr>
            <a:t>১। লেখকের জন্ম কত সালে ?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7F2858A4-31F6-41BF-80FD-CCF07047E098}" type="parTrans" cxnId="{F210944A-DD27-4112-B066-F35C09C2216A}">
      <dgm:prSet/>
      <dgm:spPr/>
      <dgm:t>
        <a:bodyPr/>
        <a:lstStyle/>
        <a:p>
          <a:endParaRPr lang="en-US"/>
        </a:p>
      </dgm:t>
    </dgm:pt>
    <dgm:pt modelId="{BA865F1D-D1A3-4EC5-AF9C-029E80765090}" type="sibTrans" cxnId="{F210944A-DD27-4112-B066-F35C09C2216A}">
      <dgm:prSet/>
      <dgm:spPr/>
      <dgm:t>
        <a:bodyPr/>
        <a:lstStyle/>
        <a:p>
          <a:endParaRPr lang="en-US"/>
        </a:p>
      </dgm:t>
    </dgm:pt>
    <dgm:pt modelId="{E2C76A54-3FBA-4471-8056-FD889F58B29A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pPr algn="l" rtl="0"/>
          <a:r>
            <a:rPr lang="bn-BD" dirty="0" smtClean="0">
              <a:latin typeface="NikoshBAN" pitchFamily="2" charset="0"/>
              <a:cs typeface="NikoshBAN" pitchFamily="2" charset="0"/>
            </a:rPr>
            <a:t>২।উল্লেখযোগ্য দুটি গ্রন্থের নাম বল।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3D8DA4B4-B735-4DDF-BA5D-9DBD6C5228ED}" type="parTrans" cxnId="{766CBBAA-CDD5-42A5-9537-0143D205A5FC}">
      <dgm:prSet/>
      <dgm:spPr/>
      <dgm:t>
        <a:bodyPr/>
        <a:lstStyle/>
        <a:p>
          <a:endParaRPr lang="en-US"/>
        </a:p>
      </dgm:t>
    </dgm:pt>
    <dgm:pt modelId="{943DF2F6-D86C-490C-BEC6-04115FCAAD8A}" type="sibTrans" cxnId="{766CBBAA-CDD5-42A5-9537-0143D205A5FC}">
      <dgm:prSet/>
      <dgm:spPr/>
      <dgm:t>
        <a:bodyPr/>
        <a:lstStyle/>
        <a:p>
          <a:endParaRPr lang="en-US"/>
        </a:p>
      </dgm:t>
    </dgm:pt>
    <dgm:pt modelId="{392AE28D-B63D-47AB-9078-5530EF3C2FAF}" type="pres">
      <dgm:prSet presAssocID="{EF8B7253-2673-42FF-81D3-4ED5FB7A528F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757C78D7-DB3F-4816-9C3F-B08E9321790D}" type="pres">
      <dgm:prSet presAssocID="{7C3C4F93-6AD5-4C7A-92A6-795FD93A56EB}" presName="horFlow" presStyleCnt="0"/>
      <dgm:spPr/>
    </dgm:pt>
    <dgm:pt modelId="{25F02C1E-C2C6-4EED-9D2E-FC0D94ED6EB3}" type="pres">
      <dgm:prSet presAssocID="{7C3C4F93-6AD5-4C7A-92A6-795FD93A56EB}" presName="bigChev" presStyleLbl="node1" presStyleIdx="0" presStyleCnt="2" custScaleX="261969"/>
      <dgm:spPr/>
      <dgm:t>
        <a:bodyPr/>
        <a:lstStyle/>
        <a:p>
          <a:endParaRPr lang="en-US"/>
        </a:p>
      </dgm:t>
    </dgm:pt>
    <dgm:pt modelId="{39D3300C-1324-471E-B659-6161E034205F}" type="pres">
      <dgm:prSet presAssocID="{7C3C4F93-6AD5-4C7A-92A6-795FD93A56EB}" presName="vSp" presStyleCnt="0"/>
      <dgm:spPr/>
    </dgm:pt>
    <dgm:pt modelId="{B53774A3-3F0A-4DD9-A510-5B62E38D575A}" type="pres">
      <dgm:prSet presAssocID="{E2C76A54-3FBA-4471-8056-FD889F58B29A}" presName="horFlow" presStyleCnt="0"/>
      <dgm:spPr/>
    </dgm:pt>
    <dgm:pt modelId="{414349D7-BF1B-4AA3-8DDF-36EFE4F4715F}" type="pres">
      <dgm:prSet presAssocID="{E2C76A54-3FBA-4471-8056-FD889F58B29A}" presName="bigChev" presStyleLbl="node1" presStyleIdx="1" presStyleCnt="2" custScaleX="273876"/>
      <dgm:spPr/>
      <dgm:t>
        <a:bodyPr/>
        <a:lstStyle/>
        <a:p>
          <a:endParaRPr lang="en-US"/>
        </a:p>
      </dgm:t>
    </dgm:pt>
  </dgm:ptLst>
  <dgm:cxnLst>
    <dgm:cxn modelId="{F210944A-DD27-4112-B066-F35C09C2216A}" srcId="{EF8B7253-2673-42FF-81D3-4ED5FB7A528F}" destId="{7C3C4F93-6AD5-4C7A-92A6-795FD93A56EB}" srcOrd="0" destOrd="0" parTransId="{7F2858A4-31F6-41BF-80FD-CCF07047E098}" sibTransId="{BA865F1D-D1A3-4EC5-AF9C-029E80765090}"/>
    <dgm:cxn modelId="{9745CDC5-BC62-4821-92F1-4FC097260731}" type="presOf" srcId="{EF8B7253-2673-42FF-81D3-4ED5FB7A528F}" destId="{392AE28D-B63D-47AB-9078-5530EF3C2FAF}" srcOrd="0" destOrd="0" presId="urn:microsoft.com/office/officeart/2005/8/layout/lProcess3"/>
    <dgm:cxn modelId="{B2C24EBF-35CF-49C0-94FC-2173F8662DAF}" type="presOf" srcId="{E2C76A54-3FBA-4471-8056-FD889F58B29A}" destId="{414349D7-BF1B-4AA3-8DDF-36EFE4F4715F}" srcOrd="0" destOrd="0" presId="urn:microsoft.com/office/officeart/2005/8/layout/lProcess3"/>
    <dgm:cxn modelId="{766CBBAA-CDD5-42A5-9537-0143D205A5FC}" srcId="{EF8B7253-2673-42FF-81D3-4ED5FB7A528F}" destId="{E2C76A54-3FBA-4471-8056-FD889F58B29A}" srcOrd="1" destOrd="0" parTransId="{3D8DA4B4-B735-4DDF-BA5D-9DBD6C5228ED}" sibTransId="{943DF2F6-D86C-490C-BEC6-04115FCAAD8A}"/>
    <dgm:cxn modelId="{62FB1D6D-BCD7-42ED-B987-1D30CA9EF41D}" type="presOf" srcId="{7C3C4F93-6AD5-4C7A-92A6-795FD93A56EB}" destId="{25F02C1E-C2C6-4EED-9D2E-FC0D94ED6EB3}" srcOrd="0" destOrd="0" presId="urn:microsoft.com/office/officeart/2005/8/layout/lProcess3"/>
    <dgm:cxn modelId="{2E169458-9C4F-4FFE-B7FB-8E0A67389001}" type="presParOf" srcId="{392AE28D-B63D-47AB-9078-5530EF3C2FAF}" destId="{757C78D7-DB3F-4816-9C3F-B08E9321790D}" srcOrd="0" destOrd="0" presId="urn:microsoft.com/office/officeart/2005/8/layout/lProcess3"/>
    <dgm:cxn modelId="{E8F9BBA6-986F-4B5D-874A-D403A047D421}" type="presParOf" srcId="{757C78D7-DB3F-4816-9C3F-B08E9321790D}" destId="{25F02C1E-C2C6-4EED-9D2E-FC0D94ED6EB3}" srcOrd="0" destOrd="0" presId="urn:microsoft.com/office/officeart/2005/8/layout/lProcess3"/>
    <dgm:cxn modelId="{EBBFE43C-F74C-4D5F-B552-3E8F0CE2F046}" type="presParOf" srcId="{392AE28D-B63D-47AB-9078-5530EF3C2FAF}" destId="{39D3300C-1324-471E-B659-6161E034205F}" srcOrd="1" destOrd="0" presId="urn:microsoft.com/office/officeart/2005/8/layout/lProcess3"/>
    <dgm:cxn modelId="{FE779270-8546-49EB-B050-04C96DEBC0E1}" type="presParOf" srcId="{392AE28D-B63D-47AB-9078-5530EF3C2FAF}" destId="{B53774A3-3F0A-4DD9-A510-5B62E38D575A}" srcOrd="2" destOrd="0" presId="urn:microsoft.com/office/officeart/2005/8/layout/lProcess3"/>
    <dgm:cxn modelId="{0AC5962F-214D-4AF4-90CB-D5C0A7AD8A27}" type="presParOf" srcId="{B53774A3-3F0A-4DD9-A510-5B62E38D575A}" destId="{414349D7-BF1B-4AA3-8DDF-36EFE4F4715F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F1EE87-4C8C-42EE-886E-C94C05BD2B5A}">
      <dsp:nvSpPr>
        <dsp:cNvPr id="0" name=""/>
        <dsp:cNvSpPr/>
      </dsp:nvSpPr>
      <dsp:spPr>
        <a:xfrm>
          <a:off x="3006" y="573670"/>
          <a:ext cx="4705973" cy="3424658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b="1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নাসিমা সুলতানা রুনা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b="1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সহকারি শিক্ষক (কম্পিউটার)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b="1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দুড়াকুটি উচ্চ বিদ্যালয়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b="1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লালমনিরহাট।</a:t>
          </a:r>
          <a:endParaRPr lang="en-US" sz="2400" kern="1200" dirty="0">
            <a:solidFill>
              <a:schemeClr val="tx1"/>
            </a:solidFill>
          </a:endParaRPr>
        </a:p>
      </dsp:txBody>
      <dsp:txXfrm>
        <a:off x="692180" y="1075200"/>
        <a:ext cx="3327625" cy="2421598"/>
      </dsp:txXfrm>
    </dsp:sp>
    <dsp:sp modelId="{DB203EC1-FD31-47E7-B43C-FC66D092ABF8}">
      <dsp:nvSpPr>
        <dsp:cNvPr id="0" name=""/>
        <dsp:cNvSpPr/>
      </dsp:nvSpPr>
      <dsp:spPr>
        <a:xfrm rot="21568939">
          <a:off x="4831886" y="2110268"/>
          <a:ext cx="260967" cy="30436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>
        <a:off x="4831888" y="2171495"/>
        <a:ext cx="182677" cy="182617"/>
      </dsp:txXfrm>
    </dsp:sp>
    <dsp:sp modelId="{5349549C-867E-4C48-86FE-E670F6B973E1}">
      <dsp:nvSpPr>
        <dsp:cNvPr id="0" name=""/>
        <dsp:cNvSpPr/>
      </dsp:nvSpPr>
      <dsp:spPr>
        <a:xfrm>
          <a:off x="5201058" y="570066"/>
          <a:ext cx="3941103" cy="3344845"/>
        </a:xfrm>
        <a:prstGeom prst="ellipse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bn-BD" sz="2800" b="1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বিষয়ঃবাংলা ১ম পত্র </a:t>
          </a:r>
          <a:r>
            <a:rPr lang="en-US" sz="2800" b="1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    </a:t>
          </a:r>
          <a:r>
            <a:rPr lang="bn-BD" sz="3200" b="1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(গদ্য)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b="1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শ্রেণীঃ৭ম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b="1" kern="1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সময়ঃ৪৫মিঃ</a:t>
          </a:r>
          <a:endParaRPr lang="en-US" sz="2400" b="1" kern="1200" dirty="0" smtClean="0">
            <a:solidFill>
              <a:schemeClr val="tx1"/>
            </a:solidFill>
            <a:latin typeface="NikoshBAN" pitchFamily="2" charset="0"/>
            <a:cs typeface="NikoshBAN" pitchFamily="2" charset="0"/>
          </a:endParaRP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err="1" smtClean="0">
              <a:solidFill>
                <a:schemeClr val="tx1"/>
              </a:solidFill>
              <a:latin typeface="NikoshBAN" pitchFamily="2" charset="0"/>
              <a:cs typeface="NikoshBAN" pitchFamily="2" charset="0"/>
            </a:rPr>
            <a:t>তারিখঃ</a:t>
          </a:r>
          <a:endParaRPr lang="en-US" sz="2400" kern="1200" dirty="0">
            <a:solidFill>
              <a:schemeClr val="tx1"/>
            </a:solidFill>
          </a:endParaRPr>
        </a:p>
      </dsp:txBody>
      <dsp:txXfrm>
        <a:off x="5778219" y="1059907"/>
        <a:ext cx="2786781" cy="236516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1B1B19-270C-4636-969D-E1E7BB08F69E}">
      <dsp:nvSpPr>
        <dsp:cNvPr id="0" name=""/>
        <dsp:cNvSpPr/>
      </dsp:nvSpPr>
      <dsp:spPr>
        <a:xfrm>
          <a:off x="192029" y="1785"/>
          <a:ext cx="6324595" cy="117871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l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000" b="1" kern="1200" dirty="0" smtClean="0">
              <a:latin typeface="NikoshBAN" pitchFamily="2" charset="0"/>
              <a:cs typeface="NikoshBAN" pitchFamily="2" charset="0"/>
            </a:rPr>
            <a:t>১।লেখক সর্ম্পকে বলতে পারবে।</a:t>
          </a:r>
          <a:endParaRPr lang="bn-BD" sz="4000" b="1" kern="1200" dirty="0">
            <a:latin typeface="NikoshBAN" pitchFamily="2" charset="0"/>
            <a:cs typeface="NikoshBAN" pitchFamily="2" charset="0"/>
          </a:endParaRPr>
        </a:p>
      </dsp:txBody>
      <dsp:txXfrm>
        <a:off x="249569" y="59325"/>
        <a:ext cx="6209515" cy="1063638"/>
      </dsp:txXfrm>
    </dsp:sp>
    <dsp:sp modelId="{9EA1DF5A-7238-45CC-ACD5-BE452DDA4ECF}">
      <dsp:nvSpPr>
        <dsp:cNvPr id="0" name=""/>
        <dsp:cNvSpPr/>
      </dsp:nvSpPr>
      <dsp:spPr>
        <a:xfrm>
          <a:off x="192029" y="1239440"/>
          <a:ext cx="6324595" cy="117871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600" b="1" kern="1200" dirty="0" smtClean="0">
              <a:latin typeface="NikoshBAN" pitchFamily="2" charset="0"/>
              <a:cs typeface="NikoshBAN" pitchFamily="2" charset="0"/>
            </a:rPr>
            <a:t>২।বিভিন্ন শব্দের সঠিক  অর্থ  ও শুদ্ধ উচ্চারণ করতে পারবে।</a:t>
          </a:r>
          <a:endParaRPr lang="en-US" sz="3600" b="1" kern="1200" dirty="0">
            <a:latin typeface="NikoshBAN" pitchFamily="2" charset="0"/>
            <a:cs typeface="NikoshBAN" pitchFamily="2" charset="0"/>
          </a:endParaRPr>
        </a:p>
      </dsp:txBody>
      <dsp:txXfrm>
        <a:off x="249569" y="1296980"/>
        <a:ext cx="6209515" cy="1063638"/>
      </dsp:txXfrm>
    </dsp:sp>
    <dsp:sp modelId="{D09A25B3-CB1B-498A-88E2-93939B184C31}">
      <dsp:nvSpPr>
        <dsp:cNvPr id="0" name=""/>
        <dsp:cNvSpPr/>
      </dsp:nvSpPr>
      <dsp:spPr>
        <a:xfrm>
          <a:off x="192029" y="2477095"/>
          <a:ext cx="6397741" cy="117871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9540" tIns="64770" rIns="129540" bIns="64770" numCol="1" spcCol="1270" anchor="ctr" anchorCtr="0">
          <a:noAutofit/>
        </a:bodyPr>
        <a:lstStyle/>
        <a:p>
          <a:pPr lvl="0" algn="l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400" b="1" kern="1200" dirty="0" smtClean="0">
              <a:latin typeface="NikoshBAN" pitchFamily="2" charset="0"/>
              <a:cs typeface="NikoshBAN" pitchFamily="2" charset="0"/>
            </a:rPr>
            <a:t>৩।</a:t>
          </a:r>
          <a:r>
            <a:rPr lang="en-US" sz="3400" b="1" kern="1200" dirty="0" smtClean="0">
              <a:latin typeface="NikoshBAN" pitchFamily="2" charset="0"/>
              <a:cs typeface="NikoshBAN" pitchFamily="2" charset="0"/>
            </a:rPr>
            <a:t> </a:t>
          </a:r>
          <a:r>
            <a:rPr lang="bn-BD" sz="3400" b="1" kern="1200" dirty="0" smtClean="0">
              <a:latin typeface="NikoshBAN" pitchFamily="2" charset="0"/>
              <a:cs typeface="NikoshBAN" pitchFamily="2" charset="0"/>
            </a:rPr>
            <a:t>বাংলাদেশে বসবাসরত ক্ষুদ্র জাতিসত্তার      বৈশিষ্ট্য ব্যাখ্যা করতে পারবে।</a:t>
          </a:r>
          <a:endParaRPr lang="en-US" sz="3400" kern="1200" dirty="0">
            <a:latin typeface="NikoshBAN" pitchFamily="2" charset="0"/>
            <a:cs typeface="NikoshBAN" pitchFamily="2" charset="0"/>
          </a:endParaRPr>
        </a:p>
      </dsp:txBody>
      <dsp:txXfrm>
        <a:off x="249569" y="2534635"/>
        <a:ext cx="6282661" cy="10636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F02C1E-C2C6-4EED-9D2E-FC0D94ED6EB3}">
      <dsp:nvSpPr>
        <dsp:cNvPr id="0" name=""/>
        <dsp:cNvSpPr/>
      </dsp:nvSpPr>
      <dsp:spPr>
        <a:xfrm>
          <a:off x="4152" y="492430"/>
          <a:ext cx="7572318" cy="1156215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31750" rIns="0" bIns="31750" numCol="1" spcCol="1270" anchor="ctr" anchorCtr="0">
          <a:noAutofit/>
        </a:bodyPr>
        <a:lstStyle/>
        <a:p>
          <a:pPr lvl="0" algn="l" defTabSz="2222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5000" kern="1200" dirty="0" smtClean="0">
              <a:latin typeface="NikoshBAN" pitchFamily="2" charset="0"/>
              <a:cs typeface="NikoshBAN" pitchFamily="2" charset="0"/>
            </a:rPr>
            <a:t>১। লেখকের জন্ম কত সালে ?</a:t>
          </a:r>
          <a:endParaRPr lang="en-US" sz="5000" kern="1200" dirty="0">
            <a:latin typeface="NikoshBAN" pitchFamily="2" charset="0"/>
            <a:cs typeface="NikoshBAN" pitchFamily="2" charset="0"/>
          </a:endParaRPr>
        </a:p>
      </dsp:txBody>
      <dsp:txXfrm>
        <a:off x="582260" y="492430"/>
        <a:ext cx="6416103" cy="1156215"/>
      </dsp:txXfrm>
    </dsp:sp>
    <dsp:sp modelId="{414349D7-BF1B-4AA3-8DDF-36EFE4F4715F}">
      <dsp:nvSpPr>
        <dsp:cNvPr id="0" name=""/>
        <dsp:cNvSpPr/>
      </dsp:nvSpPr>
      <dsp:spPr>
        <a:xfrm>
          <a:off x="4152" y="1810516"/>
          <a:ext cx="7916494" cy="1156215"/>
        </a:xfrm>
        <a:prstGeom prst="chevron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63500" tIns="31750" rIns="0" bIns="31750" numCol="1" spcCol="1270" anchor="ctr" anchorCtr="0">
          <a:noAutofit/>
        </a:bodyPr>
        <a:lstStyle/>
        <a:p>
          <a:pPr lvl="0" algn="l" defTabSz="2222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5000" kern="1200" dirty="0" smtClean="0">
              <a:latin typeface="NikoshBAN" pitchFamily="2" charset="0"/>
              <a:cs typeface="NikoshBAN" pitchFamily="2" charset="0"/>
            </a:rPr>
            <a:t>২।উল্লেখযোগ্য দুটি গ্রন্থের নাম বল।</a:t>
          </a:r>
          <a:endParaRPr lang="en-US" sz="5000" kern="1200" dirty="0">
            <a:latin typeface="NikoshBAN" pitchFamily="2" charset="0"/>
            <a:cs typeface="NikoshBAN" pitchFamily="2" charset="0"/>
          </a:endParaRPr>
        </a:p>
      </dsp:txBody>
      <dsp:txXfrm>
        <a:off x="582260" y="1810516"/>
        <a:ext cx="6760279" cy="11562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AE4077-7A71-4FEC-988B-C3711336C5E4}" type="datetimeFigureOut">
              <a:rPr lang="en-US" smtClean="0"/>
              <a:pPr/>
              <a:t>08-Jan-17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A836E9-B7B0-46C1-B82B-4B48C813A52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888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A836E9-B7B0-46C1-B82B-4B48C813A524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A836E9-B7B0-46C1-B82B-4B48C813A524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08-Jan-17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755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08-Jan-17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969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08-Jan-17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799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08-Jan-17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011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08-Jan-17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172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08-Jan-17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35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08-Jan-17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830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08-Jan-17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961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08-Jan-17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065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08-Jan-17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236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08-Jan-17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63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08-Jan-17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115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Chakma-1.mpg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jpeg"/><Relationship Id="rId4" Type="http://schemas.openxmlformats.org/officeDocument/2006/relationships/image" Target="../media/image12.gi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"/>
            <a:ext cx="9087387" cy="6553200"/>
          </a:xfrm>
        </p:spPr>
      </p:pic>
      <p:sp>
        <p:nvSpPr>
          <p:cNvPr id="6" name="TextBox 5"/>
          <p:cNvSpPr txBox="1"/>
          <p:nvPr/>
        </p:nvSpPr>
        <p:spPr>
          <a:xfrm>
            <a:off x="3641435" y="3254514"/>
            <a:ext cx="16925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4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7E6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3931366799"/>
              </p:ext>
            </p:extLst>
          </p:nvPr>
        </p:nvGraphicFramePr>
        <p:xfrm>
          <a:off x="0" y="1905000"/>
          <a:ext cx="91440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Cloud Callout 14"/>
          <p:cNvSpPr/>
          <p:nvPr/>
        </p:nvSpPr>
        <p:spPr>
          <a:xfrm>
            <a:off x="2971800" y="228600"/>
            <a:ext cx="3200400" cy="1600200"/>
          </a:xfrm>
          <a:prstGeom prst="cloudCallou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m_1025279a.jpg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 t="2985" b="4478"/>
          <a:stretch>
            <a:fillRect/>
          </a:stretch>
        </p:blipFill>
        <p:spPr>
          <a:xfrm>
            <a:off x="304800" y="1524000"/>
            <a:ext cx="3962400" cy="4114800"/>
          </a:xfrm>
          <a:ln w="76200">
            <a:solidFill>
              <a:srgbClr val="C00000"/>
            </a:solidFill>
          </a:ln>
        </p:spPr>
      </p:pic>
      <p:pic>
        <p:nvPicPr>
          <p:cNvPr id="8" name="Content Placeholder 7" descr="market.jpg"/>
          <p:cNvPicPr>
            <a:picLocks noGrp="1" noChangeAspect="1"/>
          </p:cNvPicPr>
          <p:nvPr>
            <p:ph sz="quarter" idx="4"/>
          </p:nvPr>
        </p:nvPicPr>
        <p:blipFill>
          <a:blip r:embed="rId4"/>
          <a:srcRect t="15151" b="16667"/>
          <a:stretch>
            <a:fillRect/>
          </a:stretch>
        </p:blipFill>
        <p:spPr>
          <a:xfrm>
            <a:off x="4648200" y="1447800"/>
            <a:ext cx="4267200" cy="4343400"/>
          </a:xfrm>
          <a:prstGeom prst="rect">
            <a:avLst/>
          </a:prstGeom>
          <a:ln w="76200" cap="sq">
            <a:solidFill>
              <a:srgbClr val="C000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7E6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own Arrow Callout 5"/>
          <p:cNvSpPr/>
          <p:nvPr/>
        </p:nvSpPr>
        <p:spPr>
          <a:xfrm>
            <a:off x="0" y="609600"/>
            <a:ext cx="9144000" cy="3124200"/>
          </a:xfrm>
          <a:prstGeom prst="downArrowCallou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6600" b="1" u="sng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বাংলাদেশের ক্ষুদ্র জাতি সত্তা</a:t>
            </a:r>
            <a:endParaRPr lang="en-US" sz="6600" b="1" u="sng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Up Arrow Callout 7"/>
          <p:cNvSpPr/>
          <p:nvPr/>
        </p:nvSpPr>
        <p:spPr>
          <a:xfrm>
            <a:off x="2971800" y="3886200"/>
            <a:ext cx="3124200" cy="1752600"/>
          </a:xfrm>
          <a:prstGeom prst="upArrowCallou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 </a:t>
            </a:r>
            <a:r>
              <a:rPr lang="en-US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কে</a:t>
            </a:r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শেরাম</a:t>
            </a:r>
            <a:endParaRPr lang="en-US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DA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2800" y="274638"/>
            <a:ext cx="2971800" cy="1143000"/>
          </a:xfrm>
        </p:spPr>
        <p:txBody>
          <a:bodyPr>
            <a:normAutofit/>
          </a:bodyPr>
          <a:lstStyle/>
          <a:p>
            <a:r>
              <a:rPr lang="bn-BD" sz="6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শিখন ফল</a:t>
            </a:r>
            <a:endParaRPr lang="en-US" sz="6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685800" y="1981200"/>
          <a:ext cx="6781800" cy="36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8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ft-Right Arrow 5"/>
          <p:cNvSpPr/>
          <p:nvPr/>
        </p:nvSpPr>
        <p:spPr>
          <a:xfrm>
            <a:off x="5334000" y="914400"/>
            <a:ext cx="3657600" cy="1524000"/>
          </a:xfrm>
          <a:prstGeom prst="leftRightArrow">
            <a:avLst>
              <a:gd name="adj1" fmla="val 48182"/>
              <a:gd name="adj2" fmla="val 50000"/>
            </a:avLst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জন্মঃ১৯৫৩খ্রীঃ২৭শে ফেব্রুয়ারি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Flowchart: Punched Tape 6"/>
          <p:cNvSpPr/>
          <p:nvPr/>
        </p:nvSpPr>
        <p:spPr>
          <a:xfrm>
            <a:off x="5486400" y="3886200"/>
            <a:ext cx="3429000" cy="1795272"/>
          </a:xfrm>
          <a:prstGeom prst="flowChartPunchedTap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মনিপুরি সাহিত্য সংকলন মৈরা’র প্রধান সম্পাদক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Can 7"/>
          <p:cNvSpPr/>
          <p:nvPr/>
        </p:nvSpPr>
        <p:spPr>
          <a:xfrm>
            <a:off x="304800" y="1447800"/>
            <a:ext cx="2743200" cy="3276600"/>
          </a:xfrm>
          <a:prstGeom prst="can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বসন্ত কুন্নি পালগী লৈরাং,মনিপুরি কবিতা,ইতিহাসের দর্পনে দেখা,চৈতন্য অধিবাস।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304800" y="1447800"/>
            <a:ext cx="2743200" cy="685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গ্রন্থ সমুহ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3200400" y="1905000"/>
            <a:ext cx="2438400" cy="2438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এ কে শেরাম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DFBD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685800" y="2027238"/>
          <a:ext cx="7924800" cy="3459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lowchart: Punched Tape 3"/>
          <p:cNvSpPr/>
          <p:nvPr/>
        </p:nvSpPr>
        <p:spPr>
          <a:xfrm>
            <a:off x="2209800" y="533400"/>
            <a:ext cx="3810000" cy="1447800"/>
          </a:xfrm>
          <a:prstGeom prst="flowChartPunchedTap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54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বাংলাদেশে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প্রায়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৪৫টিরও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অধিক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ক্ষুদ্র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জাতিসত্তার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বাস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রয়েছে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তারা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সাধারণত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পাবর্ত্য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চট্টগ্রামসহ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উত্তর-র্পূব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উত্তর-পশ্চিম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মধ্য-উত্তর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বঙ্গের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জেলায়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বাস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জাতি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সত্তাগুলো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হলো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-</a:t>
            </a:r>
          </a:p>
          <a:p>
            <a:pPr marL="0" indent="0">
              <a:buNone/>
            </a:pPr>
            <a:r>
              <a:rPr lang="en-US" b="1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চাকমা,মারমা,সাঁওতাল,মনিপুরী,গারো,ত্রিপুরা,মগ,মুরং,হাজং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,</a:t>
            </a:r>
          </a:p>
          <a:p>
            <a:pPr marL="0" indent="0">
              <a:buNone/>
            </a:pPr>
            <a:r>
              <a:rPr lang="en-US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খিয়াং,বম,ম্রো,পাংখো,খুমি,লুসাই,চাক</a:t>
            </a:r>
            <a:r>
              <a:rPr lang="en-US" b="1" dirty="0">
                <a:latin typeface="NikoshBAN" pitchFamily="2" charset="0"/>
                <a:cs typeface="NikoshBAN" pitchFamily="2" charset="0"/>
              </a:rPr>
              <a:t>।</a:t>
            </a:r>
            <a:endParaRPr lang="en-US" b="1" dirty="0" smtClean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amara7096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81400" y="76200"/>
            <a:ext cx="17526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805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7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62200" y="2286000"/>
            <a:ext cx="5638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Flowchart: Alternate Process 4"/>
          <p:cNvSpPr/>
          <p:nvPr/>
        </p:nvSpPr>
        <p:spPr>
          <a:xfrm>
            <a:off x="1219200" y="3276600"/>
            <a:ext cx="6019800" cy="2438400"/>
          </a:xfrm>
          <a:prstGeom prst="flowChartAlternate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আদর্শ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করাব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,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সঠিক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শুদ্ধ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উচ্চারণ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শিখাব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যেমন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-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ক্ষুদ্র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, 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সংস্কৃতি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গোষ্ঠী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চুঙলা</a:t>
            </a:r>
            <a:r>
              <a:rPr lang="en-US" sz="700" dirty="0" smtClean="0">
                <a:latin typeface="NikoshBAN" pitchFamily="2" charset="0"/>
                <a:cs typeface="NikoshBAN" pitchFamily="2" charset="0"/>
              </a:rPr>
              <a:t>,</a:t>
            </a:r>
            <a:endParaRPr lang="en-US" sz="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Oval 5">
            <a:hlinkClick r:id="rId2" action="ppaction://hlinkfile"/>
          </p:cNvPr>
          <p:cNvSpPr/>
          <p:nvPr/>
        </p:nvSpPr>
        <p:spPr>
          <a:xfrm>
            <a:off x="7620000" y="5486400"/>
            <a:ext cx="1143000" cy="1219200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video</a:t>
            </a:r>
            <a:endParaRPr lang="en-US" dirty="0"/>
          </a:p>
        </p:txBody>
      </p:sp>
      <p:pic>
        <p:nvPicPr>
          <p:cNvPr id="8" name="Picture 7" descr="left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400" y="457200"/>
            <a:ext cx="2057400" cy="2362200"/>
          </a:xfrm>
          <a:prstGeom prst="rect">
            <a:avLst/>
          </a:prstGeom>
        </p:spPr>
      </p:pic>
      <p:pic>
        <p:nvPicPr>
          <p:cNvPr id="10" name="Picture 9" descr="c_7_b_new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5800" y="457200"/>
            <a:ext cx="1752600" cy="23622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FE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2594935344_a49f7d4cfb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28600" y="838200"/>
            <a:ext cx="4191000" cy="2743200"/>
          </a:xfrm>
        </p:spPr>
      </p:pic>
      <p:pic>
        <p:nvPicPr>
          <p:cNvPr id="9" name="Content Placeholder 8" descr="Bangladesh-teagarden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876800" y="3886201"/>
            <a:ext cx="4114800" cy="2971800"/>
          </a:xfrm>
        </p:spPr>
      </p:pic>
      <p:sp>
        <p:nvSpPr>
          <p:cNvPr id="7" name="Flowchart: Stored Data 6"/>
          <p:cNvSpPr/>
          <p:nvPr/>
        </p:nvSpPr>
        <p:spPr>
          <a:xfrm>
            <a:off x="2971800" y="152400"/>
            <a:ext cx="3124200" cy="685800"/>
          </a:xfrm>
          <a:prstGeom prst="flowChartOnlineStorag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জোড়ায় কাজ</a:t>
            </a:r>
            <a:endParaRPr lang="en-US" sz="3600" b="1" dirty="0">
              <a:solidFill>
                <a:schemeClr val="tx1"/>
              </a:solidFill>
            </a:endParaRPr>
          </a:p>
        </p:txBody>
      </p:sp>
      <p:pic>
        <p:nvPicPr>
          <p:cNvPr id="10" name="Picture 9" descr="India_Apatani_tribal_woma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3742730"/>
            <a:ext cx="4191000" cy="3200400"/>
          </a:xfrm>
          <a:prstGeom prst="rect">
            <a:avLst/>
          </a:prstGeom>
        </p:spPr>
      </p:pic>
      <p:pic>
        <p:nvPicPr>
          <p:cNvPr id="12" name="Picture 11" descr="17047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6800" y="838201"/>
            <a:ext cx="4114800" cy="294922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28600" y="2971801"/>
            <a:ext cx="1371600" cy="584775"/>
          </a:xfrm>
          <a:prstGeom prst="rect">
            <a:avLst/>
          </a:prstGeom>
          <a:noFill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বপন</a:t>
            </a:r>
            <a:r>
              <a:rPr lang="en-US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-  </a:t>
            </a:r>
            <a:r>
              <a:rPr lang="bn-BD" sz="3200" b="1" dirty="0" smtClean="0">
                <a:solidFill>
                  <a:srgbClr val="FFFF00"/>
                </a:solidFill>
              </a:rPr>
              <a:t> 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76801" y="3252336"/>
            <a:ext cx="847433" cy="461665"/>
          </a:xfrm>
          <a:prstGeom prst="rect">
            <a:avLst/>
          </a:prstGeom>
          <a:noFill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খাদি</a:t>
            </a:r>
            <a:r>
              <a:rPr lang="en-US" sz="2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-    </a:t>
            </a:r>
            <a:r>
              <a:rPr lang="bn-BD" sz="2400" b="1" dirty="0" smtClean="0">
                <a:solidFill>
                  <a:srgbClr val="FFFF00"/>
                </a:solidFill>
              </a:rPr>
              <a:t> </a:t>
            </a:r>
            <a:endParaRPr lang="en-US" sz="2400" b="1" dirty="0">
              <a:solidFill>
                <a:srgbClr val="FFFF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8600" y="6197026"/>
            <a:ext cx="1524000" cy="584775"/>
          </a:xfrm>
          <a:prstGeom prst="rect">
            <a:avLst/>
          </a:prstGeom>
          <a:noFill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প্রবীণ</a:t>
            </a:r>
            <a:r>
              <a:rPr lang="en-US" sz="2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- </a:t>
            </a:r>
            <a:r>
              <a:rPr lang="bn-BD" sz="2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4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986485" y="6167736"/>
            <a:ext cx="652316" cy="461665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জুম</a:t>
            </a:r>
            <a:r>
              <a:rPr lang="en-US" sz="2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-  </a:t>
            </a:r>
            <a:endParaRPr lang="en-US" sz="24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24001" y="2971801"/>
            <a:ext cx="11360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বোনা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92036" y="6239470"/>
            <a:ext cx="24418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বয়স্ক</a:t>
            </a:r>
            <a:r>
              <a:rPr lang="bn-BD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724234" y="3272136"/>
            <a:ext cx="3334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হাতে কাটা সুতা দিয়ে তৈরীকাপড়</a:t>
            </a:r>
            <a:r>
              <a:rPr lang="bn-BD" sz="2400" b="1" dirty="0">
                <a:solidFill>
                  <a:srgbClr val="FFFF00"/>
                </a:solidFill>
              </a:rPr>
              <a:t> 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5638800" y="6229291"/>
            <a:ext cx="327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পাহাড়ে চাষাবাদের বিশেষ পদ্ধতি </a:t>
            </a:r>
            <a:endParaRPr lang="en-US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  <p:bldP spid="14" grpId="0" animBg="1"/>
      <p:bldP spid="15" grpId="0" animBg="1"/>
      <p:bldP spid="16" grpId="0" animBg="1"/>
      <p:bldP spid="2" grpId="0"/>
      <p:bldP spid="3" grpId="0"/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17041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4495800" cy="3505200"/>
          </a:xfrm>
        </p:spPr>
      </p:pic>
      <p:pic>
        <p:nvPicPr>
          <p:cNvPr id="11" name="Picture 10" descr="16.gif"/>
          <p:cNvPicPr>
            <a:picLocks noChangeAspect="1"/>
          </p:cNvPicPr>
          <p:nvPr/>
        </p:nvPicPr>
        <p:blipFill>
          <a:blip r:embed="rId4"/>
          <a:srcRect l="1387" r="4931" b="7778"/>
          <a:stretch>
            <a:fillRect/>
          </a:stretch>
        </p:blipFill>
        <p:spPr>
          <a:xfrm>
            <a:off x="4495800" y="0"/>
            <a:ext cx="4648200" cy="6858000"/>
          </a:xfrm>
          <a:prstGeom prst="rect">
            <a:avLst/>
          </a:prstGeom>
        </p:spPr>
      </p:pic>
      <p:pic>
        <p:nvPicPr>
          <p:cNvPr id="14" name="Picture 13" descr="indigenous-people-banderban-289x30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429000"/>
            <a:ext cx="4495800" cy="346710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495800" y="3276600"/>
            <a:ext cx="4648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dance</a:t>
            </a:r>
            <a:endParaRPr lang="en-US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7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ft Arrow 5"/>
          <p:cNvSpPr/>
          <p:nvPr/>
        </p:nvSpPr>
        <p:spPr>
          <a:xfrm>
            <a:off x="990600" y="1600200"/>
            <a:ext cx="7162800" cy="47244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চাকমা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উপজাতিদের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সামাজিক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বৈশিষ্ট্য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বণর্ণা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28800" y="457202"/>
            <a:ext cx="4267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6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60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Tea Plan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381000"/>
            <a:ext cx="1219200" cy="1143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752" y="1600200"/>
            <a:ext cx="8503920" cy="4648200"/>
          </a:xfrm>
        </p:spPr>
        <p:txBody>
          <a:bodyPr>
            <a:normAutofit lnSpcReduction="10000"/>
          </a:bodyPr>
          <a:lstStyle/>
          <a:p>
            <a:endParaRPr lang="en-US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চাকমারা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সাধারনত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বৌদ্ধ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ধর্মাবলম্বী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নাদেং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খারা,গুদো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খারা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ঘিলা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খারা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এদের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প্রিয়</a:t>
            </a:r>
            <a:r>
              <a: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খেলা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এদের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সমাজের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হচ্ছেন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রাজা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এছাড়াও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প্রতিটি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গ্রামে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একজন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গ্রামপ্রধান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থাকেন,যাকে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তারা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‘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কারবারি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’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তারা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জুম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চাষ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করে।বৌদ্ধ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পূণির্মা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তাদের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ধর্মীয়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উৎসব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এছাড়াও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মাঘী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পূর্ণিমা,কঠীন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চিবরদান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উৎসব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পালন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করে।তারা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বাঁশ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বেত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নানাধরণের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ঝুঁড়ি,পাখা,বাঁশি,বাদ্যযন্ত্র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ইত্যাদি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চাকমাদের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খাবার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ভাত।তাদের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নারীদের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পোষাকের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পিনন-হাদি।পুরুষেরা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ফতুয়া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লুঙ্গি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পরেন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en-US" sz="3600" dirty="0">
              <a:solidFill>
                <a:schemeClr val="tx1"/>
              </a:solidFill>
            </a:endParaRPr>
          </a:p>
        </p:txBody>
      </p:sp>
      <p:pic>
        <p:nvPicPr>
          <p:cNvPr id="6" name="Picture 5" descr="57925_427959795307_99377540307_5548346_5620966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0" y="304800"/>
            <a:ext cx="175260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336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E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05000"/>
            <a:ext cx="6553200" cy="38100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১।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চাকমারা কোন ধর্মের অনুসারি?</a:t>
            </a:r>
            <a:endParaRPr lang="en-US" sz="3600" b="1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২।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এ কে শেরামের দুটি গ্রন্থের নাম বল।</a:t>
            </a:r>
          </a:p>
          <a:p>
            <a:pPr>
              <a:buNone/>
            </a:pP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৩।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চাকমাদের জনপ্রিয় লোকনৃত্যগীত কি কি? </a:t>
            </a:r>
            <a:endParaRPr lang="en-US" sz="3600" b="1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৪।চাকমাদের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খাবার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pPr>
              <a:buNone/>
            </a:pP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৫।চাকমাদের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দু’টি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খেলার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।</a:t>
            </a:r>
            <a:endParaRPr lang="bn-BD" sz="3600" b="1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4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৪</a:t>
            </a:r>
            <a:r>
              <a:rPr lang="bn-BD" sz="4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  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Flowchart: Magnetic Disk 3"/>
          <p:cNvSpPr/>
          <p:nvPr/>
        </p:nvSpPr>
        <p:spPr>
          <a:xfrm>
            <a:off x="2895600" y="454152"/>
            <a:ext cx="2819400" cy="1222248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6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>
            <a:normAutofit fontScale="85000" lnSpcReduction="20000"/>
          </a:bodyPr>
          <a:lstStyle/>
          <a:p>
            <a:r>
              <a:rPr lang="en-US" sz="4200" b="1" dirty="0" smtClean="0">
                <a:latin typeface="NikoshBAN" pitchFamily="2" charset="0"/>
                <a:cs typeface="NikoshBAN" pitchFamily="2" charset="0"/>
              </a:rPr>
              <a:t>১. </a:t>
            </a:r>
            <a:r>
              <a:rPr lang="en-US" sz="4200" b="1" dirty="0" err="1" smtClean="0">
                <a:latin typeface="NikoshBAN" pitchFamily="2" charset="0"/>
                <a:cs typeface="NikoshBAN" pitchFamily="2" charset="0"/>
              </a:rPr>
              <a:t>চাকমারা</a:t>
            </a:r>
            <a:r>
              <a:rPr lang="en-US" sz="4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200" b="1" dirty="0" err="1" smtClean="0">
                <a:latin typeface="NikoshBAN" pitchFamily="2" charset="0"/>
                <a:cs typeface="NikoshBAN" pitchFamily="2" charset="0"/>
              </a:rPr>
              <a:t>বৌদ্ধ</a:t>
            </a:r>
            <a:r>
              <a:rPr lang="en-US" sz="4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200" b="1" dirty="0" err="1" smtClean="0">
                <a:latin typeface="NikoshBAN" pitchFamily="2" charset="0"/>
                <a:cs typeface="NikoshBAN" pitchFamily="2" charset="0"/>
              </a:rPr>
              <a:t>ধর্মের</a:t>
            </a:r>
            <a:r>
              <a:rPr lang="en-US" sz="4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200" b="1" dirty="0" err="1" smtClean="0">
                <a:latin typeface="NikoshBAN" pitchFamily="2" charset="0"/>
                <a:cs typeface="NikoshBAN" pitchFamily="2" charset="0"/>
              </a:rPr>
              <a:t>অনুসারী</a:t>
            </a:r>
            <a:r>
              <a:rPr lang="en-US" sz="4200" b="1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200" b="1" dirty="0" smtClean="0">
                <a:latin typeface="NikoshBAN" pitchFamily="2" charset="0"/>
                <a:cs typeface="NikoshBAN" pitchFamily="2" charset="0"/>
              </a:rPr>
              <a:t>২</a:t>
            </a:r>
            <a:r>
              <a:rPr lang="en-US" sz="4200" dirty="0" smtClean="0">
                <a:latin typeface="NikoshBAN" pitchFamily="2" charset="0"/>
                <a:cs typeface="NikoshBAN" pitchFamily="2" charset="0"/>
              </a:rPr>
              <a:t>.</a:t>
            </a:r>
            <a:r>
              <a:rPr lang="bn-BD" sz="4200" b="1" dirty="0">
                <a:latin typeface="NikoshBAN" pitchFamily="2" charset="0"/>
                <a:cs typeface="NikoshBAN" pitchFamily="2" charset="0"/>
              </a:rPr>
              <a:t> বসন্ত কুন্নি পালগী লৈরাং</a:t>
            </a:r>
            <a:r>
              <a:rPr lang="bn-BD" sz="4200" b="1" dirty="0" smtClean="0">
                <a:latin typeface="NikoshBAN" pitchFamily="2" charset="0"/>
                <a:cs typeface="NikoshBAN" pitchFamily="2" charset="0"/>
              </a:rPr>
              <a:t>,</a:t>
            </a:r>
            <a:r>
              <a:rPr lang="en-US" sz="4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200" b="1" dirty="0" smtClean="0">
                <a:latin typeface="NikoshBAN" pitchFamily="2" charset="0"/>
                <a:cs typeface="NikoshBAN" pitchFamily="2" charset="0"/>
              </a:rPr>
              <a:t>মনিপুরি </a:t>
            </a:r>
            <a:r>
              <a:rPr lang="bn-BD" sz="4200" b="1" dirty="0">
                <a:latin typeface="NikoshBAN" pitchFamily="2" charset="0"/>
                <a:cs typeface="NikoshBAN" pitchFamily="2" charset="0"/>
              </a:rPr>
              <a:t>কবিতা</a:t>
            </a:r>
            <a:r>
              <a:rPr lang="bn-BD" sz="4200" b="1" dirty="0" smtClean="0">
                <a:latin typeface="NikoshBAN" pitchFamily="2" charset="0"/>
                <a:cs typeface="NikoshBAN" pitchFamily="2" charset="0"/>
              </a:rPr>
              <a:t>,</a:t>
            </a:r>
            <a:r>
              <a:rPr lang="en-US" sz="4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200" b="1" dirty="0" smtClean="0">
                <a:latin typeface="NikoshBAN" pitchFamily="2" charset="0"/>
                <a:cs typeface="NikoshBAN" pitchFamily="2" charset="0"/>
              </a:rPr>
              <a:t>ইতিহাসের </a:t>
            </a:r>
            <a:r>
              <a:rPr lang="bn-BD" sz="4200" b="1" dirty="0">
                <a:latin typeface="NikoshBAN" pitchFamily="2" charset="0"/>
                <a:cs typeface="NikoshBAN" pitchFamily="2" charset="0"/>
              </a:rPr>
              <a:t>দর্পনে দেখা</a:t>
            </a:r>
            <a:r>
              <a:rPr lang="bn-BD" sz="4200" b="1" dirty="0" smtClean="0">
                <a:latin typeface="NikoshBAN" pitchFamily="2" charset="0"/>
                <a:cs typeface="NikoshBAN" pitchFamily="2" charset="0"/>
              </a:rPr>
              <a:t>,</a:t>
            </a:r>
            <a:r>
              <a:rPr lang="en-US" sz="4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200" b="1" dirty="0" smtClean="0">
                <a:latin typeface="NikoshBAN" pitchFamily="2" charset="0"/>
                <a:cs typeface="NikoshBAN" pitchFamily="2" charset="0"/>
              </a:rPr>
              <a:t>চৈতন্য </a:t>
            </a:r>
            <a:r>
              <a:rPr lang="bn-BD" sz="4200" b="1" dirty="0">
                <a:latin typeface="NikoshBAN" pitchFamily="2" charset="0"/>
                <a:cs typeface="NikoshBAN" pitchFamily="2" charset="0"/>
              </a:rPr>
              <a:t>অধিবাস।</a:t>
            </a:r>
            <a:endParaRPr lang="en-US" sz="4200" b="1" dirty="0">
              <a:latin typeface="NikoshBAN" pitchFamily="2" charset="0"/>
              <a:cs typeface="NikoshBAN" pitchFamily="2" charset="0"/>
            </a:endParaRPr>
          </a:p>
          <a:p>
            <a:r>
              <a:rPr lang="en-US" sz="4200" b="1" dirty="0" smtClean="0">
                <a:latin typeface="NikoshBAN" pitchFamily="2" charset="0"/>
                <a:cs typeface="NikoshBAN" pitchFamily="2" charset="0"/>
              </a:rPr>
              <a:t>৩.</a:t>
            </a:r>
            <a:r>
              <a:rPr lang="bn-BD" sz="4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200" b="1" dirty="0" smtClean="0">
                <a:latin typeface="NikoshBAN" pitchFamily="2" charset="0"/>
                <a:cs typeface="NikoshBAN" pitchFamily="2" charset="0"/>
              </a:rPr>
              <a:t>চাকমাদের </a:t>
            </a:r>
            <a:r>
              <a:rPr lang="bn-BD" sz="4200" b="1" dirty="0">
                <a:latin typeface="NikoshBAN" pitchFamily="2" charset="0"/>
                <a:cs typeface="NikoshBAN" pitchFamily="2" charset="0"/>
              </a:rPr>
              <a:t>জনপ্রিয় </a:t>
            </a:r>
            <a:r>
              <a:rPr lang="bn-BD" sz="4200" b="1" dirty="0" smtClean="0">
                <a:latin typeface="NikoshBAN" pitchFamily="2" charset="0"/>
                <a:cs typeface="NikoshBAN" pitchFamily="2" charset="0"/>
              </a:rPr>
              <a:t>লোকনৃত্য</a:t>
            </a:r>
            <a:r>
              <a:rPr lang="en-US" sz="4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200" b="1" dirty="0" smtClean="0">
                <a:latin typeface="NikoshBAN" pitchFamily="2" charset="0"/>
                <a:cs typeface="NikoshBAN" pitchFamily="2" charset="0"/>
              </a:rPr>
              <a:t>গীত </a:t>
            </a:r>
            <a:r>
              <a:rPr lang="en-US" sz="4200" b="1" dirty="0" err="1" smtClean="0">
                <a:latin typeface="NikoshBAN" pitchFamily="2" charset="0"/>
                <a:cs typeface="NikoshBAN" pitchFamily="2" charset="0"/>
              </a:rPr>
              <a:t>হলো-জুম</a:t>
            </a:r>
            <a:r>
              <a:rPr lang="en-US" sz="4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200" b="1" dirty="0" err="1" smtClean="0">
                <a:latin typeface="NikoshBAN" pitchFamily="2" charset="0"/>
                <a:cs typeface="NikoshBAN" pitchFamily="2" charset="0"/>
              </a:rPr>
              <a:t>নাচ,বিজু</a:t>
            </a:r>
            <a:r>
              <a:rPr lang="en-US" sz="4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200" b="1" dirty="0" err="1" smtClean="0">
                <a:latin typeface="NikoshBAN" pitchFamily="2" charset="0"/>
                <a:cs typeface="NikoshBAN" pitchFamily="2" charset="0"/>
              </a:rPr>
              <a:t>নাচ</a:t>
            </a:r>
            <a:r>
              <a:rPr lang="en-US" sz="4200" b="1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200" b="1" dirty="0" smtClean="0">
              <a:latin typeface="NikoshBAN" pitchFamily="2" charset="0"/>
              <a:cs typeface="NikoshBAN" pitchFamily="2" charset="0"/>
            </a:endParaRPr>
          </a:p>
          <a:p>
            <a:endParaRPr lang="en-US" sz="42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200" b="1" dirty="0" smtClean="0">
                <a:latin typeface="NikoshBAN" pitchFamily="2" charset="0"/>
                <a:cs typeface="NikoshBAN" pitchFamily="2" charset="0"/>
              </a:rPr>
              <a:t>৪. </a:t>
            </a:r>
            <a:r>
              <a:rPr lang="en-US" sz="4200" b="1" dirty="0" err="1" smtClean="0">
                <a:latin typeface="NikoshBAN" pitchFamily="2" charset="0"/>
                <a:cs typeface="NikoshBAN" pitchFamily="2" charset="0"/>
              </a:rPr>
              <a:t>চাকমাদের</a:t>
            </a:r>
            <a:r>
              <a:rPr lang="en-US" sz="42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200" b="1" dirty="0" err="1" smtClean="0"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42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200" b="1" dirty="0" err="1" smtClean="0">
                <a:latin typeface="NikoshBAN" pitchFamily="2" charset="0"/>
                <a:cs typeface="NikoshBAN" pitchFamily="2" charset="0"/>
              </a:rPr>
              <a:t>খাবার</a:t>
            </a:r>
            <a:r>
              <a:rPr lang="en-US" sz="4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200" b="1" dirty="0" err="1" smtClean="0">
                <a:latin typeface="NikoshBAN" pitchFamily="2" charset="0"/>
                <a:cs typeface="NikoshBAN" pitchFamily="2" charset="0"/>
              </a:rPr>
              <a:t>ভাত</a:t>
            </a:r>
            <a:r>
              <a:rPr lang="en-US" sz="4200" b="1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200" b="1" dirty="0" smtClean="0">
                <a:latin typeface="NikoshBAN" pitchFamily="2" charset="0"/>
                <a:cs typeface="NikoshBAN" pitchFamily="2" charset="0"/>
              </a:rPr>
              <a:t>৫. </a:t>
            </a:r>
            <a:r>
              <a:rPr lang="en-US" sz="4200" b="1" dirty="0" err="1" smtClean="0">
                <a:latin typeface="NikoshBAN" pitchFamily="2" charset="0"/>
                <a:cs typeface="NikoshBAN" pitchFamily="2" charset="0"/>
              </a:rPr>
              <a:t>চাকমাদের</a:t>
            </a:r>
            <a:r>
              <a:rPr lang="en-US" sz="4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200" b="1" dirty="0" err="1" smtClean="0">
                <a:latin typeface="NikoshBAN" pitchFamily="2" charset="0"/>
                <a:cs typeface="NikoshBAN" pitchFamily="2" charset="0"/>
              </a:rPr>
              <a:t>দু’টি</a:t>
            </a:r>
            <a:r>
              <a:rPr lang="en-US" sz="42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200" b="1" dirty="0" err="1">
                <a:latin typeface="NikoshBAN" pitchFamily="2" charset="0"/>
                <a:cs typeface="NikoshBAN" pitchFamily="2" charset="0"/>
              </a:rPr>
              <a:t>খেলার</a:t>
            </a:r>
            <a:r>
              <a:rPr lang="en-US" sz="4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200" b="1" dirty="0" err="1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4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200" b="1" dirty="0" smtClean="0">
                <a:latin typeface="NikoshBAN" pitchFamily="2" charset="0"/>
                <a:cs typeface="NikoshBAN" pitchFamily="2" charset="0"/>
              </a:rPr>
              <a:t>–  </a:t>
            </a:r>
            <a:r>
              <a:rPr lang="en-US" sz="4200" b="1" dirty="0" err="1" smtClean="0">
                <a:latin typeface="NikoshBAN" pitchFamily="2" charset="0"/>
                <a:cs typeface="NikoshBAN" pitchFamily="2" charset="0"/>
              </a:rPr>
              <a:t>নাদেং</a:t>
            </a:r>
            <a:r>
              <a:rPr lang="en-US" sz="4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200" b="1" dirty="0" err="1" smtClean="0">
                <a:latin typeface="NikoshBAN" pitchFamily="2" charset="0"/>
                <a:cs typeface="NikoshBAN" pitchFamily="2" charset="0"/>
              </a:rPr>
              <a:t>খারা</a:t>
            </a:r>
            <a:r>
              <a:rPr lang="en-US" sz="4200" b="1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200" b="1" dirty="0" err="1" smtClean="0">
                <a:latin typeface="NikoshBAN" pitchFamily="2" charset="0"/>
                <a:cs typeface="NikoshBAN" pitchFamily="2" charset="0"/>
              </a:rPr>
              <a:t>গুদো</a:t>
            </a:r>
            <a:r>
              <a:rPr lang="en-US" sz="4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200" b="1" dirty="0" err="1" smtClean="0">
                <a:latin typeface="NikoshBAN" pitchFamily="2" charset="0"/>
                <a:cs typeface="NikoshBAN" pitchFamily="2" charset="0"/>
              </a:rPr>
              <a:t>খারা</a:t>
            </a:r>
            <a:r>
              <a:rPr lang="en-US" sz="4200" b="1" dirty="0" smtClean="0">
                <a:latin typeface="NikoshBAN" pitchFamily="2" charset="0"/>
                <a:cs typeface="NikoshBAN" pitchFamily="2" charset="0"/>
              </a:rPr>
              <a:t>,  </a:t>
            </a:r>
            <a:r>
              <a:rPr lang="en-US" sz="4200" b="1" dirty="0" err="1" smtClean="0">
                <a:latin typeface="NikoshBAN" pitchFamily="2" charset="0"/>
                <a:cs typeface="NikoshBAN" pitchFamily="2" charset="0"/>
              </a:rPr>
              <a:t>ঘিলা</a:t>
            </a:r>
            <a:r>
              <a:rPr lang="en-US" sz="42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200" b="1" dirty="0" err="1" smtClean="0">
                <a:latin typeface="NikoshBAN" pitchFamily="2" charset="0"/>
                <a:cs typeface="NikoshBAN" pitchFamily="2" charset="0"/>
              </a:rPr>
              <a:t>খারা</a:t>
            </a:r>
            <a:r>
              <a:rPr lang="en-US" sz="4200" b="1" dirty="0" smtClean="0">
                <a:latin typeface="NikoshBAN" pitchFamily="2" charset="0"/>
                <a:cs typeface="NikoshBAN" pitchFamily="2" charset="0"/>
              </a:rPr>
              <a:t>।</a:t>
            </a:r>
            <a:endParaRPr lang="bn-BD" sz="4200" b="1" dirty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36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৪</a:t>
            </a:r>
            <a:r>
              <a:rPr lang="bn-BD" sz="36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  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big_Madhab-Kunda-1_-Sylhe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1400" y="0"/>
            <a:ext cx="16764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300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CA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2743200"/>
            <a:ext cx="7315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বাংলাদেশের  এই সব ক্ষুদ্র জাতি সত্তার সংস্কৃতি আমাদের জাতিও সংস্কৃতিকে সমৃদ্ধ করেছে-ব্যাখ্যা কর। 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Flowchart: Punched Tape 6"/>
          <p:cNvSpPr/>
          <p:nvPr/>
        </p:nvSpPr>
        <p:spPr>
          <a:xfrm>
            <a:off x="3048000" y="838200"/>
            <a:ext cx="3581400" cy="144780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 smtClean="0">
                <a:latin typeface="NikoshBAN" pitchFamily="2" charset="0"/>
                <a:cs typeface="NikoshBAN" pitchFamily="2" charset="0"/>
              </a:rPr>
              <a:t>বাড়ীর কাজ</a:t>
            </a:r>
            <a:endParaRPr lang="en-US" sz="6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77000" y="4800600"/>
            <a:ext cx="2057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8" name="Picture 7" descr="MS Vbc_2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05600" y="4648200"/>
            <a:ext cx="2286000" cy="22098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9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SC0725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Horizontal Scroll 8"/>
          <p:cNvSpPr/>
          <p:nvPr/>
        </p:nvSpPr>
        <p:spPr>
          <a:xfrm>
            <a:off x="2209800" y="2667000"/>
            <a:ext cx="4495800" cy="2286000"/>
          </a:xfrm>
          <a:prstGeom prst="horizontalScrol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bn-BD" sz="6000" b="1" dirty="0" smtClean="0">
                <a:ln/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সকলকে ধন্যবাদ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995</TotalTime>
  <Words>395</Words>
  <Application>Microsoft Office PowerPoint</Application>
  <PresentationFormat>On-screen Show (4:3)</PresentationFormat>
  <Paragraphs>64</Paragraphs>
  <Slides>17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শিখন ফল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শুভেচ্ছা</dc:title>
  <dc:creator/>
  <cp:lastModifiedBy>Raisa</cp:lastModifiedBy>
  <cp:revision>274</cp:revision>
  <dcterms:created xsi:type="dcterms:W3CDTF">2006-08-16T00:00:00Z</dcterms:created>
  <dcterms:modified xsi:type="dcterms:W3CDTF">2017-01-08T15:29:21Z</dcterms:modified>
</cp:coreProperties>
</file>