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6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B89D7-BBA5-4A9F-AFA1-84F6765672B9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4AA4C-2B51-4E4A-827D-9254001B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2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4AA4C-2B51-4E4A-827D-9254001B22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1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7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1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1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9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3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9E0A-6522-44AF-8D18-21900DC82A1E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8EB2-B17A-4835-913D-4EF64DA3E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108" y="351691"/>
            <a:ext cx="11043138" cy="6506309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8" y="351691"/>
            <a:ext cx="11476891" cy="650630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Oval 3"/>
          <p:cNvSpPr/>
          <p:nvPr/>
        </p:nvSpPr>
        <p:spPr>
          <a:xfrm>
            <a:off x="844062" y="574431"/>
            <a:ext cx="5310553" cy="4173415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17077" y="1500554"/>
            <a:ext cx="378655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Today class eight students are </a:t>
            </a:r>
            <a:r>
              <a:rPr lang="en-US" sz="5400" dirty="0" smtClean="0">
                <a:solidFill>
                  <a:srgbClr val="002060"/>
                </a:solidFill>
              </a:rPr>
              <a:t>welcome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8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i="1" dirty="0"/>
          </a:p>
        </p:txBody>
      </p:sp>
      <p:sp>
        <p:nvSpPr>
          <p:cNvPr id="6" name="Bevel 5"/>
          <p:cNvSpPr/>
          <p:nvPr/>
        </p:nvSpPr>
        <p:spPr>
          <a:xfrm>
            <a:off x="2149523" y="1760561"/>
            <a:ext cx="8134066" cy="3998794"/>
          </a:xfrm>
          <a:prstGeom prst="bevel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88610" y="2302021"/>
            <a:ext cx="7055892" cy="315471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rgbClr val="FF0000"/>
                </a:solidFill>
              </a:rPr>
              <a:t>A, AN</a:t>
            </a:r>
            <a:endParaRPr lang="en-US" sz="19900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8976360" y="0"/>
            <a:ext cx="3215639" cy="1157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448800" y="259080"/>
            <a:ext cx="2423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Pair works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216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901821" y="0"/>
            <a:ext cx="2388358" cy="996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01821" y="232012"/>
            <a:ext cx="23883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Question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Frame 1"/>
          <p:cNvSpPr/>
          <p:nvPr/>
        </p:nvSpPr>
        <p:spPr>
          <a:xfrm>
            <a:off x="1228299" y="2129051"/>
            <a:ext cx="10003808" cy="3753134"/>
          </a:xfrm>
          <a:prstGeom prst="fram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8704" y="3125338"/>
            <a:ext cx="7942997" cy="132343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What kind Article?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9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efinite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1705970" y="1323439"/>
            <a:ext cx="9157648" cy="4913194"/>
          </a:xfrm>
          <a:prstGeom prst="fram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3220872" y="0"/>
            <a:ext cx="4981433" cy="968991"/>
          </a:xfrm>
          <a:prstGeom prst="parallelogram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66699" y="-265737"/>
            <a:ext cx="4353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Soulation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0118" y="1887210"/>
            <a:ext cx="7983941" cy="378565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Article </a:t>
            </a:r>
            <a:r>
              <a:rPr lang="bn-IN" sz="4000" dirty="0" smtClean="0"/>
              <a:t> দুই প্রকার যেমনঃ </a:t>
            </a:r>
            <a:endParaRPr lang="en-US" sz="4000" dirty="0" smtClean="0"/>
          </a:p>
          <a:p>
            <a:pPr marL="342900" indent="-342900">
              <a:buAutoNum type="arabicPeriod"/>
            </a:pPr>
            <a:r>
              <a:rPr lang="en-US" sz="4000" dirty="0"/>
              <a:t>D</a:t>
            </a:r>
            <a:r>
              <a:rPr lang="en-US" sz="4000" dirty="0" smtClean="0"/>
              <a:t>efinite Article</a:t>
            </a:r>
          </a:p>
          <a:p>
            <a:r>
              <a:rPr lang="en-US" sz="4000" dirty="0" smtClean="0"/>
              <a:t>2. </a:t>
            </a:r>
            <a:r>
              <a:rPr lang="en-US" sz="4000" dirty="0" err="1" smtClean="0"/>
              <a:t>Idefinite</a:t>
            </a:r>
            <a:r>
              <a:rPr lang="en-US" sz="4000" dirty="0" smtClean="0"/>
              <a:t> Article</a:t>
            </a:r>
          </a:p>
          <a:p>
            <a:r>
              <a:rPr lang="bn-IN" sz="4000" dirty="0" smtClean="0"/>
              <a:t>সাধারনত </a:t>
            </a:r>
            <a:r>
              <a:rPr lang="en-US" sz="4000" dirty="0" smtClean="0"/>
              <a:t>A , AN </a:t>
            </a:r>
            <a:r>
              <a:rPr lang="bn-IN" sz="4000" dirty="0" smtClean="0"/>
              <a:t> কে </a:t>
            </a:r>
            <a:r>
              <a:rPr lang="en-US" sz="4000" dirty="0" smtClean="0"/>
              <a:t>Definite article </a:t>
            </a:r>
            <a:r>
              <a:rPr lang="bn-IN" sz="4000" dirty="0" smtClean="0"/>
              <a:t>বলে?</a:t>
            </a:r>
          </a:p>
          <a:p>
            <a:r>
              <a:rPr lang="en-US" sz="4000" dirty="0" smtClean="0"/>
              <a:t>THE </a:t>
            </a:r>
            <a:r>
              <a:rPr lang="bn-IN" sz="4000" dirty="0" smtClean="0"/>
              <a:t>কে </a:t>
            </a:r>
            <a:r>
              <a:rPr lang="en-US" sz="4000" dirty="0" smtClean="0"/>
              <a:t>Indefinite article </a:t>
            </a:r>
            <a:r>
              <a:rPr lang="bn-IN" sz="4000" dirty="0" smtClean="0"/>
              <a:t>বলে?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22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741994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Bevel 6"/>
          <p:cNvSpPr/>
          <p:nvPr/>
        </p:nvSpPr>
        <p:spPr>
          <a:xfrm>
            <a:off x="2504364" y="0"/>
            <a:ext cx="7997588" cy="44218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57100" y="996287"/>
            <a:ext cx="6851176" cy="287771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Uses The Article </a:t>
            </a:r>
            <a:r>
              <a:rPr lang="en-US" sz="11500" dirty="0" smtClean="0">
                <a:solidFill>
                  <a:srgbClr val="FF0000"/>
                </a:solidFill>
              </a:rPr>
              <a:t>A, An The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77400" y="-148188"/>
            <a:ext cx="2682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Group works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4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3930555" y="0"/>
            <a:ext cx="4121624" cy="16786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53552" y="218364"/>
            <a:ext cx="3684895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Uses the article </a:t>
            </a:r>
            <a:r>
              <a:rPr lang="en-US" sz="6000" dirty="0" smtClean="0">
                <a:solidFill>
                  <a:srgbClr val="FF0000"/>
                </a:solidFill>
              </a:rPr>
              <a:t>A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1105469" y="2251881"/>
            <a:ext cx="10181230" cy="4367283"/>
          </a:xfrm>
          <a:prstGeom prst="fram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vel 11"/>
          <p:cNvSpPr/>
          <p:nvPr/>
        </p:nvSpPr>
        <p:spPr>
          <a:xfrm>
            <a:off x="1105469" y="2251881"/>
            <a:ext cx="10181230" cy="3864001"/>
          </a:xfrm>
          <a:prstGeom prst="bevel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03612" y="2330230"/>
            <a:ext cx="9205415" cy="415498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১।</a:t>
            </a:r>
            <a:r>
              <a:rPr lang="en-US" sz="2400" dirty="0" err="1" smtClean="0"/>
              <a:t>শু</a:t>
            </a:r>
            <a:r>
              <a:rPr lang="bn-IN" sz="2400" dirty="0" smtClean="0"/>
              <a:t>ন্যস্থানের পরে </a:t>
            </a:r>
            <a:r>
              <a:rPr lang="en-US" sz="2400" dirty="0" smtClean="0"/>
              <a:t>word consonant </a:t>
            </a:r>
            <a:r>
              <a:rPr lang="bn-IN" sz="2400" dirty="0" smtClean="0"/>
              <a:t> দ্বারা শুরু হলে তার পূর্বে </a:t>
            </a:r>
            <a:r>
              <a:rPr lang="en-US" sz="2400" dirty="0" smtClean="0"/>
              <a:t>A </a:t>
            </a:r>
            <a:r>
              <a:rPr lang="bn-IN" sz="2400" dirty="0" smtClean="0"/>
              <a:t>বসে।</a:t>
            </a:r>
          </a:p>
          <a:p>
            <a:r>
              <a:rPr lang="en-US" sz="2400" dirty="0" smtClean="0"/>
              <a:t>She is …A……… beautiful girl.</a:t>
            </a:r>
            <a:endParaRPr lang="bn-IN" sz="2400" dirty="0" smtClean="0"/>
          </a:p>
          <a:p>
            <a:r>
              <a:rPr lang="bn-IN" sz="2400" dirty="0" smtClean="0"/>
              <a:t>২।শুন্যস্থানের পরে </a:t>
            </a:r>
            <a:r>
              <a:rPr lang="en-US" sz="2400" dirty="0" smtClean="0"/>
              <a:t>word </a:t>
            </a:r>
            <a:r>
              <a:rPr lang="bn-IN" sz="2400" dirty="0" smtClean="0"/>
              <a:t> ইউ এর মত উচ্চারন হলে উহার পূর্বে </a:t>
            </a:r>
            <a:r>
              <a:rPr lang="en-US" sz="2400" dirty="0" smtClean="0"/>
              <a:t>A </a:t>
            </a:r>
            <a:r>
              <a:rPr lang="bn-IN" sz="2400" dirty="0" smtClean="0"/>
              <a:t>বসে।</a:t>
            </a:r>
          </a:p>
          <a:p>
            <a:r>
              <a:rPr lang="en-US" sz="2400" dirty="0" smtClean="0"/>
              <a:t>This is ……A………University.</a:t>
            </a:r>
            <a:endParaRPr lang="bn-IN" sz="2400" dirty="0" smtClean="0"/>
          </a:p>
          <a:p>
            <a:r>
              <a:rPr lang="bn-IN" sz="2400" dirty="0" smtClean="0"/>
              <a:t>৩।</a:t>
            </a:r>
            <a:r>
              <a:rPr lang="en-US" sz="2400" dirty="0" smtClean="0"/>
              <a:t>  BA ,BSS,BCOM,BBA,</a:t>
            </a:r>
            <a:r>
              <a:rPr lang="bn-IN" sz="2400" dirty="0" smtClean="0"/>
              <a:t> ইত্যাদী লিখা থাকলে ইহার পরে </a:t>
            </a:r>
            <a:r>
              <a:rPr lang="en-US" sz="2400" dirty="0" smtClean="0"/>
              <a:t>A </a:t>
            </a:r>
            <a:r>
              <a:rPr lang="bn-IN" sz="2400" dirty="0" smtClean="0"/>
              <a:t> বসে।</a:t>
            </a:r>
          </a:p>
          <a:p>
            <a:r>
              <a:rPr lang="en-US" sz="2400" dirty="0" smtClean="0"/>
              <a:t>He is …A… Ba Student.</a:t>
            </a:r>
            <a:endParaRPr lang="bn-IN" sz="2400" dirty="0" smtClean="0"/>
          </a:p>
          <a:p>
            <a:r>
              <a:rPr lang="bn-IN" sz="2400" dirty="0" smtClean="0"/>
              <a:t>৪। </a:t>
            </a:r>
            <a:r>
              <a:rPr lang="en-US" sz="2400" dirty="0" smtClean="0"/>
              <a:t>Few, many, little, a lot of, good, many, great </a:t>
            </a:r>
            <a:r>
              <a:rPr lang="bn-IN" sz="2400" dirty="0" smtClean="0"/>
              <a:t> ইত্যাদী থাকলে তার পূর্বে </a:t>
            </a:r>
            <a:r>
              <a:rPr lang="en-US" sz="2400" dirty="0" smtClean="0"/>
              <a:t>A </a:t>
            </a:r>
            <a:r>
              <a:rPr lang="bn-IN" sz="2400" dirty="0" smtClean="0"/>
              <a:t>বসে।</a:t>
            </a:r>
            <a:endParaRPr lang="en-US" sz="2400" dirty="0" smtClean="0"/>
          </a:p>
          <a:p>
            <a:r>
              <a:rPr lang="en-US" sz="2400" dirty="0" smtClean="0"/>
              <a:t>……A…… Few person were present there.</a:t>
            </a:r>
          </a:p>
          <a:p>
            <a:r>
              <a:rPr lang="en-US" sz="2400" dirty="0" smtClean="0"/>
              <a:t>One </a:t>
            </a:r>
            <a:r>
              <a:rPr lang="bn-IN" sz="2400" dirty="0" smtClean="0"/>
              <a:t>লিখা থাকলে তার পূর্বে </a:t>
            </a:r>
            <a:r>
              <a:rPr lang="en-US" sz="2400" dirty="0" smtClean="0"/>
              <a:t>A</a:t>
            </a:r>
            <a:r>
              <a:rPr lang="bn-IN" sz="2400" dirty="0" smtClean="0"/>
              <a:t> বসে।</a:t>
            </a:r>
          </a:p>
          <a:p>
            <a:r>
              <a:rPr lang="en-US" sz="2400" dirty="0" smtClean="0"/>
              <a:t>I saw ……A… one eyed man.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6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2000" cy="7804271"/>
          </a:xfr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55660" y="0"/>
            <a:ext cx="4080680" cy="1514901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55660" y="403507"/>
            <a:ext cx="4339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Uses the article An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2335" y="2257229"/>
            <a:ext cx="9867330" cy="440120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FF00"/>
                </a:solidFill>
              </a:rPr>
              <a:t>১।</a:t>
            </a:r>
            <a:r>
              <a:rPr lang="en-US" sz="2800" dirty="0" err="1" smtClean="0">
                <a:solidFill>
                  <a:srgbClr val="FFFF00"/>
                </a:solidFill>
              </a:rPr>
              <a:t>শুন্যস্থানের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পরে</a:t>
            </a:r>
            <a:r>
              <a:rPr lang="en-US" sz="2800" dirty="0" smtClean="0">
                <a:solidFill>
                  <a:srgbClr val="FFFF00"/>
                </a:solidFill>
              </a:rPr>
              <a:t>  word vowel</a:t>
            </a:r>
            <a:r>
              <a:rPr lang="bn-IN" sz="2800" dirty="0" smtClean="0">
                <a:solidFill>
                  <a:srgbClr val="FFFF00"/>
                </a:solidFill>
              </a:rPr>
              <a:t> দ্বারা শুরু হলে তার পূর্বে </a:t>
            </a:r>
            <a:r>
              <a:rPr lang="en-US" sz="2800" dirty="0" smtClean="0">
                <a:solidFill>
                  <a:srgbClr val="FFFF00"/>
                </a:solidFill>
              </a:rPr>
              <a:t>AN </a:t>
            </a:r>
            <a:r>
              <a:rPr lang="bn-IN" sz="2800" dirty="0" smtClean="0">
                <a:solidFill>
                  <a:srgbClr val="FFFF00"/>
                </a:solidFill>
              </a:rPr>
              <a:t> বসে।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You need to take ……An……Orange regularly.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2</a:t>
            </a:r>
            <a:r>
              <a:rPr lang="bn-IN" sz="2800" dirty="0" smtClean="0">
                <a:solidFill>
                  <a:srgbClr val="FFFF00"/>
                </a:solidFill>
              </a:rPr>
              <a:t>।</a:t>
            </a:r>
            <a:r>
              <a:rPr lang="en-US" sz="2800" dirty="0" smtClean="0">
                <a:solidFill>
                  <a:srgbClr val="FFFF00"/>
                </a:solidFill>
              </a:rPr>
              <a:t>H </a:t>
            </a:r>
            <a:r>
              <a:rPr lang="bn-IN" sz="2800" dirty="0" smtClean="0">
                <a:solidFill>
                  <a:srgbClr val="FFFF00"/>
                </a:solidFill>
              </a:rPr>
              <a:t> অক্ষরটি </a:t>
            </a:r>
            <a:r>
              <a:rPr lang="en-US" sz="2800" dirty="0" smtClean="0">
                <a:solidFill>
                  <a:srgbClr val="FFFF00"/>
                </a:solidFill>
              </a:rPr>
              <a:t>Consonant </a:t>
            </a:r>
            <a:r>
              <a:rPr lang="bn-IN" sz="2800" dirty="0" smtClean="0">
                <a:solidFill>
                  <a:srgbClr val="FFFF00"/>
                </a:solidFill>
              </a:rPr>
              <a:t> হওয়া সর্তেও যদি এর উচ্চারন হ এর মত না হয়ে </a:t>
            </a:r>
          </a:p>
          <a:p>
            <a:r>
              <a:rPr lang="bn-IN" sz="2800" dirty="0" smtClean="0">
                <a:solidFill>
                  <a:srgbClr val="FFFF00"/>
                </a:solidFill>
              </a:rPr>
              <a:t>অ এর মত হয় তবে এর পূর্বে </a:t>
            </a:r>
            <a:r>
              <a:rPr lang="en-US" sz="2800" dirty="0" smtClean="0">
                <a:solidFill>
                  <a:srgbClr val="FFFF00"/>
                </a:solidFill>
              </a:rPr>
              <a:t>AN </a:t>
            </a:r>
            <a:r>
              <a:rPr lang="bn-IN" sz="2800" dirty="0" smtClean="0">
                <a:solidFill>
                  <a:srgbClr val="FFFF00"/>
                </a:solidFill>
              </a:rPr>
              <a:t>বসে।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He is ……AN….. Honest man.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3</a:t>
            </a:r>
            <a:r>
              <a:rPr lang="bn-IN" sz="2800" dirty="0" smtClean="0">
                <a:solidFill>
                  <a:srgbClr val="FFFF00"/>
                </a:solidFill>
              </a:rPr>
              <a:t>।</a:t>
            </a:r>
            <a:r>
              <a:rPr lang="en-US" sz="2800" dirty="0" smtClean="0">
                <a:solidFill>
                  <a:srgbClr val="FFFF00"/>
                </a:solidFill>
              </a:rPr>
              <a:t>MP, MBA,HSC,MSC, </a:t>
            </a:r>
            <a:r>
              <a:rPr lang="en-US" sz="2800" dirty="0" err="1" smtClean="0">
                <a:solidFill>
                  <a:srgbClr val="FFFF00"/>
                </a:solidFill>
              </a:rPr>
              <a:t>Mfel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bn-IN" sz="2800" dirty="0" smtClean="0">
                <a:solidFill>
                  <a:srgbClr val="FFFF00"/>
                </a:solidFill>
              </a:rPr>
              <a:t>ইত্যাদী লিখা থাকলে তার পূর্বে </a:t>
            </a:r>
            <a:r>
              <a:rPr lang="en-US" sz="2800" dirty="0" smtClean="0">
                <a:solidFill>
                  <a:srgbClr val="FFFF00"/>
                </a:solidFill>
              </a:rPr>
              <a:t>AN </a:t>
            </a:r>
            <a:r>
              <a:rPr lang="bn-IN" sz="2800" dirty="0" smtClean="0">
                <a:solidFill>
                  <a:srgbClr val="FFFF00"/>
                </a:solidFill>
              </a:rPr>
              <a:t>বসে।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He is…AN……. MP.</a:t>
            </a:r>
          </a:p>
          <a:p>
            <a:r>
              <a:rPr lang="bn-IN" sz="2800" dirty="0" smtClean="0">
                <a:solidFill>
                  <a:srgbClr val="FFFF00"/>
                </a:solidFill>
              </a:rPr>
              <a:t>৪। </a:t>
            </a:r>
            <a:r>
              <a:rPr lang="en-US" sz="2800" dirty="0" smtClean="0">
                <a:solidFill>
                  <a:srgbClr val="FFFF00"/>
                </a:solidFill>
              </a:rPr>
              <a:t>Quite, More, Such, But Rather Not </a:t>
            </a:r>
            <a:r>
              <a:rPr lang="bn-IN" sz="2800" dirty="0" smtClean="0">
                <a:solidFill>
                  <a:srgbClr val="FFFF00"/>
                </a:solidFill>
              </a:rPr>
              <a:t>থাকলে এর পরে </a:t>
            </a:r>
            <a:r>
              <a:rPr lang="en-US" sz="2800" dirty="0" smtClean="0">
                <a:solidFill>
                  <a:srgbClr val="FFFF00"/>
                </a:solidFill>
              </a:rPr>
              <a:t>AN </a:t>
            </a:r>
            <a:r>
              <a:rPr lang="bn-IN" sz="2800" dirty="0" smtClean="0">
                <a:solidFill>
                  <a:srgbClr val="FFFF00"/>
                </a:solidFill>
              </a:rPr>
              <a:t> বসে।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She is quite ……AN…. Important man.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2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ln w="76200"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Bevel 3"/>
          <p:cNvSpPr/>
          <p:nvPr/>
        </p:nvSpPr>
        <p:spPr>
          <a:xfrm>
            <a:off x="4558352" y="0"/>
            <a:ext cx="4217158" cy="852985"/>
          </a:xfrm>
          <a:prstGeom prst="bevel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88006" y="206654"/>
            <a:ext cx="39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Uses The article THE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93927" y="1924334"/>
            <a:ext cx="10809027" cy="4353636"/>
          </a:xfrm>
          <a:prstGeom prst="round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73705" y="1924334"/>
            <a:ext cx="10249469" cy="4832092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১। ব্যক্তি, বস্তু, স্থানের নামের পূর্বে </a:t>
            </a:r>
            <a:r>
              <a:rPr lang="en-US" sz="2800" dirty="0" smtClean="0">
                <a:solidFill>
                  <a:srgbClr val="FFFF00"/>
                </a:solidFill>
              </a:rPr>
              <a:t>The </a:t>
            </a:r>
            <a:r>
              <a:rPr lang="bn-IN" sz="2800" dirty="0" smtClean="0">
                <a:solidFill>
                  <a:srgbClr val="FFFF00"/>
                </a:solidFill>
              </a:rPr>
              <a:t> বসে। </a:t>
            </a:r>
            <a:r>
              <a:rPr lang="en-US" sz="2800" dirty="0" smtClean="0">
                <a:solidFill>
                  <a:srgbClr val="FFFF00"/>
                </a:solidFill>
              </a:rPr>
              <a:t>…The…….     Glass is clear. …The……. Girls are singing song.</a:t>
            </a:r>
          </a:p>
          <a:p>
            <a:pPr algn="ctr"/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২। জাতির নামের পূর্বে </a:t>
            </a:r>
            <a:r>
              <a:rPr lang="en-US" sz="2800" dirty="0" smtClean="0">
                <a:solidFill>
                  <a:srgbClr val="FFFF00"/>
                </a:solidFill>
              </a:rPr>
              <a:t>The </a:t>
            </a:r>
            <a:r>
              <a:rPr lang="bn-IN" sz="2800" dirty="0" smtClean="0">
                <a:solidFill>
                  <a:srgbClr val="FFFF00"/>
                </a:solidFill>
              </a:rPr>
              <a:t>বসে। </a:t>
            </a:r>
            <a:r>
              <a:rPr lang="en-US" sz="2800" dirty="0" smtClean="0">
                <a:solidFill>
                  <a:srgbClr val="FFFF00"/>
                </a:solidFill>
              </a:rPr>
              <a:t>…The….. Indians are friendly.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৩। রাস্তার নামের পূর্বে </a:t>
            </a:r>
            <a:r>
              <a:rPr lang="en-US" sz="2800" dirty="0" smtClean="0">
                <a:solidFill>
                  <a:srgbClr val="FFFF00"/>
                </a:solidFill>
              </a:rPr>
              <a:t>The </a:t>
            </a:r>
            <a:r>
              <a:rPr lang="bn-IN" sz="2800" dirty="0" smtClean="0">
                <a:solidFill>
                  <a:srgbClr val="FFFF00"/>
                </a:solidFill>
              </a:rPr>
              <a:t>বসে। </a:t>
            </a:r>
            <a:r>
              <a:rPr lang="en-US" sz="2800" dirty="0" smtClean="0">
                <a:solidFill>
                  <a:srgbClr val="FFFF00"/>
                </a:solidFill>
              </a:rPr>
              <a:t>He lives beside …The….. North brook Road.</a:t>
            </a: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৪। চন্দ্র, সুর্‍্য, নক্ষএ, দিগের পূর্বে </a:t>
            </a:r>
            <a:r>
              <a:rPr lang="en-US" sz="2800" dirty="0" smtClean="0">
                <a:solidFill>
                  <a:srgbClr val="FFFF00"/>
                </a:solidFill>
              </a:rPr>
              <a:t>The</a:t>
            </a:r>
            <a:r>
              <a:rPr lang="bn-IN" sz="2800" dirty="0" smtClean="0">
                <a:solidFill>
                  <a:srgbClr val="FFFF00"/>
                </a:solidFill>
              </a:rPr>
              <a:t> বসে।</a:t>
            </a:r>
            <a:r>
              <a:rPr lang="en-US" sz="2800" dirty="0" smtClean="0">
                <a:solidFill>
                  <a:srgbClr val="FFFF00"/>
                </a:solidFill>
              </a:rPr>
              <a:t>…The…. Sky is clear. </a:t>
            </a:r>
          </a:p>
          <a:p>
            <a:pPr algn="ctr"/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৫। সাগর, জাহাজ, সংবাদপএ, নদী, পর্বত,ঋতু, তারিখ,ধর্মগ্রন্থ, ইত্যাদী নামের পূর্বে </a:t>
            </a:r>
            <a:r>
              <a:rPr lang="en-US" sz="2800" dirty="0" smtClean="0">
                <a:solidFill>
                  <a:srgbClr val="FFFF00"/>
                </a:solidFill>
              </a:rPr>
              <a:t>The </a:t>
            </a:r>
            <a:r>
              <a:rPr lang="bn-IN" sz="2800" dirty="0" smtClean="0">
                <a:solidFill>
                  <a:srgbClr val="FFFF00"/>
                </a:solidFill>
              </a:rPr>
              <a:t>বসে।</a:t>
            </a:r>
            <a:r>
              <a:rPr lang="en-US" sz="2800" dirty="0" smtClean="0">
                <a:solidFill>
                  <a:srgbClr val="FFFF00"/>
                </a:solidFill>
              </a:rPr>
              <a:t> …The…. Padma is a big River. </a:t>
            </a:r>
            <a:r>
              <a:rPr lang="bn-IN" sz="2800" dirty="0" smtClean="0">
                <a:solidFill>
                  <a:srgbClr val="FFFF00"/>
                </a:solidFill>
              </a:rPr>
              <a:t>   </a:t>
            </a:r>
          </a:p>
          <a:p>
            <a:r>
              <a:rPr lang="en-US" sz="2800" dirty="0" smtClean="0"/>
              <a:t> </a:t>
            </a:r>
            <a:r>
              <a:rPr lang="bn-IN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403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tx2"/>
          </a:solidFill>
          <a:ln w="762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US" sz="16000" u="sng" dirty="0" smtClean="0">
                <a:solidFill>
                  <a:srgbClr val="FFFF00"/>
                </a:solidFill>
              </a:rPr>
              <a:t>Uses no (x) </a:t>
            </a:r>
            <a:r>
              <a:rPr lang="en-US" sz="16000" u="sng" dirty="0" err="1" smtClean="0">
                <a:solidFill>
                  <a:srgbClr val="FFFF00"/>
                </a:solidFill>
              </a:rPr>
              <a:t>aricle</a:t>
            </a:r>
            <a:endParaRPr lang="en-US" sz="16000" u="sng" dirty="0" smtClean="0">
              <a:solidFill>
                <a:srgbClr val="FFFF00"/>
              </a:solidFill>
            </a:endParaRPr>
          </a:p>
          <a:p>
            <a:pPr algn="l"/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১।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Allah, God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একক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সত্তা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হলেও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 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এর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নামের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পূর্বে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 কোনো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Article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ব্যবহ্‌ত হয় না। যেমনঃ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....X.... Allah is all in all.</a:t>
            </a:r>
          </a:p>
          <a:p>
            <a:pPr algn="l"/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২।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Street, Avenue, Square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 এর নামের পূর্বে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article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বসে না।</a:t>
            </a:r>
          </a:p>
          <a:p>
            <a:pPr algn="l"/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যেমনঃ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There are going to....X.... Grand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trank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 Street.</a:t>
            </a:r>
          </a:p>
          <a:p>
            <a:pPr algn="l"/>
            <a:endParaRPr lang="en-US" sz="12800" dirty="0" smtClean="0">
              <a:solidFill>
                <a:srgbClr val="FFFF00"/>
              </a:solidFill>
              <a:latin typeface="+mj-lt"/>
            </a:endParaRPr>
          </a:p>
          <a:p>
            <a:pPr algn="l"/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৩।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In, At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ইত্যাদীর পরে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Article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বসে না।যেমনঃ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 He will come at......  Night.</a:t>
            </a:r>
          </a:p>
          <a:p>
            <a:pPr algn="l"/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৪।নামের পূর্বে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Article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বসে না। যেমনঃ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...X....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Nazrul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 is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favourite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 to me.</a:t>
            </a:r>
          </a:p>
          <a:p>
            <a:pPr algn="l"/>
            <a:endParaRPr lang="en-US" sz="12800" dirty="0" smtClean="0">
              <a:solidFill>
                <a:srgbClr val="FFFF00"/>
              </a:solidFill>
              <a:latin typeface="+mj-lt"/>
            </a:endParaRPr>
          </a:p>
          <a:p>
            <a:pPr algn="l"/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৫।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Abstract Noun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এর পূর্বে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Article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বসে না। যেননঃ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...X.. Honesty is the best policy.</a:t>
            </a:r>
          </a:p>
          <a:p>
            <a:pPr algn="l"/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৬।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Materials Noun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এর পূর্বে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Article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বসে না।যেমনঃ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..X...Iron is useful metal.</a:t>
            </a:r>
          </a:p>
          <a:p>
            <a:pPr algn="l"/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৭।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Father,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mother,baby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sz="12800" dirty="0" err="1" smtClean="0">
                <a:solidFill>
                  <a:srgbClr val="FFFF00"/>
                </a:solidFill>
                <a:latin typeface="+mj-lt"/>
              </a:rPr>
              <a:t>aunt,uncle,cook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, nurse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ইত্যাদীর পূর্বে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Article </a:t>
            </a:r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বসে না। যেমনঃ </a:t>
            </a:r>
            <a:r>
              <a:rPr lang="en-US" sz="12800" dirty="0" smtClean="0">
                <a:solidFill>
                  <a:srgbClr val="FFFF00"/>
                </a:solidFill>
                <a:latin typeface="+mj-lt"/>
              </a:rPr>
              <a:t>...X.... mother is coming.</a:t>
            </a:r>
          </a:p>
          <a:p>
            <a:pPr algn="l"/>
            <a:r>
              <a:rPr lang="bn-IN" sz="12800" dirty="0" smtClean="0">
                <a:solidFill>
                  <a:srgbClr val="FFFF00"/>
                </a:solidFill>
                <a:latin typeface="+mj-lt"/>
              </a:rPr>
              <a:t>    </a:t>
            </a:r>
            <a:endParaRPr lang="en-US" sz="12800" dirty="0" smtClean="0">
              <a:solidFill>
                <a:srgbClr val="FFFF00"/>
              </a:solidFill>
              <a:latin typeface="+mj-lt"/>
            </a:endParaRPr>
          </a:p>
          <a:p>
            <a:pPr algn="l"/>
            <a:endParaRPr lang="bn-IN" sz="3600" dirty="0" smtClean="0">
              <a:solidFill>
                <a:schemeClr val="bg1"/>
              </a:solidFill>
              <a:latin typeface="+mj-lt"/>
            </a:endParaRPr>
          </a:p>
          <a:p>
            <a:pPr algn="l"/>
            <a:endParaRPr lang="bn-IN" sz="3600" dirty="0" smtClean="0">
              <a:solidFill>
                <a:schemeClr val="bg1"/>
              </a:solidFill>
              <a:latin typeface="+mj-lt"/>
            </a:endParaRPr>
          </a:p>
          <a:p>
            <a:endParaRPr lang="bn-IN" sz="3600" dirty="0" smtClean="0">
              <a:solidFill>
                <a:schemeClr val="bg1"/>
              </a:solidFill>
              <a:latin typeface="+mj-lt"/>
            </a:endParaRPr>
          </a:p>
          <a:p>
            <a:r>
              <a:rPr lang="bn-IN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65320" y="-1"/>
            <a:ext cx="3261360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56760" y="-5420"/>
            <a:ext cx="3078480" cy="1015663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Evulation</a:t>
            </a:r>
            <a:endParaRPr lang="en-US" sz="6000" dirty="0"/>
          </a:p>
        </p:txBody>
      </p:sp>
      <p:sp>
        <p:nvSpPr>
          <p:cNvPr id="6" name="Parallelogram 5"/>
          <p:cNvSpPr/>
          <p:nvPr/>
        </p:nvSpPr>
        <p:spPr>
          <a:xfrm>
            <a:off x="228600" y="2087372"/>
            <a:ext cx="11308080" cy="4481068"/>
          </a:xfrm>
          <a:prstGeom prst="parallelogram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3520" y="2346960"/>
            <a:ext cx="899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(A)We live in ago of......... Science.(b) Newspaper is.........Wonder of Modern Science. (c)Newspaper is ........... Which </a:t>
            </a:r>
            <a:r>
              <a:rPr lang="en-US" sz="3600" dirty="0" err="1" smtClean="0"/>
              <a:t>carrices</a:t>
            </a:r>
            <a:r>
              <a:rPr lang="en-US" sz="3600" dirty="0" smtClean="0"/>
              <a:t> news of(d)........... Whole </a:t>
            </a:r>
            <a:r>
              <a:rPr lang="en-US" sz="3600" dirty="0" err="1" smtClean="0"/>
              <a:t>World.It</a:t>
            </a:r>
            <a:r>
              <a:rPr lang="en-US" sz="3600" dirty="0" smtClean="0"/>
              <a:t> is such (e)......... </a:t>
            </a:r>
            <a:r>
              <a:rPr lang="en-US" sz="3600" dirty="0" err="1" smtClean="0"/>
              <a:t>Inportant</a:t>
            </a:r>
            <a:r>
              <a:rPr lang="en-US" sz="3600" dirty="0" smtClean="0"/>
              <a:t> thing that we can not go (f)..............single day without it.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507480" y="2346960"/>
            <a:ext cx="975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2905780"/>
            <a:ext cx="7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265420" y="3429000"/>
            <a:ext cx="1036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3916426"/>
            <a:ext cx="1158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204960" y="3998877"/>
            <a:ext cx="67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947160" y="4889123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X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8477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091940" y="0"/>
            <a:ext cx="4008120" cy="1280160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58640" y="137160"/>
            <a:ext cx="347472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Home work</a:t>
            </a:r>
            <a:endParaRPr lang="en-US" sz="5400" dirty="0"/>
          </a:p>
        </p:txBody>
      </p:sp>
      <p:sp>
        <p:nvSpPr>
          <p:cNvPr id="8" name="Up Arrow Callout 7"/>
          <p:cNvSpPr/>
          <p:nvPr/>
        </p:nvSpPr>
        <p:spPr>
          <a:xfrm>
            <a:off x="0" y="1280160"/>
            <a:ext cx="12192000" cy="5577840"/>
          </a:xfrm>
          <a:prstGeom prst="upArrowCallou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12192000" cy="32932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Fill in the gaps with appropriate articles put a  X for Zero articles.</a:t>
            </a:r>
          </a:p>
          <a:p>
            <a:pPr algn="ctr"/>
            <a:r>
              <a:rPr lang="en-US" sz="3600" dirty="0" smtClean="0"/>
              <a:t>My mother is (a) ............. very </a:t>
            </a:r>
            <a:r>
              <a:rPr lang="en-US" sz="3600" dirty="0" err="1" smtClean="0"/>
              <a:t>religious.She</a:t>
            </a:r>
            <a:r>
              <a:rPr lang="en-US" sz="3600" dirty="0" smtClean="0"/>
              <a:t> always advises </a:t>
            </a:r>
            <a:r>
              <a:rPr lang="en-US" sz="3600" dirty="0" err="1" smtClean="0"/>
              <a:t>meto</a:t>
            </a:r>
            <a:r>
              <a:rPr lang="en-US" sz="3600" dirty="0" smtClean="0"/>
              <a:t> follow(b) .........</a:t>
            </a:r>
            <a:r>
              <a:rPr lang="en-US" sz="3600" dirty="0" err="1" smtClean="0"/>
              <a:t>pathof</a:t>
            </a:r>
            <a:r>
              <a:rPr lang="en-US" sz="3600" dirty="0" smtClean="0"/>
              <a:t> truth and </a:t>
            </a:r>
            <a:r>
              <a:rPr lang="en-US" sz="3600" dirty="0" err="1" smtClean="0"/>
              <a:t>onesty</a:t>
            </a:r>
            <a:r>
              <a:rPr lang="en-US" sz="3600" dirty="0" smtClean="0"/>
              <a:t>. She bears(c).........good moral character. She is a very kind to (d).........</a:t>
            </a:r>
            <a:r>
              <a:rPr lang="en-US" sz="3600" dirty="0" err="1" smtClean="0"/>
              <a:t>poor.She</a:t>
            </a:r>
            <a:r>
              <a:rPr lang="en-US" sz="3600" dirty="0" smtClean="0"/>
              <a:t> is(e) ......... </a:t>
            </a:r>
            <a:r>
              <a:rPr lang="en-US" sz="3600" dirty="0" err="1" smtClean="0"/>
              <a:t>idel</a:t>
            </a:r>
            <a:r>
              <a:rPr lang="en-US" sz="3600" dirty="0" smtClean="0"/>
              <a:t> </a:t>
            </a:r>
            <a:r>
              <a:rPr lang="en-US" sz="3600" dirty="0" err="1" smtClean="0"/>
              <a:t>housewife.She</a:t>
            </a:r>
            <a:r>
              <a:rPr lang="en-US" sz="3600" dirty="0" smtClean="0"/>
              <a:t> takes great care of(f) ........ my education.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052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668215" y="0"/>
            <a:ext cx="12778153" cy="6858000"/>
          </a:xfrm>
          <a:solidFill>
            <a:srgbClr val="C000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FF00"/>
                </a:solidFill>
              </a:rPr>
              <a:t>Introduce of Teacher</a:t>
            </a:r>
          </a:p>
          <a:p>
            <a:r>
              <a:rPr lang="en-US" sz="8000" dirty="0" smtClean="0">
                <a:solidFill>
                  <a:srgbClr val="FFFF00"/>
                </a:solidFill>
              </a:rPr>
              <a:t>Md. </a:t>
            </a:r>
            <a:r>
              <a:rPr lang="en-US" sz="8000" dirty="0" err="1" smtClean="0">
                <a:solidFill>
                  <a:srgbClr val="FFFF00"/>
                </a:solidFill>
              </a:rPr>
              <a:t>Abul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</a:rPr>
              <a:t>Kashem</a:t>
            </a:r>
            <a:endParaRPr lang="en-US" sz="8000" dirty="0" smtClean="0">
              <a:solidFill>
                <a:srgbClr val="FFFF00"/>
              </a:solidFill>
            </a:endParaRPr>
          </a:p>
          <a:p>
            <a:r>
              <a:rPr lang="en-US" sz="8000" dirty="0" err="1" smtClean="0">
                <a:solidFill>
                  <a:srgbClr val="FFFF00"/>
                </a:solidFill>
              </a:rPr>
              <a:t>Asst</a:t>
            </a:r>
            <a:r>
              <a:rPr lang="en-US" sz="8000" dirty="0" smtClean="0">
                <a:solidFill>
                  <a:srgbClr val="FFFF00"/>
                </a:solidFill>
              </a:rPr>
              <a:t> : Teacher</a:t>
            </a:r>
          </a:p>
          <a:p>
            <a:r>
              <a:rPr lang="en-US" sz="8000" dirty="0" err="1" smtClean="0">
                <a:solidFill>
                  <a:srgbClr val="FFFF00"/>
                </a:solidFill>
              </a:rPr>
              <a:t>Chakvarunia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</a:rPr>
              <a:t>si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</a:rPr>
              <a:t>alim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</a:rPr>
              <a:t>madrasha</a:t>
            </a:r>
            <a:r>
              <a:rPr lang="en-US" sz="80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8000" dirty="0" err="1" smtClean="0">
                <a:solidFill>
                  <a:srgbClr val="FFFF00"/>
                </a:solidFill>
              </a:rPr>
              <a:t>Joypurhat</a:t>
            </a:r>
            <a:r>
              <a:rPr lang="en-US" sz="8000" dirty="0" smtClean="0">
                <a:solidFill>
                  <a:srgbClr val="FFFF00"/>
                </a:solidFill>
              </a:rPr>
              <a:t>.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515" y="50631"/>
            <a:ext cx="531876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-82867" y="1626959"/>
            <a:ext cx="2933700" cy="2834640"/>
          </a:xfrm>
          <a:prstGeom prst="round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485310"/>
            <a:ext cx="2788920" cy="1323439"/>
          </a:xfrm>
          <a:prstGeom prst="rect">
            <a:avLst/>
          </a:prstGeom>
          <a:solidFill>
            <a:srgbClr val="7030A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সবাইকে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296275" y="1539240"/>
            <a:ext cx="3930015" cy="283464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549640" y="2321004"/>
            <a:ext cx="3368040" cy="14465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800" dirty="0" smtClean="0">
                <a:solidFill>
                  <a:srgbClr val="002060"/>
                </a:solidFill>
              </a:rPr>
              <a:t>ধন্যবাদ</a:t>
            </a:r>
            <a:endParaRPr lang="en-US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6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846"/>
            <a:ext cx="12192000" cy="5990492"/>
          </a:xfr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14246" y="175845"/>
            <a:ext cx="6940062" cy="5298831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0338" y="930544"/>
            <a:ext cx="4431323" cy="317009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Introduce of lesson</a:t>
            </a:r>
          </a:p>
          <a:p>
            <a:r>
              <a:rPr lang="en-US" sz="4000" dirty="0" smtClean="0"/>
              <a:t>Class Eight</a:t>
            </a:r>
          </a:p>
          <a:p>
            <a:r>
              <a:rPr lang="en-US" sz="4000" dirty="0" smtClean="0"/>
              <a:t>Sub: English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part</a:t>
            </a:r>
          </a:p>
          <a:p>
            <a:r>
              <a:rPr lang="en-US" sz="4000" dirty="0" smtClean="0"/>
              <a:t>Time:45 </a:t>
            </a:r>
            <a:r>
              <a:rPr lang="en-US" sz="4000" dirty="0" err="1" smtClean="0"/>
              <a:t>minite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909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262" y="71511"/>
            <a:ext cx="11430000" cy="6342184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vert="horz"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786914" y="169983"/>
            <a:ext cx="1711569" cy="2309447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39513" y="169983"/>
            <a:ext cx="914400" cy="240323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06768" y="1535723"/>
            <a:ext cx="1735016" cy="586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638802" y="152397"/>
            <a:ext cx="1488830" cy="24149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87720" y="175844"/>
            <a:ext cx="838199" cy="24149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54262" y="1600200"/>
            <a:ext cx="1418492" cy="351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78367" y="281352"/>
            <a:ext cx="93785" cy="230944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585691" y="281352"/>
            <a:ext cx="1477108" cy="215704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0057665" y="211014"/>
            <a:ext cx="0" cy="22273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458308" y="4114800"/>
            <a:ext cx="0" cy="21570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4114800"/>
            <a:ext cx="177018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76800" y="4114800"/>
            <a:ext cx="11723" cy="20515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31169" y="4114800"/>
            <a:ext cx="35169" cy="20280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88523" y="5193323"/>
            <a:ext cx="127781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092462" y="4114800"/>
            <a:ext cx="11723" cy="205153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92462" y="4114800"/>
            <a:ext cx="10199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04185" y="5081953"/>
            <a:ext cx="990599" cy="263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92462" y="6166338"/>
            <a:ext cx="10023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5-Point Star 44"/>
          <p:cNvSpPr/>
          <p:nvPr/>
        </p:nvSpPr>
        <p:spPr>
          <a:xfrm>
            <a:off x="4175609" y="949567"/>
            <a:ext cx="937846" cy="84406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5-Point Star 45"/>
          <p:cNvSpPr/>
          <p:nvPr/>
        </p:nvSpPr>
        <p:spPr>
          <a:xfrm>
            <a:off x="10626602" y="814751"/>
            <a:ext cx="773724" cy="9261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5-Point Star 46"/>
          <p:cNvSpPr/>
          <p:nvPr/>
        </p:nvSpPr>
        <p:spPr>
          <a:xfrm>
            <a:off x="1536454" y="5070230"/>
            <a:ext cx="1109298" cy="66235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8802568" y="4624753"/>
            <a:ext cx="1043354" cy="89095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5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5" grpId="0" animBg="1"/>
      <p:bldP spid="46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63814" y="-84311"/>
            <a:ext cx="4783015" cy="23328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02015" y="492369"/>
            <a:ext cx="3886200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Lesson Headlines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882660" y="2338757"/>
            <a:ext cx="1711569" cy="8792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359877" y="3358663"/>
            <a:ext cx="8757137" cy="33586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15507" y="4294258"/>
            <a:ext cx="4079631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Articles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81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3505200" y="0"/>
            <a:ext cx="4384432" cy="2074985"/>
          </a:xfrm>
          <a:prstGeom prst="cub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97216" y="683549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4"/>
                </a:solidFill>
              </a:rPr>
              <a:t>Learing</a:t>
            </a:r>
            <a:r>
              <a:rPr lang="en-US" sz="4000" dirty="0" smtClean="0">
                <a:solidFill>
                  <a:schemeClr val="accent4"/>
                </a:solidFill>
              </a:rPr>
              <a:t> result</a:t>
            </a:r>
            <a:endParaRPr lang="en-US" sz="4000" dirty="0">
              <a:solidFill>
                <a:schemeClr val="accent4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1494430" y="3261815"/>
            <a:ext cx="8775510" cy="3111689"/>
          </a:xfrm>
          <a:prstGeom prst="bevel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19" y="3663497"/>
            <a:ext cx="8618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1.What is articles?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2. What kinds of articles?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3.Uses Articles A, An, The, and  x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6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6" y="0"/>
            <a:ext cx="12192000" cy="6858000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4" name="Bevel 13"/>
          <p:cNvSpPr/>
          <p:nvPr/>
        </p:nvSpPr>
        <p:spPr>
          <a:xfrm>
            <a:off x="1596788" y="0"/>
            <a:ext cx="9444251" cy="610737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39739" y="-1323833"/>
            <a:ext cx="6851176" cy="924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9500" dirty="0" smtClean="0">
                <a:solidFill>
                  <a:srgbClr val="FF0000"/>
                </a:solidFill>
              </a:rPr>
              <a:t>A</a:t>
            </a:r>
            <a:endParaRPr lang="en-US" sz="595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77057" y="-182880"/>
            <a:ext cx="2788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Unite work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754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4" grpId="0" animBg="1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681182" y="0"/>
            <a:ext cx="3043452" cy="1542197"/>
          </a:xfrm>
          <a:prstGeom prst="round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5775" y="163772"/>
            <a:ext cx="29888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Question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565778" y="2726941"/>
            <a:ext cx="7656394" cy="3698543"/>
          </a:xfrm>
          <a:prstGeom prst="cub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97957" y="3505059"/>
            <a:ext cx="72242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What is articles?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9816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7" grpId="0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Bevel 4"/>
          <p:cNvSpPr/>
          <p:nvPr/>
        </p:nvSpPr>
        <p:spPr>
          <a:xfrm>
            <a:off x="4219433" y="0"/>
            <a:ext cx="3753134" cy="1255594"/>
          </a:xfrm>
          <a:prstGeom prst="bevel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0113" y="0"/>
            <a:ext cx="3482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Soulation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651379" y="1433014"/>
            <a:ext cx="9376012" cy="4640239"/>
          </a:xfrm>
          <a:prstGeom prst="horizontalScroll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83390" y="2541010"/>
            <a:ext cx="8925637" cy="255454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002060"/>
                </a:solidFill>
              </a:rPr>
              <a:t>সাধারনত </a:t>
            </a:r>
            <a:r>
              <a:rPr lang="en-US" sz="8000" dirty="0" smtClean="0">
                <a:solidFill>
                  <a:srgbClr val="002060"/>
                </a:solidFill>
              </a:rPr>
              <a:t>A AN, THE </a:t>
            </a:r>
            <a:r>
              <a:rPr lang="bn-IN" sz="8000" dirty="0" smtClean="0">
                <a:solidFill>
                  <a:srgbClr val="002060"/>
                </a:solidFill>
              </a:rPr>
              <a:t> কে </a:t>
            </a:r>
            <a:r>
              <a:rPr lang="en-US" sz="8000" dirty="0" smtClean="0">
                <a:solidFill>
                  <a:srgbClr val="002060"/>
                </a:solidFill>
              </a:rPr>
              <a:t>Article </a:t>
            </a:r>
            <a:r>
              <a:rPr lang="bn-IN" sz="8000" dirty="0" smtClean="0">
                <a:solidFill>
                  <a:srgbClr val="002060"/>
                </a:solidFill>
              </a:rPr>
              <a:t> বলে?</a:t>
            </a:r>
            <a:endParaRPr lang="en-US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7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755</Words>
  <Application>Microsoft Office PowerPoint</Application>
  <PresentationFormat>Custom</PresentationFormat>
  <Paragraphs>96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EC</cp:lastModifiedBy>
  <cp:revision>78</cp:revision>
  <dcterms:created xsi:type="dcterms:W3CDTF">2015-09-24T03:37:43Z</dcterms:created>
  <dcterms:modified xsi:type="dcterms:W3CDTF">2018-07-31T06:09:19Z</dcterms:modified>
</cp:coreProperties>
</file>