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6" r:id="rId20"/>
    <p:sldId id="277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-126" y="-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B89D7-BBA5-4A9F-AFA1-84F6765672B9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74AA4C-2B51-4E4A-827D-9254001B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822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74AA4C-2B51-4E4A-827D-9254001B228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017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39E0A-6522-44AF-8D18-21900DC82A1E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C8EB2-B17A-4835-913D-4EF64DA3E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175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39E0A-6522-44AF-8D18-21900DC82A1E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C8EB2-B17A-4835-913D-4EF64DA3E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783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39E0A-6522-44AF-8D18-21900DC82A1E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C8EB2-B17A-4835-913D-4EF64DA3E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79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39E0A-6522-44AF-8D18-21900DC82A1E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C8EB2-B17A-4835-913D-4EF64DA3E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316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39E0A-6522-44AF-8D18-21900DC82A1E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C8EB2-B17A-4835-913D-4EF64DA3E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807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39E0A-6522-44AF-8D18-21900DC82A1E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C8EB2-B17A-4835-913D-4EF64DA3E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3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39E0A-6522-44AF-8D18-21900DC82A1E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C8EB2-B17A-4835-913D-4EF64DA3E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486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39E0A-6522-44AF-8D18-21900DC82A1E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C8EB2-B17A-4835-913D-4EF64DA3E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767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39E0A-6522-44AF-8D18-21900DC82A1E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C8EB2-B17A-4835-913D-4EF64DA3E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117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39E0A-6522-44AF-8D18-21900DC82A1E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C8EB2-B17A-4835-913D-4EF64DA3E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490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39E0A-6522-44AF-8D18-21900DC82A1E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C8EB2-B17A-4835-913D-4EF64DA3E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530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39E0A-6522-44AF-8D18-21900DC82A1E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C8EB2-B17A-4835-913D-4EF64DA3E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4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5108" y="351691"/>
            <a:ext cx="11043138" cy="6506309"/>
          </a:xfrm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108" y="351691"/>
            <a:ext cx="11476891" cy="6506309"/>
          </a:xfrm>
          <a:prstGeom prst="rect">
            <a:avLst/>
          </a:prstGeom>
          <a:ln w="76200">
            <a:solidFill>
              <a:schemeClr val="tx1"/>
            </a:solidFill>
          </a:ln>
        </p:spPr>
      </p:pic>
      <p:sp>
        <p:nvSpPr>
          <p:cNvPr id="4" name="Oval 3"/>
          <p:cNvSpPr/>
          <p:nvPr/>
        </p:nvSpPr>
        <p:spPr>
          <a:xfrm>
            <a:off x="844062" y="574431"/>
            <a:ext cx="5310553" cy="4173415"/>
          </a:xfrm>
          <a:prstGeom prst="ellipse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17077" y="1500554"/>
            <a:ext cx="3786554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Today class eight students are </a:t>
            </a:r>
            <a:r>
              <a:rPr lang="en-US" sz="5400" dirty="0" smtClean="0">
                <a:solidFill>
                  <a:srgbClr val="002060"/>
                </a:solidFill>
              </a:rPr>
              <a:t>welcome</a:t>
            </a:r>
            <a:endParaRPr lang="en-US" sz="5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481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blipFill>
            <a:blip r:embed="rId2"/>
            <a:tile tx="0" ty="0" sx="100000" sy="100000" flip="none" algn="tl"/>
          </a:blipFill>
          <a:ln w="76200">
            <a:solidFill>
              <a:schemeClr val="tx1"/>
            </a:solidFill>
          </a:ln>
        </p:spPr>
        <p:txBody>
          <a:bodyPr/>
          <a:lstStyle/>
          <a:p>
            <a:endParaRPr lang="en-US" i="1" dirty="0"/>
          </a:p>
        </p:txBody>
      </p:sp>
      <p:sp>
        <p:nvSpPr>
          <p:cNvPr id="6" name="Bevel 5"/>
          <p:cNvSpPr/>
          <p:nvPr/>
        </p:nvSpPr>
        <p:spPr>
          <a:xfrm>
            <a:off x="2149523" y="1760561"/>
            <a:ext cx="8134066" cy="3998794"/>
          </a:xfrm>
          <a:prstGeom prst="bevel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688610" y="2302021"/>
            <a:ext cx="7055892" cy="315471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9900" dirty="0" smtClean="0">
                <a:solidFill>
                  <a:srgbClr val="FF0000"/>
                </a:solidFill>
              </a:rPr>
              <a:t>A, AN</a:t>
            </a:r>
            <a:endParaRPr lang="en-US" sz="19900" dirty="0">
              <a:solidFill>
                <a:srgbClr val="FF0000"/>
              </a:solidFill>
            </a:endParaRPr>
          </a:p>
        </p:txBody>
      </p:sp>
      <p:sp>
        <p:nvSpPr>
          <p:cNvPr id="2" name="Oval 1"/>
          <p:cNvSpPr/>
          <p:nvPr/>
        </p:nvSpPr>
        <p:spPr>
          <a:xfrm>
            <a:off x="8976360" y="0"/>
            <a:ext cx="3215639" cy="1157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9448800" y="259080"/>
            <a:ext cx="2423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Pair works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02164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solidFill>
            <a:srgbClr val="FFFF00"/>
          </a:solidFill>
          <a:ln w="76200">
            <a:solidFill>
              <a:schemeClr val="tx1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4901821" y="0"/>
            <a:ext cx="2388358" cy="9962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901821" y="232012"/>
            <a:ext cx="23883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Question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2" name="Frame 1"/>
          <p:cNvSpPr/>
          <p:nvPr/>
        </p:nvSpPr>
        <p:spPr>
          <a:xfrm>
            <a:off x="1228299" y="2129051"/>
            <a:ext cx="10003808" cy="3753134"/>
          </a:xfrm>
          <a:prstGeom prst="frame">
            <a:avLst/>
          </a:prstGeom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58704" y="3125338"/>
            <a:ext cx="7942997" cy="1323439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0" dirty="0" smtClean="0">
                <a:solidFill>
                  <a:srgbClr val="FF0000"/>
                </a:solidFill>
              </a:rPr>
              <a:t>What kind Article?</a:t>
            </a:r>
            <a:endParaRPr lang="en-US" sz="8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695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7" grpId="0"/>
      <p:bldP spid="2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solidFill>
            <a:srgbClr val="00B050"/>
          </a:solidFill>
          <a:ln w="76200">
            <a:solidFill>
              <a:schemeClr val="tx1"/>
            </a:solidFill>
          </a:ln>
        </p:spPr>
        <p:txBody>
          <a:bodyPr/>
          <a:lstStyle/>
          <a:p>
            <a:r>
              <a:rPr lang="en-US" dirty="0" err="1" smtClean="0"/>
              <a:t>efinite</a:t>
            </a:r>
            <a:endParaRPr lang="en-US" dirty="0"/>
          </a:p>
        </p:txBody>
      </p:sp>
      <p:sp>
        <p:nvSpPr>
          <p:cNvPr id="4" name="Frame 3"/>
          <p:cNvSpPr/>
          <p:nvPr/>
        </p:nvSpPr>
        <p:spPr>
          <a:xfrm>
            <a:off x="1705970" y="1323439"/>
            <a:ext cx="9157648" cy="4913194"/>
          </a:xfrm>
          <a:prstGeom prst="frame">
            <a:avLst/>
          </a:prstGeom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Parallelogram 4"/>
          <p:cNvSpPr/>
          <p:nvPr/>
        </p:nvSpPr>
        <p:spPr>
          <a:xfrm>
            <a:off x="3220872" y="0"/>
            <a:ext cx="4981433" cy="968991"/>
          </a:xfrm>
          <a:prstGeom prst="parallelogram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666699" y="-265737"/>
            <a:ext cx="43536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err="1" smtClean="0">
                <a:solidFill>
                  <a:srgbClr val="FF0000"/>
                </a:solidFill>
              </a:rPr>
              <a:t>Soulation</a:t>
            </a:r>
            <a:endParaRPr lang="en-US" sz="8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20118" y="1887210"/>
            <a:ext cx="7983941" cy="3785652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Article </a:t>
            </a:r>
            <a:r>
              <a:rPr lang="bn-IN" sz="4000" dirty="0" smtClean="0"/>
              <a:t> দুই প্রকার যেমনঃ </a:t>
            </a:r>
            <a:endParaRPr lang="en-US" sz="4000" dirty="0" smtClean="0"/>
          </a:p>
          <a:p>
            <a:pPr marL="342900" indent="-342900">
              <a:buAutoNum type="arabicPeriod"/>
            </a:pPr>
            <a:r>
              <a:rPr lang="en-US" sz="4000" dirty="0"/>
              <a:t>D</a:t>
            </a:r>
            <a:r>
              <a:rPr lang="en-US" sz="4000" dirty="0" smtClean="0"/>
              <a:t>efinite Article</a:t>
            </a:r>
          </a:p>
          <a:p>
            <a:r>
              <a:rPr lang="en-US" sz="4000" dirty="0" smtClean="0"/>
              <a:t>2. </a:t>
            </a:r>
            <a:r>
              <a:rPr lang="en-US" sz="4000" dirty="0" err="1" smtClean="0"/>
              <a:t>Idefinite</a:t>
            </a:r>
            <a:r>
              <a:rPr lang="en-US" sz="4000" dirty="0" smtClean="0"/>
              <a:t> Article</a:t>
            </a:r>
          </a:p>
          <a:p>
            <a:r>
              <a:rPr lang="bn-IN" sz="4000" dirty="0" smtClean="0"/>
              <a:t>সাধারনত </a:t>
            </a:r>
            <a:r>
              <a:rPr lang="en-US" sz="4000" dirty="0" smtClean="0"/>
              <a:t>A , AN </a:t>
            </a:r>
            <a:r>
              <a:rPr lang="bn-IN" sz="4000" dirty="0" smtClean="0"/>
              <a:t> কে </a:t>
            </a:r>
            <a:r>
              <a:rPr lang="en-US" sz="4000" dirty="0" smtClean="0"/>
              <a:t>Definite article </a:t>
            </a:r>
            <a:r>
              <a:rPr lang="bn-IN" sz="4000" dirty="0" smtClean="0"/>
              <a:t>বলে?</a:t>
            </a:r>
          </a:p>
          <a:p>
            <a:r>
              <a:rPr lang="en-US" sz="4000" dirty="0" smtClean="0"/>
              <a:t>THE </a:t>
            </a:r>
            <a:r>
              <a:rPr lang="bn-IN" sz="4000" dirty="0" smtClean="0"/>
              <a:t>কে </a:t>
            </a:r>
            <a:r>
              <a:rPr lang="en-US" sz="4000" dirty="0" smtClean="0"/>
              <a:t>Indefinite article </a:t>
            </a:r>
            <a:r>
              <a:rPr lang="bn-IN" sz="4000" dirty="0" smtClean="0"/>
              <a:t>বলে?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12283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  <p:bldP spid="5" grpId="0" animBg="1"/>
      <p:bldP spid="6" grpId="0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741994"/>
          </a:xfrm>
          <a:blipFill>
            <a:blip r:embed="rId2"/>
            <a:tile tx="0" ty="0" sx="100000" sy="100000" flip="none" algn="tl"/>
          </a:blipFill>
          <a:ln w="76200">
            <a:solidFill>
              <a:schemeClr val="tx1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Bevel 6"/>
          <p:cNvSpPr/>
          <p:nvPr/>
        </p:nvSpPr>
        <p:spPr>
          <a:xfrm>
            <a:off x="2504364" y="0"/>
            <a:ext cx="7997588" cy="442187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57100" y="996287"/>
            <a:ext cx="6851176" cy="2877711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/>
              <a:t>Uses The Article </a:t>
            </a:r>
            <a:r>
              <a:rPr lang="en-US" sz="11500" dirty="0" smtClean="0">
                <a:solidFill>
                  <a:srgbClr val="FF0000"/>
                </a:solidFill>
              </a:rPr>
              <a:t>A, An The</a:t>
            </a:r>
            <a:endParaRPr lang="en-US" sz="115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677400" y="-148188"/>
            <a:ext cx="2682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Group works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644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7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solidFill>
            <a:srgbClr val="00B0F0"/>
          </a:solidFill>
          <a:ln w="76200">
            <a:solidFill>
              <a:schemeClr val="tx1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6" name="Bevel 5"/>
          <p:cNvSpPr/>
          <p:nvPr/>
        </p:nvSpPr>
        <p:spPr>
          <a:xfrm>
            <a:off x="3930555" y="0"/>
            <a:ext cx="4121624" cy="167867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253552" y="218364"/>
            <a:ext cx="3684895" cy="1015663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Uses the article </a:t>
            </a:r>
            <a:r>
              <a:rPr lang="en-US" sz="6000" dirty="0" smtClean="0">
                <a:solidFill>
                  <a:srgbClr val="FF0000"/>
                </a:solidFill>
              </a:rPr>
              <a:t>A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10" name="Frame 9"/>
          <p:cNvSpPr/>
          <p:nvPr/>
        </p:nvSpPr>
        <p:spPr>
          <a:xfrm>
            <a:off x="1105469" y="2251881"/>
            <a:ext cx="10181230" cy="4367283"/>
          </a:xfrm>
          <a:prstGeom prst="frame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Bevel 11"/>
          <p:cNvSpPr/>
          <p:nvPr/>
        </p:nvSpPr>
        <p:spPr>
          <a:xfrm>
            <a:off x="1105469" y="2251881"/>
            <a:ext cx="10181230" cy="3864001"/>
          </a:xfrm>
          <a:prstGeom prst="bevel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603612" y="2330230"/>
            <a:ext cx="9205415" cy="415498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IN" sz="2400" dirty="0" smtClean="0"/>
              <a:t>১।</a:t>
            </a:r>
            <a:r>
              <a:rPr lang="en-US" sz="2400" dirty="0" err="1" smtClean="0"/>
              <a:t>শু</a:t>
            </a:r>
            <a:r>
              <a:rPr lang="bn-IN" sz="2400" dirty="0" smtClean="0"/>
              <a:t>ন্যস্থানের পরে </a:t>
            </a:r>
            <a:r>
              <a:rPr lang="en-US" sz="2400" dirty="0" smtClean="0"/>
              <a:t>word consonant </a:t>
            </a:r>
            <a:r>
              <a:rPr lang="bn-IN" sz="2400" dirty="0" smtClean="0"/>
              <a:t> দ্বারা শুরু হলে তার পূর্বে </a:t>
            </a:r>
            <a:r>
              <a:rPr lang="en-US" sz="2400" dirty="0" smtClean="0"/>
              <a:t>A </a:t>
            </a:r>
            <a:r>
              <a:rPr lang="bn-IN" sz="2400" dirty="0" smtClean="0"/>
              <a:t>বসে।</a:t>
            </a:r>
          </a:p>
          <a:p>
            <a:r>
              <a:rPr lang="en-US" sz="2400" dirty="0" smtClean="0"/>
              <a:t>She is …A……… beautiful girl.</a:t>
            </a:r>
            <a:endParaRPr lang="bn-IN" sz="2400" dirty="0" smtClean="0"/>
          </a:p>
          <a:p>
            <a:r>
              <a:rPr lang="bn-IN" sz="2400" dirty="0" smtClean="0"/>
              <a:t>২।শুন্যস্থানের পরে </a:t>
            </a:r>
            <a:r>
              <a:rPr lang="en-US" sz="2400" dirty="0" smtClean="0"/>
              <a:t>word </a:t>
            </a:r>
            <a:r>
              <a:rPr lang="bn-IN" sz="2400" dirty="0" smtClean="0"/>
              <a:t> ইউ এর মত উচ্চারন হলে উহার পূর্বে </a:t>
            </a:r>
            <a:r>
              <a:rPr lang="en-US" sz="2400" dirty="0" smtClean="0"/>
              <a:t>A </a:t>
            </a:r>
            <a:r>
              <a:rPr lang="bn-IN" sz="2400" dirty="0" smtClean="0"/>
              <a:t>বসে।</a:t>
            </a:r>
          </a:p>
          <a:p>
            <a:r>
              <a:rPr lang="en-US" sz="2400" dirty="0" smtClean="0"/>
              <a:t>This is ……A………University.</a:t>
            </a:r>
            <a:endParaRPr lang="bn-IN" sz="2400" dirty="0" smtClean="0"/>
          </a:p>
          <a:p>
            <a:r>
              <a:rPr lang="bn-IN" sz="2400" dirty="0" smtClean="0"/>
              <a:t>৩।</a:t>
            </a:r>
            <a:r>
              <a:rPr lang="en-US" sz="2400" dirty="0" smtClean="0"/>
              <a:t>  BA ,BSS,BCOM,BBA,</a:t>
            </a:r>
            <a:r>
              <a:rPr lang="bn-IN" sz="2400" dirty="0" smtClean="0"/>
              <a:t> ইত্যাদী লিখা থাকলে ইহার পরে </a:t>
            </a:r>
            <a:r>
              <a:rPr lang="en-US" sz="2400" dirty="0" smtClean="0"/>
              <a:t>A </a:t>
            </a:r>
            <a:r>
              <a:rPr lang="bn-IN" sz="2400" dirty="0" smtClean="0"/>
              <a:t> বসে।</a:t>
            </a:r>
          </a:p>
          <a:p>
            <a:r>
              <a:rPr lang="en-US" sz="2400" dirty="0" smtClean="0"/>
              <a:t>He is …A… Ba Student.</a:t>
            </a:r>
            <a:endParaRPr lang="bn-IN" sz="2400" dirty="0" smtClean="0"/>
          </a:p>
          <a:p>
            <a:r>
              <a:rPr lang="bn-IN" sz="2400" dirty="0" smtClean="0"/>
              <a:t>৪। </a:t>
            </a:r>
            <a:r>
              <a:rPr lang="en-US" sz="2400" dirty="0" smtClean="0"/>
              <a:t>Few, many, little, a lot of, good, many, great </a:t>
            </a:r>
            <a:r>
              <a:rPr lang="bn-IN" sz="2400" dirty="0" smtClean="0"/>
              <a:t> ইত্যাদী থাকলে তার পূর্বে </a:t>
            </a:r>
            <a:r>
              <a:rPr lang="en-US" sz="2400" dirty="0" smtClean="0"/>
              <a:t>A </a:t>
            </a:r>
            <a:r>
              <a:rPr lang="bn-IN" sz="2400" dirty="0" smtClean="0"/>
              <a:t>বসে।</a:t>
            </a:r>
            <a:endParaRPr lang="en-US" sz="2400" dirty="0" smtClean="0"/>
          </a:p>
          <a:p>
            <a:r>
              <a:rPr lang="en-US" sz="2400" dirty="0" smtClean="0"/>
              <a:t>……A…… Few person were present there.</a:t>
            </a:r>
          </a:p>
          <a:p>
            <a:r>
              <a:rPr lang="en-US" sz="2400" dirty="0" smtClean="0"/>
              <a:t>One </a:t>
            </a:r>
            <a:r>
              <a:rPr lang="bn-IN" sz="2400" dirty="0" smtClean="0"/>
              <a:t>লিখা থাকলে তার পূর্বে </a:t>
            </a:r>
            <a:r>
              <a:rPr lang="en-US" sz="2400" dirty="0" smtClean="0"/>
              <a:t>A</a:t>
            </a:r>
            <a:r>
              <a:rPr lang="bn-IN" sz="2400" dirty="0" smtClean="0"/>
              <a:t> বসে।</a:t>
            </a:r>
          </a:p>
          <a:p>
            <a:r>
              <a:rPr lang="en-US" sz="2400" dirty="0" smtClean="0"/>
              <a:t>I saw ……A… one eyed man.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8690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6" grpId="0" animBg="1"/>
      <p:bldP spid="7" grpId="0" animBg="1"/>
      <p:bldP spid="12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-1"/>
            <a:ext cx="12192000" cy="7804271"/>
          </a:xfrm>
          <a:solidFill>
            <a:srgbClr val="00B050"/>
          </a:solidFill>
          <a:ln w="57150">
            <a:solidFill>
              <a:schemeClr val="tx1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4055660" y="0"/>
            <a:ext cx="4080680" cy="1514901"/>
          </a:xfrm>
          <a:prstGeom prst="ellipse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055660" y="403507"/>
            <a:ext cx="43399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Uses the article An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62335" y="2257229"/>
            <a:ext cx="9867330" cy="4401205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IN" sz="2800" dirty="0" smtClean="0">
                <a:solidFill>
                  <a:srgbClr val="FFFF00"/>
                </a:solidFill>
              </a:rPr>
              <a:t>১।</a:t>
            </a:r>
            <a:r>
              <a:rPr lang="en-US" sz="2800" dirty="0" err="1" smtClean="0">
                <a:solidFill>
                  <a:srgbClr val="FFFF00"/>
                </a:solidFill>
              </a:rPr>
              <a:t>শুন্যস্থানের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পরে</a:t>
            </a:r>
            <a:r>
              <a:rPr lang="en-US" sz="2800" dirty="0" smtClean="0">
                <a:solidFill>
                  <a:srgbClr val="FFFF00"/>
                </a:solidFill>
              </a:rPr>
              <a:t>  word vowel</a:t>
            </a:r>
            <a:r>
              <a:rPr lang="bn-IN" sz="2800" dirty="0" smtClean="0">
                <a:solidFill>
                  <a:srgbClr val="FFFF00"/>
                </a:solidFill>
              </a:rPr>
              <a:t> দ্বারা শুরু হলে তার পূর্বে </a:t>
            </a:r>
            <a:r>
              <a:rPr lang="en-US" sz="2800" dirty="0" smtClean="0">
                <a:solidFill>
                  <a:srgbClr val="FFFF00"/>
                </a:solidFill>
              </a:rPr>
              <a:t>AN </a:t>
            </a:r>
            <a:r>
              <a:rPr lang="bn-IN" sz="2800" dirty="0" smtClean="0">
                <a:solidFill>
                  <a:srgbClr val="FFFF00"/>
                </a:solidFill>
              </a:rPr>
              <a:t> বসে।</a:t>
            </a:r>
            <a:endParaRPr lang="en-US" sz="2800" dirty="0" smtClean="0">
              <a:solidFill>
                <a:srgbClr val="FFFF00"/>
              </a:solidFill>
            </a:endParaRPr>
          </a:p>
          <a:p>
            <a:r>
              <a:rPr lang="en-US" sz="2800" dirty="0" smtClean="0">
                <a:solidFill>
                  <a:srgbClr val="FFFF00"/>
                </a:solidFill>
              </a:rPr>
              <a:t>You need to take ……An……Orange regularly.</a:t>
            </a:r>
          </a:p>
          <a:p>
            <a:r>
              <a:rPr lang="en-US" sz="2800" dirty="0" smtClean="0">
                <a:solidFill>
                  <a:srgbClr val="FFFF00"/>
                </a:solidFill>
              </a:rPr>
              <a:t>2</a:t>
            </a:r>
            <a:r>
              <a:rPr lang="bn-IN" sz="2800" dirty="0" smtClean="0">
                <a:solidFill>
                  <a:srgbClr val="FFFF00"/>
                </a:solidFill>
              </a:rPr>
              <a:t>।</a:t>
            </a:r>
            <a:r>
              <a:rPr lang="en-US" sz="2800" dirty="0" smtClean="0">
                <a:solidFill>
                  <a:srgbClr val="FFFF00"/>
                </a:solidFill>
              </a:rPr>
              <a:t>H </a:t>
            </a:r>
            <a:r>
              <a:rPr lang="bn-IN" sz="2800" dirty="0" smtClean="0">
                <a:solidFill>
                  <a:srgbClr val="FFFF00"/>
                </a:solidFill>
              </a:rPr>
              <a:t> অক্ষরটি </a:t>
            </a:r>
            <a:r>
              <a:rPr lang="en-US" sz="2800" dirty="0" smtClean="0">
                <a:solidFill>
                  <a:srgbClr val="FFFF00"/>
                </a:solidFill>
              </a:rPr>
              <a:t>Consonant </a:t>
            </a:r>
            <a:r>
              <a:rPr lang="bn-IN" sz="2800" dirty="0" smtClean="0">
                <a:solidFill>
                  <a:srgbClr val="FFFF00"/>
                </a:solidFill>
              </a:rPr>
              <a:t> হওয়া সর্তেও যদি এর উচ্চারন হ এর মত না হয়ে </a:t>
            </a:r>
          </a:p>
          <a:p>
            <a:r>
              <a:rPr lang="bn-IN" sz="2800" dirty="0" smtClean="0">
                <a:solidFill>
                  <a:srgbClr val="FFFF00"/>
                </a:solidFill>
              </a:rPr>
              <a:t>অ এর মত হয় তবে এর পূর্বে </a:t>
            </a:r>
            <a:r>
              <a:rPr lang="en-US" sz="2800" dirty="0" smtClean="0">
                <a:solidFill>
                  <a:srgbClr val="FFFF00"/>
                </a:solidFill>
              </a:rPr>
              <a:t>AN </a:t>
            </a:r>
            <a:r>
              <a:rPr lang="bn-IN" sz="2800" dirty="0" smtClean="0">
                <a:solidFill>
                  <a:srgbClr val="FFFF00"/>
                </a:solidFill>
              </a:rPr>
              <a:t>বসে।</a:t>
            </a:r>
            <a:endParaRPr lang="en-US" sz="2800" dirty="0" smtClean="0">
              <a:solidFill>
                <a:srgbClr val="FFFF00"/>
              </a:solidFill>
            </a:endParaRPr>
          </a:p>
          <a:p>
            <a:r>
              <a:rPr lang="en-US" sz="2800" dirty="0" smtClean="0">
                <a:solidFill>
                  <a:srgbClr val="FFFF00"/>
                </a:solidFill>
              </a:rPr>
              <a:t>He is ……AN….. Honest man.</a:t>
            </a:r>
          </a:p>
          <a:p>
            <a:r>
              <a:rPr lang="en-US" sz="2800" dirty="0" smtClean="0">
                <a:solidFill>
                  <a:srgbClr val="FFFF00"/>
                </a:solidFill>
              </a:rPr>
              <a:t>3</a:t>
            </a:r>
            <a:r>
              <a:rPr lang="bn-IN" sz="2800" dirty="0" smtClean="0">
                <a:solidFill>
                  <a:srgbClr val="FFFF00"/>
                </a:solidFill>
              </a:rPr>
              <a:t>।</a:t>
            </a:r>
            <a:r>
              <a:rPr lang="en-US" sz="2800" dirty="0" smtClean="0">
                <a:solidFill>
                  <a:srgbClr val="FFFF00"/>
                </a:solidFill>
              </a:rPr>
              <a:t>MP, MBA,HSC,MSC, </a:t>
            </a:r>
            <a:r>
              <a:rPr lang="en-US" sz="2800" dirty="0" err="1" smtClean="0">
                <a:solidFill>
                  <a:srgbClr val="FFFF00"/>
                </a:solidFill>
              </a:rPr>
              <a:t>Mfel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bn-IN" sz="2800" dirty="0" smtClean="0">
                <a:solidFill>
                  <a:srgbClr val="FFFF00"/>
                </a:solidFill>
              </a:rPr>
              <a:t>ইত্যাদী লিখা থাকলে তার পূর্বে </a:t>
            </a:r>
            <a:r>
              <a:rPr lang="en-US" sz="2800" dirty="0" smtClean="0">
                <a:solidFill>
                  <a:srgbClr val="FFFF00"/>
                </a:solidFill>
              </a:rPr>
              <a:t>AN </a:t>
            </a:r>
            <a:r>
              <a:rPr lang="bn-IN" sz="2800" dirty="0" smtClean="0">
                <a:solidFill>
                  <a:srgbClr val="FFFF00"/>
                </a:solidFill>
              </a:rPr>
              <a:t>বসে।</a:t>
            </a:r>
          </a:p>
          <a:p>
            <a:r>
              <a:rPr lang="en-US" sz="2800" dirty="0" smtClean="0">
                <a:solidFill>
                  <a:srgbClr val="FFFF00"/>
                </a:solidFill>
              </a:rPr>
              <a:t>He is…AN……. MP.</a:t>
            </a:r>
          </a:p>
          <a:p>
            <a:r>
              <a:rPr lang="bn-IN" sz="2800" dirty="0" smtClean="0">
                <a:solidFill>
                  <a:srgbClr val="FFFF00"/>
                </a:solidFill>
              </a:rPr>
              <a:t>৪। </a:t>
            </a:r>
            <a:r>
              <a:rPr lang="en-US" sz="2800" dirty="0" smtClean="0">
                <a:solidFill>
                  <a:srgbClr val="FFFF00"/>
                </a:solidFill>
              </a:rPr>
              <a:t>Quite, More, Such, But Rather Not </a:t>
            </a:r>
            <a:r>
              <a:rPr lang="bn-IN" sz="2800" dirty="0" smtClean="0">
                <a:solidFill>
                  <a:srgbClr val="FFFF00"/>
                </a:solidFill>
              </a:rPr>
              <a:t>থাকলে এর পরে </a:t>
            </a:r>
            <a:r>
              <a:rPr lang="en-US" sz="2800" dirty="0" smtClean="0">
                <a:solidFill>
                  <a:srgbClr val="FFFF00"/>
                </a:solidFill>
              </a:rPr>
              <a:t>AN </a:t>
            </a:r>
            <a:r>
              <a:rPr lang="bn-IN" sz="2800" dirty="0" smtClean="0">
                <a:solidFill>
                  <a:srgbClr val="FFFF00"/>
                </a:solidFill>
              </a:rPr>
              <a:t> বসে।</a:t>
            </a:r>
            <a:endParaRPr lang="en-US" sz="2800" dirty="0" smtClean="0">
              <a:solidFill>
                <a:srgbClr val="FFFF00"/>
              </a:solidFill>
            </a:endParaRPr>
          </a:p>
          <a:p>
            <a:r>
              <a:rPr lang="en-US" sz="2800" dirty="0" smtClean="0">
                <a:solidFill>
                  <a:srgbClr val="FFFF00"/>
                </a:solidFill>
              </a:rPr>
              <a:t>She is quite ……AN…. Important man.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622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  <p:bldP spid="5" grpId="0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ln w="76200">
            <a:solidFill>
              <a:srgbClr val="FF0000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Bevel 3"/>
          <p:cNvSpPr/>
          <p:nvPr/>
        </p:nvSpPr>
        <p:spPr>
          <a:xfrm>
            <a:off x="4558352" y="0"/>
            <a:ext cx="4217158" cy="852985"/>
          </a:xfrm>
          <a:prstGeom prst="bevel">
            <a:avLst/>
          </a:prstGeom>
          <a:solidFill>
            <a:srgbClr val="FFFF00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688006" y="206654"/>
            <a:ext cx="3957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Uses The article THE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93927" y="1924334"/>
            <a:ext cx="10809027" cy="4353636"/>
          </a:xfrm>
          <a:prstGeom prst="roundRect">
            <a:avLst/>
          </a:prstGeom>
          <a:solidFill>
            <a:srgbClr val="FF0000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173705" y="1924334"/>
            <a:ext cx="10249469" cy="4832092"/>
          </a:xfrm>
          <a:prstGeom prst="rect">
            <a:avLst/>
          </a:prstGeom>
          <a:noFill/>
          <a:ln w="762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2800" dirty="0" smtClean="0">
                <a:solidFill>
                  <a:srgbClr val="FFFF00"/>
                </a:solidFill>
              </a:rPr>
              <a:t>১। ব্যক্তি, বস্তু, স্থানের নামের পূর্বে </a:t>
            </a:r>
            <a:r>
              <a:rPr lang="en-US" sz="2800" dirty="0" smtClean="0">
                <a:solidFill>
                  <a:srgbClr val="FFFF00"/>
                </a:solidFill>
              </a:rPr>
              <a:t>The </a:t>
            </a:r>
            <a:r>
              <a:rPr lang="bn-IN" sz="2800" dirty="0" smtClean="0">
                <a:solidFill>
                  <a:srgbClr val="FFFF00"/>
                </a:solidFill>
              </a:rPr>
              <a:t> বসে। </a:t>
            </a:r>
            <a:r>
              <a:rPr lang="en-US" sz="2800" dirty="0" smtClean="0">
                <a:solidFill>
                  <a:srgbClr val="FFFF00"/>
                </a:solidFill>
              </a:rPr>
              <a:t>…The…….     Glass is clear. …The……. Girls are singing song.</a:t>
            </a:r>
          </a:p>
          <a:p>
            <a:pPr algn="ctr"/>
            <a:endParaRPr lang="en-US" sz="2800" dirty="0" smtClean="0">
              <a:solidFill>
                <a:srgbClr val="FFFF00"/>
              </a:solidFill>
            </a:endParaRPr>
          </a:p>
          <a:p>
            <a:pPr algn="ctr"/>
            <a:r>
              <a:rPr lang="bn-IN" sz="2800" dirty="0" smtClean="0">
                <a:solidFill>
                  <a:srgbClr val="FFFF00"/>
                </a:solidFill>
              </a:rPr>
              <a:t>২। জাতির নামের পূর্বে </a:t>
            </a:r>
            <a:r>
              <a:rPr lang="en-US" sz="2800" dirty="0" smtClean="0">
                <a:solidFill>
                  <a:srgbClr val="FFFF00"/>
                </a:solidFill>
              </a:rPr>
              <a:t>The </a:t>
            </a:r>
            <a:r>
              <a:rPr lang="bn-IN" sz="2800" dirty="0" smtClean="0">
                <a:solidFill>
                  <a:srgbClr val="FFFF00"/>
                </a:solidFill>
              </a:rPr>
              <a:t>বসে। </a:t>
            </a:r>
            <a:r>
              <a:rPr lang="en-US" sz="2800" dirty="0" smtClean="0">
                <a:solidFill>
                  <a:srgbClr val="FFFF00"/>
                </a:solidFill>
              </a:rPr>
              <a:t>…The….. Indians are friendly.</a:t>
            </a:r>
          </a:p>
          <a:p>
            <a:pPr algn="ctr"/>
            <a:r>
              <a:rPr lang="bn-IN" sz="2800" dirty="0" smtClean="0">
                <a:solidFill>
                  <a:srgbClr val="FFFF00"/>
                </a:solidFill>
              </a:rPr>
              <a:t>৩। রাস্তার নামের পূর্বে </a:t>
            </a:r>
            <a:r>
              <a:rPr lang="en-US" sz="2800" dirty="0" smtClean="0">
                <a:solidFill>
                  <a:srgbClr val="FFFF00"/>
                </a:solidFill>
              </a:rPr>
              <a:t>The </a:t>
            </a:r>
            <a:r>
              <a:rPr lang="bn-IN" sz="2800" dirty="0" smtClean="0">
                <a:solidFill>
                  <a:srgbClr val="FFFF00"/>
                </a:solidFill>
              </a:rPr>
              <a:t>বসে। </a:t>
            </a:r>
            <a:r>
              <a:rPr lang="en-US" sz="2800" dirty="0" smtClean="0">
                <a:solidFill>
                  <a:srgbClr val="FFFF00"/>
                </a:solidFill>
              </a:rPr>
              <a:t>He lives beside …The….. North brook Road.</a:t>
            </a:r>
          </a:p>
          <a:p>
            <a:pPr algn="ctr"/>
            <a:r>
              <a:rPr lang="bn-IN" sz="2800" dirty="0" smtClean="0">
                <a:solidFill>
                  <a:srgbClr val="FFFF00"/>
                </a:solidFill>
              </a:rPr>
              <a:t>৪। চন্দ্র, সুর্‍্য, নক্ষএ, দিগের পূর্বে </a:t>
            </a:r>
            <a:r>
              <a:rPr lang="en-US" sz="2800" dirty="0" smtClean="0">
                <a:solidFill>
                  <a:srgbClr val="FFFF00"/>
                </a:solidFill>
              </a:rPr>
              <a:t>The</a:t>
            </a:r>
            <a:r>
              <a:rPr lang="bn-IN" sz="2800" dirty="0" smtClean="0">
                <a:solidFill>
                  <a:srgbClr val="FFFF00"/>
                </a:solidFill>
              </a:rPr>
              <a:t> বসে।</a:t>
            </a:r>
            <a:r>
              <a:rPr lang="en-US" sz="2800" dirty="0" smtClean="0">
                <a:solidFill>
                  <a:srgbClr val="FFFF00"/>
                </a:solidFill>
              </a:rPr>
              <a:t>…The…. Sky is clear. </a:t>
            </a:r>
          </a:p>
          <a:p>
            <a:pPr algn="ctr"/>
            <a:endParaRPr lang="en-US" sz="2800" dirty="0" smtClean="0">
              <a:solidFill>
                <a:srgbClr val="FFFF00"/>
              </a:solidFill>
            </a:endParaRPr>
          </a:p>
          <a:p>
            <a:pPr algn="ctr"/>
            <a:r>
              <a:rPr lang="bn-IN" sz="2800" dirty="0" smtClean="0">
                <a:solidFill>
                  <a:srgbClr val="FFFF00"/>
                </a:solidFill>
              </a:rPr>
              <a:t>৫। সাগর, জাহাজ, সংবাদপএ, নদী, পর্বত,ঋতু, তারিখ,ধর্মগ্রন্থ, ইত্যাদী নামের পূর্বে </a:t>
            </a:r>
            <a:r>
              <a:rPr lang="en-US" sz="2800" dirty="0" smtClean="0">
                <a:solidFill>
                  <a:srgbClr val="FFFF00"/>
                </a:solidFill>
              </a:rPr>
              <a:t>The </a:t>
            </a:r>
            <a:r>
              <a:rPr lang="bn-IN" sz="2800" dirty="0" smtClean="0">
                <a:solidFill>
                  <a:srgbClr val="FFFF00"/>
                </a:solidFill>
              </a:rPr>
              <a:t>বসে।</a:t>
            </a:r>
            <a:r>
              <a:rPr lang="en-US" sz="2800" dirty="0" smtClean="0">
                <a:solidFill>
                  <a:srgbClr val="FFFF00"/>
                </a:solidFill>
              </a:rPr>
              <a:t> …The…. Padma is a big River. </a:t>
            </a:r>
            <a:r>
              <a:rPr lang="bn-IN" sz="2800" dirty="0" smtClean="0">
                <a:solidFill>
                  <a:srgbClr val="FFFF00"/>
                </a:solidFill>
              </a:rPr>
              <a:t>   </a:t>
            </a:r>
          </a:p>
          <a:p>
            <a:r>
              <a:rPr lang="en-US" sz="2800" dirty="0" smtClean="0"/>
              <a:t> </a:t>
            </a:r>
            <a:r>
              <a:rPr lang="bn-IN" sz="2800" dirty="0" smtClean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24035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solidFill>
            <a:schemeClr val="tx2"/>
          </a:solidFill>
          <a:ln w="76200">
            <a:solidFill>
              <a:schemeClr val="tx1"/>
            </a:solidFill>
          </a:ln>
        </p:spPr>
        <p:txBody>
          <a:bodyPr>
            <a:normAutofit fontScale="25000" lnSpcReduction="20000"/>
          </a:bodyPr>
          <a:lstStyle/>
          <a:p>
            <a:r>
              <a:rPr lang="en-US" sz="16000" u="sng" dirty="0" smtClean="0">
                <a:solidFill>
                  <a:srgbClr val="FFFF00"/>
                </a:solidFill>
              </a:rPr>
              <a:t>Uses no (x) </a:t>
            </a:r>
            <a:r>
              <a:rPr lang="en-US" sz="16000" u="sng" dirty="0" err="1" smtClean="0">
                <a:solidFill>
                  <a:srgbClr val="FFFF00"/>
                </a:solidFill>
              </a:rPr>
              <a:t>aricle</a:t>
            </a:r>
            <a:endParaRPr lang="en-US" sz="16000" u="sng" dirty="0" smtClean="0">
              <a:solidFill>
                <a:srgbClr val="FFFF00"/>
              </a:solidFill>
            </a:endParaRPr>
          </a:p>
          <a:p>
            <a:pPr algn="l"/>
            <a:r>
              <a:rPr lang="bn-IN" sz="12800" dirty="0" smtClean="0">
                <a:solidFill>
                  <a:srgbClr val="FFFF00"/>
                </a:solidFill>
                <a:latin typeface="+mj-lt"/>
              </a:rPr>
              <a:t>১।</a:t>
            </a:r>
            <a:r>
              <a:rPr lang="en-US" sz="12800" dirty="0" smtClean="0">
                <a:solidFill>
                  <a:srgbClr val="FFFF00"/>
                </a:solidFill>
                <a:latin typeface="+mj-lt"/>
              </a:rPr>
              <a:t>Allah, God </a:t>
            </a:r>
            <a:r>
              <a:rPr lang="en-US" sz="12800" dirty="0" err="1" smtClean="0">
                <a:solidFill>
                  <a:srgbClr val="FFFF00"/>
                </a:solidFill>
                <a:latin typeface="+mj-lt"/>
              </a:rPr>
              <a:t>একক</a:t>
            </a:r>
            <a:r>
              <a:rPr lang="en-US" sz="12800" dirty="0" smtClean="0">
                <a:solidFill>
                  <a:srgbClr val="FFFF00"/>
                </a:solidFill>
                <a:latin typeface="+mj-lt"/>
              </a:rPr>
              <a:t> </a:t>
            </a:r>
            <a:r>
              <a:rPr lang="en-US" sz="12800" dirty="0" err="1" smtClean="0">
                <a:solidFill>
                  <a:srgbClr val="FFFF00"/>
                </a:solidFill>
                <a:latin typeface="+mj-lt"/>
              </a:rPr>
              <a:t>সত্তা</a:t>
            </a:r>
            <a:r>
              <a:rPr lang="en-US" sz="12800" dirty="0" smtClean="0">
                <a:solidFill>
                  <a:srgbClr val="FFFF00"/>
                </a:solidFill>
                <a:latin typeface="+mj-lt"/>
              </a:rPr>
              <a:t> </a:t>
            </a:r>
            <a:r>
              <a:rPr lang="en-US" sz="12800" dirty="0" err="1" smtClean="0">
                <a:solidFill>
                  <a:srgbClr val="FFFF00"/>
                </a:solidFill>
                <a:latin typeface="+mj-lt"/>
              </a:rPr>
              <a:t>হলেও</a:t>
            </a:r>
            <a:r>
              <a:rPr lang="en-US" sz="12800" dirty="0" smtClean="0">
                <a:solidFill>
                  <a:srgbClr val="FFFF00"/>
                </a:solidFill>
                <a:latin typeface="+mj-lt"/>
              </a:rPr>
              <a:t>  </a:t>
            </a:r>
            <a:r>
              <a:rPr lang="en-US" sz="12800" dirty="0" err="1" smtClean="0">
                <a:solidFill>
                  <a:srgbClr val="FFFF00"/>
                </a:solidFill>
                <a:latin typeface="+mj-lt"/>
              </a:rPr>
              <a:t>এর</a:t>
            </a:r>
            <a:r>
              <a:rPr lang="en-US" sz="12800" dirty="0" smtClean="0">
                <a:solidFill>
                  <a:srgbClr val="FFFF00"/>
                </a:solidFill>
                <a:latin typeface="+mj-lt"/>
              </a:rPr>
              <a:t> </a:t>
            </a:r>
            <a:r>
              <a:rPr lang="en-US" sz="12800" dirty="0" err="1" smtClean="0">
                <a:solidFill>
                  <a:srgbClr val="FFFF00"/>
                </a:solidFill>
                <a:latin typeface="+mj-lt"/>
              </a:rPr>
              <a:t>নামের</a:t>
            </a:r>
            <a:r>
              <a:rPr lang="en-US" sz="12800" dirty="0" smtClean="0">
                <a:solidFill>
                  <a:srgbClr val="FFFF00"/>
                </a:solidFill>
                <a:latin typeface="+mj-lt"/>
              </a:rPr>
              <a:t> </a:t>
            </a:r>
            <a:r>
              <a:rPr lang="en-US" sz="12800" dirty="0" err="1" smtClean="0">
                <a:solidFill>
                  <a:srgbClr val="FFFF00"/>
                </a:solidFill>
                <a:latin typeface="+mj-lt"/>
              </a:rPr>
              <a:t>পূর্বে</a:t>
            </a:r>
            <a:r>
              <a:rPr lang="bn-IN" sz="12800" dirty="0" smtClean="0">
                <a:solidFill>
                  <a:srgbClr val="FFFF00"/>
                </a:solidFill>
                <a:latin typeface="+mj-lt"/>
              </a:rPr>
              <a:t> কোনো </a:t>
            </a:r>
            <a:r>
              <a:rPr lang="en-US" sz="12800" dirty="0" smtClean="0">
                <a:solidFill>
                  <a:srgbClr val="FFFF00"/>
                </a:solidFill>
                <a:latin typeface="+mj-lt"/>
              </a:rPr>
              <a:t>Article </a:t>
            </a:r>
            <a:r>
              <a:rPr lang="bn-IN" sz="12800" dirty="0" smtClean="0">
                <a:solidFill>
                  <a:srgbClr val="FFFF00"/>
                </a:solidFill>
                <a:latin typeface="+mj-lt"/>
              </a:rPr>
              <a:t>ব্যবহ্‌ত হয় না। যেমনঃ </a:t>
            </a:r>
            <a:r>
              <a:rPr lang="en-US" sz="12800" dirty="0" smtClean="0">
                <a:solidFill>
                  <a:srgbClr val="FFFF00"/>
                </a:solidFill>
                <a:latin typeface="+mj-lt"/>
              </a:rPr>
              <a:t>....X.... Allah is all in all.</a:t>
            </a:r>
          </a:p>
          <a:p>
            <a:pPr algn="l"/>
            <a:r>
              <a:rPr lang="bn-IN" sz="12800" dirty="0" smtClean="0">
                <a:solidFill>
                  <a:srgbClr val="FFFF00"/>
                </a:solidFill>
                <a:latin typeface="+mj-lt"/>
              </a:rPr>
              <a:t>২।</a:t>
            </a:r>
            <a:r>
              <a:rPr lang="en-US" sz="12800" dirty="0" smtClean="0">
                <a:solidFill>
                  <a:srgbClr val="FFFF00"/>
                </a:solidFill>
                <a:latin typeface="+mj-lt"/>
              </a:rPr>
              <a:t>Street, Avenue, Square </a:t>
            </a:r>
            <a:r>
              <a:rPr lang="bn-IN" sz="12800" dirty="0" smtClean="0">
                <a:solidFill>
                  <a:srgbClr val="FFFF00"/>
                </a:solidFill>
                <a:latin typeface="+mj-lt"/>
              </a:rPr>
              <a:t> এর নামের পূর্বে </a:t>
            </a:r>
            <a:r>
              <a:rPr lang="en-US" sz="12800" dirty="0" smtClean="0">
                <a:solidFill>
                  <a:srgbClr val="FFFF00"/>
                </a:solidFill>
                <a:latin typeface="+mj-lt"/>
              </a:rPr>
              <a:t>article </a:t>
            </a:r>
            <a:r>
              <a:rPr lang="bn-IN" sz="12800" dirty="0" smtClean="0">
                <a:solidFill>
                  <a:srgbClr val="FFFF00"/>
                </a:solidFill>
                <a:latin typeface="+mj-lt"/>
              </a:rPr>
              <a:t>বসে না।</a:t>
            </a:r>
          </a:p>
          <a:p>
            <a:pPr algn="l"/>
            <a:r>
              <a:rPr lang="bn-IN" sz="12800" dirty="0" smtClean="0">
                <a:solidFill>
                  <a:srgbClr val="FFFF00"/>
                </a:solidFill>
                <a:latin typeface="+mj-lt"/>
              </a:rPr>
              <a:t>যেমনঃ </a:t>
            </a:r>
            <a:r>
              <a:rPr lang="en-US" sz="12800" dirty="0" smtClean="0">
                <a:solidFill>
                  <a:srgbClr val="FFFF00"/>
                </a:solidFill>
                <a:latin typeface="+mj-lt"/>
              </a:rPr>
              <a:t>There are going to....X.... Grand </a:t>
            </a:r>
            <a:r>
              <a:rPr lang="en-US" sz="12800" dirty="0" err="1" smtClean="0">
                <a:solidFill>
                  <a:srgbClr val="FFFF00"/>
                </a:solidFill>
                <a:latin typeface="+mj-lt"/>
              </a:rPr>
              <a:t>trank</a:t>
            </a:r>
            <a:r>
              <a:rPr lang="en-US" sz="12800" dirty="0" smtClean="0">
                <a:solidFill>
                  <a:srgbClr val="FFFF00"/>
                </a:solidFill>
                <a:latin typeface="+mj-lt"/>
              </a:rPr>
              <a:t> Street.</a:t>
            </a:r>
          </a:p>
          <a:p>
            <a:pPr algn="l"/>
            <a:endParaRPr lang="en-US" sz="12800" dirty="0" smtClean="0">
              <a:solidFill>
                <a:srgbClr val="FFFF00"/>
              </a:solidFill>
              <a:latin typeface="+mj-lt"/>
            </a:endParaRPr>
          </a:p>
          <a:p>
            <a:pPr algn="l"/>
            <a:r>
              <a:rPr lang="bn-IN" sz="12800" dirty="0" smtClean="0">
                <a:solidFill>
                  <a:srgbClr val="FFFF00"/>
                </a:solidFill>
                <a:latin typeface="+mj-lt"/>
              </a:rPr>
              <a:t>৩।</a:t>
            </a:r>
            <a:r>
              <a:rPr lang="en-US" sz="12800" dirty="0" smtClean="0">
                <a:solidFill>
                  <a:srgbClr val="FFFF00"/>
                </a:solidFill>
                <a:latin typeface="+mj-lt"/>
              </a:rPr>
              <a:t>In, At </a:t>
            </a:r>
            <a:r>
              <a:rPr lang="bn-IN" sz="12800" dirty="0" smtClean="0">
                <a:solidFill>
                  <a:srgbClr val="FFFF00"/>
                </a:solidFill>
                <a:latin typeface="+mj-lt"/>
              </a:rPr>
              <a:t>ইত্যাদীর পরে </a:t>
            </a:r>
            <a:r>
              <a:rPr lang="en-US" sz="12800" dirty="0" smtClean="0">
                <a:solidFill>
                  <a:srgbClr val="FFFF00"/>
                </a:solidFill>
                <a:latin typeface="+mj-lt"/>
              </a:rPr>
              <a:t>Article </a:t>
            </a:r>
            <a:r>
              <a:rPr lang="bn-IN" sz="12800" dirty="0" smtClean="0">
                <a:solidFill>
                  <a:srgbClr val="FFFF00"/>
                </a:solidFill>
                <a:latin typeface="+mj-lt"/>
              </a:rPr>
              <a:t>বসে না।যেমনঃ</a:t>
            </a:r>
            <a:r>
              <a:rPr lang="en-US" sz="12800" dirty="0" smtClean="0">
                <a:solidFill>
                  <a:srgbClr val="FFFF00"/>
                </a:solidFill>
                <a:latin typeface="+mj-lt"/>
              </a:rPr>
              <a:t> He will come at......  Night.</a:t>
            </a:r>
          </a:p>
          <a:p>
            <a:pPr algn="l"/>
            <a:r>
              <a:rPr lang="bn-IN" sz="12800" dirty="0" smtClean="0">
                <a:solidFill>
                  <a:srgbClr val="FFFF00"/>
                </a:solidFill>
                <a:latin typeface="+mj-lt"/>
              </a:rPr>
              <a:t>৪।নামের পূর্বে </a:t>
            </a:r>
            <a:r>
              <a:rPr lang="en-US" sz="12800" dirty="0" smtClean="0">
                <a:solidFill>
                  <a:srgbClr val="FFFF00"/>
                </a:solidFill>
                <a:latin typeface="+mj-lt"/>
              </a:rPr>
              <a:t>Article </a:t>
            </a:r>
            <a:r>
              <a:rPr lang="bn-IN" sz="12800" dirty="0" smtClean="0">
                <a:solidFill>
                  <a:srgbClr val="FFFF00"/>
                </a:solidFill>
                <a:latin typeface="+mj-lt"/>
              </a:rPr>
              <a:t>বসে না। যেমনঃ</a:t>
            </a:r>
            <a:r>
              <a:rPr lang="en-US" sz="12800" dirty="0" smtClean="0">
                <a:solidFill>
                  <a:srgbClr val="FFFF00"/>
                </a:solidFill>
                <a:latin typeface="+mj-lt"/>
              </a:rPr>
              <a:t>...X.... </a:t>
            </a:r>
            <a:r>
              <a:rPr lang="en-US" sz="12800" dirty="0" err="1" smtClean="0">
                <a:solidFill>
                  <a:srgbClr val="FFFF00"/>
                </a:solidFill>
                <a:latin typeface="+mj-lt"/>
              </a:rPr>
              <a:t>Nazrul</a:t>
            </a:r>
            <a:r>
              <a:rPr lang="en-US" sz="12800" dirty="0" smtClean="0">
                <a:solidFill>
                  <a:srgbClr val="FFFF00"/>
                </a:solidFill>
                <a:latin typeface="+mj-lt"/>
              </a:rPr>
              <a:t> is </a:t>
            </a:r>
            <a:r>
              <a:rPr lang="en-US" sz="12800" dirty="0" err="1" smtClean="0">
                <a:solidFill>
                  <a:srgbClr val="FFFF00"/>
                </a:solidFill>
                <a:latin typeface="+mj-lt"/>
              </a:rPr>
              <a:t>favourite</a:t>
            </a:r>
            <a:r>
              <a:rPr lang="en-US" sz="12800" dirty="0" smtClean="0">
                <a:solidFill>
                  <a:srgbClr val="FFFF00"/>
                </a:solidFill>
                <a:latin typeface="+mj-lt"/>
              </a:rPr>
              <a:t> to me.</a:t>
            </a:r>
          </a:p>
          <a:p>
            <a:pPr algn="l"/>
            <a:endParaRPr lang="en-US" sz="12800" dirty="0" smtClean="0">
              <a:solidFill>
                <a:srgbClr val="FFFF00"/>
              </a:solidFill>
              <a:latin typeface="+mj-lt"/>
            </a:endParaRPr>
          </a:p>
          <a:p>
            <a:pPr algn="l"/>
            <a:r>
              <a:rPr lang="bn-IN" sz="12800" dirty="0" smtClean="0">
                <a:solidFill>
                  <a:srgbClr val="FFFF00"/>
                </a:solidFill>
                <a:latin typeface="+mj-lt"/>
              </a:rPr>
              <a:t>৫।</a:t>
            </a:r>
            <a:r>
              <a:rPr lang="en-US" sz="12800" dirty="0" smtClean="0">
                <a:solidFill>
                  <a:srgbClr val="FFFF00"/>
                </a:solidFill>
                <a:latin typeface="+mj-lt"/>
              </a:rPr>
              <a:t>Abstract Noun </a:t>
            </a:r>
            <a:r>
              <a:rPr lang="bn-IN" sz="12800" dirty="0" smtClean="0">
                <a:solidFill>
                  <a:srgbClr val="FFFF00"/>
                </a:solidFill>
                <a:latin typeface="+mj-lt"/>
              </a:rPr>
              <a:t>এর পূর্বে </a:t>
            </a:r>
            <a:r>
              <a:rPr lang="en-US" sz="12800" dirty="0" smtClean="0">
                <a:solidFill>
                  <a:srgbClr val="FFFF00"/>
                </a:solidFill>
                <a:latin typeface="+mj-lt"/>
              </a:rPr>
              <a:t>Article </a:t>
            </a:r>
            <a:r>
              <a:rPr lang="bn-IN" sz="12800" dirty="0" smtClean="0">
                <a:solidFill>
                  <a:srgbClr val="FFFF00"/>
                </a:solidFill>
                <a:latin typeface="+mj-lt"/>
              </a:rPr>
              <a:t>বসে না। যেননঃ</a:t>
            </a:r>
            <a:r>
              <a:rPr lang="en-US" sz="12800" dirty="0" smtClean="0">
                <a:solidFill>
                  <a:srgbClr val="FFFF00"/>
                </a:solidFill>
                <a:latin typeface="+mj-lt"/>
              </a:rPr>
              <a:t>...X.. Honesty is the best policy.</a:t>
            </a:r>
          </a:p>
          <a:p>
            <a:pPr algn="l"/>
            <a:r>
              <a:rPr lang="bn-IN" sz="12800" dirty="0" smtClean="0">
                <a:solidFill>
                  <a:srgbClr val="FFFF00"/>
                </a:solidFill>
                <a:latin typeface="+mj-lt"/>
              </a:rPr>
              <a:t>৬।</a:t>
            </a:r>
            <a:r>
              <a:rPr lang="en-US" sz="12800" dirty="0" smtClean="0">
                <a:solidFill>
                  <a:srgbClr val="FFFF00"/>
                </a:solidFill>
                <a:latin typeface="+mj-lt"/>
              </a:rPr>
              <a:t>Materials Noun </a:t>
            </a:r>
            <a:r>
              <a:rPr lang="bn-IN" sz="12800" dirty="0" smtClean="0">
                <a:solidFill>
                  <a:srgbClr val="FFFF00"/>
                </a:solidFill>
                <a:latin typeface="+mj-lt"/>
              </a:rPr>
              <a:t>এর পূর্বে </a:t>
            </a:r>
            <a:r>
              <a:rPr lang="en-US" sz="12800" dirty="0" smtClean="0">
                <a:solidFill>
                  <a:srgbClr val="FFFF00"/>
                </a:solidFill>
                <a:latin typeface="+mj-lt"/>
              </a:rPr>
              <a:t>Article </a:t>
            </a:r>
            <a:r>
              <a:rPr lang="bn-IN" sz="12800" dirty="0" smtClean="0">
                <a:solidFill>
                  <a:srgbClr val="FFFF00"/>
                </a:solidFill>
                <a:latin typeface="+mj-lt"/>
              </a:rPr>
              <a:t>বসে না।যেমনঃ</a:t>
            </a:r>
            <a:r>
              <a:rPr lang="en-US" sz="12800" dirty="0" smtClean="0">
                <a:solidFill>
                  <a:srgbClr val="FFFF00"/>
                </a:solidFill>
                <a:latin typeface="+mj-lt"/>
              </a:rPr>
              <a:t>..X...Iron is useful metal.</a:t>
            </a:r>
          </a:p>
          <a:p>
            <a:pPr algn="l"/>
            <a:r>
              <a:rPr lang="bn-IN" sz="12800" dirty="0" smtClean="0">
                <a:solidFill>
                  <a:srgbClr val="FFFF00"/>
                </a:solidFill>
                <a:latin typeface="+mj-lt"/>
              </a:rPr>
              <a:t>৭। </a:t>
            </a:r>
            <a:r>
              <a:rPr lang="en-US" sz="12800" dirty="0" smtClean="0">
                <a:solidFill>
                  <a:srgbClr val="FFFF00"/>
                </a:solidFill>
                <a:latin typeface="+mj-lt"/>
              </a:rPr>
              <a:t>Father, </a:t>
            </a:r>
            <a:r>
              <a:rPr lang="en-US" sz="12800" dirty="0" err="1" smtClean="0">
                <a:solidFill>
                  <a:srgbClr val="FFFF00"/>
                </a:solidFill>
                <a:latin typeface="+mj-lt"/>
              </a:rPr>
              <a:t>mother,baby</a:t>
            </a:r>
            <a:r>
              <a:rPr lang="en-US" sz="12800" dirty="0" smtClean="0">
                <a:solidFill>
                  <a:srgbClr val="FFFF00"/>
                </a:solidFill>
                <a:latin typeface="+mj-lt"/>
              </a:rPr>
              <a:t>, </a:t>
            </a:r>
            <a:r>
              <a:rPr lang="en-US" sz="12800" dirty="0" err="1" smtClean="0">
                <a:solidFill>
                  <a:srgbClr val="FFFF00"/>
                </a:solidFill>
                <a:latin typeface="+mj-lt"/>
              </a:rPr>
              <a:t>aunt,uncle,cook</a:t>
            </a:r>
            <a:r>
              <a:rPr lang="en-US" sz="12800" dirty="0" smtClean="0">
                <a:solidFill>
                  <a:srgbClr val="FFFF00"/>
                </a:solidFill>
                <a:latin typeface="+mj-lt"/>
              </a:rPr>
              <a:t>, nurse </a:t>
            </a:r>
            <a:r>
              <a:rPr lang="bn-IN" sz="12800" dirty="0" smtClean="0">
                <a:solidFill>
                  <a:srgbClr val="FFFF00"/>
                </a:solidFill>
                <a:latin typeface="+mj-lt"/>
              </a:rPr>
              <a:t>ইত্যাদীর পূর্বে </a:t>
            </a:r>
            <a:r>
              <a:rPr lang="en-US" sz="12800" dirty="0" smtClean="0">
                <a:solidFill>
                  <a:srgbClr val="FFFF00"/>
                </a:solidFill>
                <a:latin typeface="+mj-lt"/>
              </a:rPr>
              <a:t>Article </a:t>
            </a:r>
            <a:r>
              <a:rPr lang="bn-IN" sz="12800" dirty="0" smtClean="0">
                <a:solidFill>
                  <a:srgbClr val="FFFF00"/>
                </a:solidFill>
                <a:latin typeface="+mj-lt"/>
              </a:rPr>
              <a:t>বসে না। যেমনঃ </a:t>
            </a:r>
            <a:r>
              <a:rPr lang="en-US" sz="12800" dirty="0" smtClean="0">
                <a:solidFill>
                  <a:srgbClr val="FFFF00"/>
                </a:solidFill>
                <a:latin typeface="+mj-lt"/>
              </a:rPr>
              <a:t>...X.... mother is coming.</a:t>
            </a:r>
          </a:p>
          <a:p>
            <a:pPr algn="l"/>
            <a:r>
              <a:rPr lang="bn-IN" sz="12800" dirty="0" smtClean="0">
                <a:solidFill>
                  <a:srgbClr val="FFFF00"/>
                </a:solidFill>
                <a:latin typeface="+mj-lt"/>
              </a:rPr>
              <a:t>    </a:t>
            </a:r>
            <a:endParaRPr lang="en-US" sz="12800" dirty="0" smtClean="0">
              <a:solidFill>
                <a:srgbClr val="FFFF00"/>
              </a:solidFill>
              <a:latin typeface="+mj-lt"/>
            </a:endParaRPr>
          </a:p>
          <a:p>
            <a:pPr algn="l"/>
            <a:endParaRPr lang="bn-IN" sz="3600" dirty="0" smtClean="0">
              <a:solidFill>
                <a:schemeClr val="bg1"/>
              </a:solidFill>
              <a:latin typeface="+mj-lt"/>
            </a:endParaRPr>
          </a:p>
          <a:p>
            <a:pPr algn="l"/>
            <a:endParaRPr lang="bn-IN" sz="3600" dirty="0" smtClean="0">
              <a:solidFill>
                <a:schemeClr val="bg1"/>
              </a:solidFill>
              <a:latin typeface="+mj-lt"/>
            </a:endParaRPr>
          </a:p>
          <a:p>
            <a:endParaRPr lang="bn-IN" sz="3600" dirty="0" smtClean="0">
              <a:solidFill>
                <a:schemeClr val="bg1"/>
              </a:solidFill>
              <a:latin typeface="+mj-lt"/>
            </a:endParaRPr>
          </a:p>
          <a:p>
            <a:r>
              <a:rPr lang="bn-IN" sz="3600" dirty="0" smtClean="0">
                <a:solidFill>
                  <a:schemeClr val="bg1"/>
                </a:solidFill>
              </a:rPr>
              <a:t> 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34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blipFill>
            <a:blip r:embed="rId2"/>
            <a:tile tx="0" ty="0" sx="100000" sy="100000" flip="none" algn="tl"/>
          </a:blipFill>
          <a:ln w="76200">
            <a:solidFill>
              <a:schemeClr val="tx1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65320" y="-1"/>
            <a:ext cx="3261360" cy="1015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56760" y="-5420"/>
            <a:ext cx="3078480" cy="1015663"/>
          </a:xfrm>
          <a:prstGeom prst="rect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0" dirty="0" err="1" smtClean="0"/>
              <a:t>Evulation</a:t>
            </a:r>
            <a:endParaRPr lang="en-US" sz="6000" dirty="0"/>
          </a:p>
        </p:txBody>
      </p:sp>
      <p:sp>
        <p:nvSpPr>
          <p:cNvPr id="6" name="Parallelogram 5"/>
          <p:cNvSpPr/>
          <p:nvPr/>
        </p:nvSpPr>
        <p:spPr>
          <a:xfrm>
            <a:off x="228600" y="2087372"/>
            <a:ext cx="11308080" cy="4481068"/>
          </a:xfrm>
          <a:prstGeom prst="parallelogram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93520" y="2346960"/>
            <a:ext cx="8991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(A)We live in ago of......... Science.(b) Newspaper is.........Wonder of Modern Science. (c)Newspaper is ........... Which </a:t>
            </a:r>
            <a:r>
              <a:rPr lang="en-US" sz="3600" dirty="0" err="1" smtClean="0"/>
              <a:t>carrices</a:t>
            </a:r>
            <a:r>
              <a:rPr lang="en-US" sz="3600" dirty="0" smtClean="0"/>
              <a:t> news of(d)........... Whole </a:t>
            </a:r>
            <a:r>
              <a:rPr lang="en-US" sz="3600" dirty="0" err="1" smtClean="0"/>
              <a:t>World.It</a:t>
            </a:r>
            <a:r>
              <a:rPr lang="en-US" sz="3600" dirty="0" smtClean="0"/>
              <a:t> is such (e)......... </a:t>
            </a:r>
            <a:r>
              <a:rPr lang="en-US" sz="3600" dirty="0" err="1" smtClean="0"/>
              <a:t>Inportant</a:t>
            </a:r>
            <a:r>
              <a:rPr lang="en-US" sz="3600" dirty="0" smtClean="0"/>
              <a:t> thing that we can not go (f)..............single day without it.</a:t>
            </a:r>
            <a:endParaRPr lang="en-US" sz="3600" dirty="0"/>
          </a:p>
        </p:txBody>
      </p:sp>
      <p:sp>
        <p:nvSpPr>
          <p:cNvPr id="2" name="TextBox 1"/>
          <p:cNvSpPr txBox="1"/>
          <p:nvPr/>
        </p:nvSpPr>
        <p:spPr>
          <a:xfrm>
            <a:off x="6507480" y="2346960"/>
            <a:ext cx="9753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X</a:t>
            </a:r>
            <a:endParaRPr lang="en-US" sz="4400" dirty="0"/>
          </a:p>
        </p:txBody>
      </p:sp>
      <p:sp>
        <p:nvSpPr>
          <p:cNvPr id="8" name="TextBox 7"/>
          <p:cNvSpPr txBox="1"/>
          <p:nvPr/>
        </p:nvSpPr>
        <p:spPr>
          <a:xfrm>
            <a:off x="4267200" y="2905780"/>
            <a:ext cx="792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5265420" y="3429000"/>
            <a:ext cx="1036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</a:t>
            </a:r>
            <a:endParaRPr lang="en-US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2895600" y="3916426"/>
            <a:ext cx="1158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THE</a:t>
            </a: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9204960" y="3998877"/>
            <a:ext cx="670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AN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3947160" y="4889123"/>
            <a:ext cx="121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X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884779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  <p:bldP spid="5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blipFill>
            <a:blip r:embed="rId2"/>
            <a:tile tx="0" ty="0" sx="100000" sy="100000" flip="none" algn="tl"/>
          </a:blipFill>
          <a:ln w="76200">
            <a:solidFill>
              <a:schemeClr val="tx1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4091940" y="0"/>
            <a:ext cx="4008120" cy="1280160"/>
          </a:xfrm>
          <a:prstGeom prst="roundRect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358640" y="137160"/>
            <a:ext cx="347472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Home work</a:t>
            </a:r>
            <a:endParaRPr lang="en-US" sz="5400" dirty="0"/>
          </a:p>
        </p:txBody>
      </p:sp>
      <p:sp>
        <p:nvSpPr>
          <p:cNvPr id="8" name="Up Arrow Callout 7"/>
          <p:cNvSpPr/>
          <p:nvPr/>
        </p:nvSpPr>
        <p:spPr>
          <a:xfrm>
            <a:off x="0" y="1280160"/>
            <a:ext cx="12192000" cy="5577840"/>
          </a:xfrm>
          <a:prstGeom prst="upArrowCallout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0" y="3429000"/>
            <a:ext cx="12192000" cy="329320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Fill in the gaps with appropriate articles put a  X for Zero articles.</a:t>
            </a:r>
          </a:p>
          <a:p>
            <a:pPr algn="ctr"/>
            <a:r>
              <a:rPr lang="en-US" sz="3600" dirty="0" smtClean="0"/>
              <a:t>My mother is (a) ............. very </a:t>
            </a:r>
            <a:r>
              <a:rPr lang="en-US" sz="3600" dirty="0" err="1" smtClean="0"/>
              <a:t>religious.She</a:t>
            </a:r>
            <a:r>
              <a:rPr lang="en-US" sz="3600" dirty="0" smtClean="0"/>
              <a:t> always advises </a:t>
            </a:r>
            <a:r>
              <a:rPr lang="en-US" sz="3600" dirty="0" err="1" smtClean="0"/>
              <a:t>meto</a:t>
            </a:r>
            <a:r>
              <a:rPr lang="en-US" sz="3600" dirty="0" smtClean="0"/>
              <a:t> follow(b) .........</a:t>
            </a:r>
            <a:r>
              <a:rPr lang="en-US" sz="3600" dirty="0" err="1" smtClean="0"/>
              <a:t>pathof</a:t>
            </a:r>
            <a:r>
              <a:rPr lang="en-US" sz="3600" dirty="0" smtClean="0"/>
              <a:t> truth and </a:t>
            </a:r>
            <a:r>
              <a:rPr lang="en-US" sz="3600" dirty="0" err="1" smtClean="0"/>
              <a:t>onesty</a:t>
            </a:r>
            <a:r>
              <a:rPr lang="en-US" sz="3600" dirty="0" smtClean="0"/>
              <a:t>. She bears(c).........good moral character. She is a very kind to (d).........</a:t>
            </a:r>
            <a:r>
              <a:rPr lang="en-US" sz="3600" dirty="0" err="1" smtClean="0"/>
              <a:t>poor.She</a:t>
            </a:r>
            <a:r>
              <a:rPr lang="en-US" sz="3600" dirty="0" smtClean="0"/>
              <a:t> is(e) ......... </a:t>
            </a:r>
            <a:r>
              <a:rPr lang="en-US" sz="3600" dirty="0" err="1" smtClean="0"/>
              <a:t>idel</a:t>
            </a:r>
            <a:r>
              <a:rPr lang="en-US" sz="3600" dirty="0" smtClean="0"/>
              <a:t> </a:t>
            </a:r>
            <a:r>
              <a:rPr lang="en-US" sz="3600" dirty="0" err="1" smtClean="0"/>
              <a:t>housewife.She</a:t>
            </a:r>
            <a:r>
              <a:rPr lang="en-US" sz="3600" dirty="0" smtClean="0"/>
              <a:t> takes great care of(f) ........ my education.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60523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6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668215" y="0"/>
            <a:ext cx="12778153" cy="6858000"/>
          </a:xfrm>
          <a:solidFill>
            <a:srgbClr val="C00000"/>
          </a:solidFill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8000" dirty="0" smtClean="0">
                <a:solidFill>
                  <a:srgbClr val="FFFF00"/>
                </a:solidFill>
              </a:rPr>
              <a:t>Introduce of Teacher</a:t>
            </a:r>
          </a:p>
          <a:p>
            <a:r>
              <a:rPr lang="en-US" sz="8000" dirty="0" smtClean="0">
                <a:solidFill>
                  <a:srgbClr val="FFFF00"/>
                </a:solidFill>
              </a:rPr>
              <a:t>Md. </a:t>
            </a:r>
            <a:r>
              <a:rPr lang="en-US" sz="8000" dirty="0" err="1" smtClean="0">
                <a:solidFill>
                  <a:srgbClr val="FFFF00"/>
                </a:solidFill>
              </a:rPr>
              <a:t>Abul</a:t>
            </a:r>
            <a:r>
              <a:rPr lang="en-US" sz="8000" dirty="0" smtClean="0">
                <a:solidFill>
                  <a:srgbClr val="FFFF00"/>
                </a:solidFill>
              </a:rPr>
              <a:t> </a:t>
            </a:r>
            <a:r>
              <a:rPr lang="en-US" sz="8000" dirty="0" err="1" smtClean="0">
                <a:solidFill>
                  <a:srgbClr val="FFFF00"/>
                </a:solidFill>
              </a:rPr>
              <a:t>Kashem</a:t>
            </a:r>
            <a:endParaRPr lang="en-US" sz="8000" dirty="0" smtClean="0">
              <a:solidFill>
                <a:srgbClr val="FFFF00"/>
              </a:solidFill>
            </a:endParaRPr>
          </a:p>
          <a:p>
            <a:r>
              <a:rPr lang="en-US" sz="8000" dirty="0" err="1" smtClean="0">
                <a:solidFill>
                  <a:srgbClr val="FFFF00"/>
                </a:solidFill>
              </a:rPr>
              <a:t>Asst</a:t>
            </a:r>
            <a:r>
              <a:rPr lang="en-US" sz="8000" dirty="0" smtClean="0">
                <a:solidFill>
                  <a:srgbClr val="FFFF00"/>
                </a:solidFill>
              </a:rPr>
              <a:t> : Teacher</a:t>
            </a:r>
          </a:p>
          <a:p>
            <a:r>
              <a:rPr lang="en-US" sz="8000" dirty="0" err="1" smtClean="0">
                <a:solidFill>
                  <a:srgbClr val="FFFF00"/>
                </a:solidFill>
              </a:rPr>
              <a:t>Chakvarunia</a:t>
            </a:r>
            <a:r>
              <a:rPr lang="en-US" sz="8000" dirty="0" smtClean="0">
                <a:solidFill>
                  <a:srgbClr val="FFFF00"/>
                </a:solidFill>
              </a:rPr>
              <a:t> </a:t>
            </a:r>
            <a:r>
              <a:rPr lang="en-US" sz="8000" dirty="0" err="1" smtClean="0">
                <a:solidFill>
                  <a:srgbClr val="FFFF00"/>
                </a:solidFill>
              </a:rPr>
              <a:t>si</a:t>
            </a:r>
            <a:r>
              <a:rPr lang="en-US" sz="8000" dirty="0" smtClean="0">
                <a:solidFill>
                  <a:srgbClr val="FFFF00"/>
                </a:solidFill>
              </a:rPr>
              <a:t> </a:t>
            </a:r>
            <a:r>
              <a:rPr lang="en-US" sz="8000" dirty="0" err="1" smtClean="0">
                <a:solidFill>
                  <a:srgbClr val="FFFF00"/>
                </a:solidFill>
              </a:rPr>
              <a:t>alim</a:t>
            </a:r>
            <a:r>
              <a:rPr lang="en-US" sz="8000" dirty="0" smtClean="0">
                <a:solidFill>
                  <a:srgbClr val="FFFF00"/>
                </a:solidFill>
              </a:rPr>
              <a:t> </a:t>
            </a:r>
            <a:r>
              <a:rPr lang="en-US" sz="8000" dirty="0" err="1" smtClean="0">
                <a:solidFill>
                  <a:srgbClr val="FFFF00"/>
                </a:solidFill>
              </a:rPr>
              <a:t>madrasha</a:t>
            </a:r>
            <a:r>
              <a:rPr lang="en-US" sz="8000" dirty="0" smtClean="0">
                <a:solidFill>
                  <a:srgbClr val="FFFF00"/>
                </a:solidFill>
              </a:rPr>
              <a:t>.</a:t>
            </a:r>
          </a:p>
          <a:p>
            <a:r>
              <a:rPr lang="en-US" sz="8000" dirty="0" err="1" smtClean="0">
                <a:solidFill>
                  <a:srgbClr val="FFFF00"/>
                </a:solidFill>
              </a:rPr>
              <a:t>Joypurhat</a:t>
            </a:r>
            <a:r>
              <a:rPr lang="en-US" sz="8000" dirty="0" smtClean="0">
                <a:solidFill>
                  <a:srgbClr val="FFFF00"/>
                </a:solidFill>
              </a:rPr>
              <a:t>.</a:t>
            </a:r>
            <a:endParaRPr lang="en-US" sz="8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612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blipFill>
            <a:blip r:embed="rId2"/>
            <a:tile tx="0" ty="0" sx="100000" sy="100000" flip="none" algn="tl"/>
          </a:blipFill>
          <a:ln w="76200">
            <a:solidFill>
              <a:schemeClr val="tx1"/>
            </a:solidFill>
          </a:ln>
        </p:spPr>
        <p:txBody>
          <a:bodyPr/>
          <a:lstStyle/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7515" y="50631"/>
            <a:ext cx="5318760" cy="685800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-82867" y="1626959"/>
            <a:ext cx="2933700" cy="2834640"/>
          </a:xfrm>
          <a:prstGeom prst="roundRect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2485310"/>
            <a:ext cx="2788920" cy="1323439"/>
          </a:xfrm>
          <a:prstGeom prst="rect">
            <a:avLst/>
          </a:prstGeom>
          <a:solidFill>
            <a:srgbClr val="7030A0"/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0" dirty="0" err="1" smtClean="0">
                <a:solidFill>
                  <a:srgbClr val="FF0000"/>
                </a:solidFill>
              </a:rPr>
              <a:t>সবাইকে</a:t>
            </a:r>
            <a:endParaRPr lang="en-US" sz="8000" dirty="0">
              <a:solidFill>
                <a:srgbClr val="FF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8296275" y="1539240"/>
            <a:ext cx="3930015" cy="2834640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549640" y="2321004"/>
            <a:ext cx="3368040" cy="144655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IN" sz="8800" dirty="0" smtClean="0">
                <a:solidFill>
                  <a:srgbClr val="002060"/>
                </a:solidFill>
              </a:rPr>
              <a:t>ধন্যবাদ</a:t>
            </a:r>
            <a:endParaRPr lang="en-US" sz="8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065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75846"/>
            <a:ext cx="12192000" cy="5990492"/>
          </a:xfrm>
          <a:solidFill>
            <a:schemeClr val="accent2"/>
          </a:solidFill>
          <a:ln w="76200">
            <a:solidFill>
              <a:schemeClr val="tx1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614246" y="175845"/>
            <a:ext cx="6940062" cy="5298831"/>
          </a:xfrm>
          <a:prstGeom prst="ellipse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880338" y="930544"/>
            <a:ext cx="4431323" cy="3170099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Introduce of lesson</a:t>
            </a:r>
          </a:p>
          <a:p>
            <a:r>
              <a:rPr lang="en-US" sz="4000" dirty="0" smtClean="0"/>
              <a:t>Class Eight</a:t>
            </a:r>
          </a:p>
          <a:p>
            <a:r>
              <a:rPr lang="en-US" sz="4000" dirty="0" smtClean="0"/>
              <a:t>Sub: English 2</a:t>
            </a:r>
            <a:r>
              <a:rPr lang="en-US" sz="4000" baseline="30000" dirty="0" smtClean="0"/>
              <a:t>nd</a:t>
            </a:r>
            <a:r>
              <a:rPr lang="en-US" sz="4000" dirty="0" smtClean="0"/>
              <a:t> part</a:t>
            </a:r>
          </a:p>
          <a:p>
            <a:r>
              <a:rPr lang="en-US" sz="4000" dirty="0" smtClean="0"/>
              <a:t>Time:45 </a:t>
            </a:r>
            <a:r>
              <a:rPr lang="en-US" sz="4000" dirty="0" err="1" smtClean="0"/>
              <a:t>minite</a:t>
            </a:r>
            <a:endParaRPr lang="en-US" sz="4000" dirty="0" smtClean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09098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6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262" y="71511"/>
            <a:ext cx="11430000" cy="6342184"/>
          </a:xfrm>
          <a:solidFill>
            <a:srgbClr val="FFFF00"/>
          </a:solidFill>
          <a:ln w="76200">
            <a:solidFill>
              <a:srgbClr val="FF0000"/>
            </a:solidFill>
          </a:ln>
        </p:spPr>
        <p:txBody>
          <a:bodyPr vert="horz"/>
          <a:lstStyle/>
          <a:p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786914" y="169983"/>
            <a:ext cx="1711569" cy="2309447"/>
          </a:xfrm>
          <a:prstGeom prst="line">
            <a:avLst/>
          </a:prstGeom>
          <a:ln w="76200">
            <a:solidFill>
              <a:srgbClr val="FF000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539513" y="169983"/>
            <a:ext cx="914400" cy="240323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406768" y="1535723"/>
            <a:ext cx="1735016" cy="5861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638802" y="152397"/>
            <a:ext cx="1488830" cy="2414955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187720" y="175844"/>
            <a:ext cx="838199" cy="2414955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254262" y="1600200"/>
            <a:ext cx="1418492" cy="3516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8578367" y="281352"/>
            <a:ext cx="93785" cy="230944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8585691" y="281352"/>
            <a:ext cx="1477108" cy="215704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10057665" y="211014"/>
            <a:ext cx="0" cy="222738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458308" y="4114800"/>
            <a:ext cx="0" cy="215704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590800" y="4114800"/>
            <a:ext cx="177018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876800" y="4114800"/>
            <a:ext cx="11723" cy="205153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131169" y="4114800"/>
            <a:ext cx="35169" cy="202809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888523" y="5193323"/>
            <a:ext cx="127781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7092462" y="4114800"/>
            <a:ext cx="11723" cy="205153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092462" y="4114800"/>
            <a:ext cx="101990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04185" y="5081953"/>
            <a:ext cx="990599" cy="2637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092462" y="6166338"/>
            <a:ext cx="100232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5-Point Star 44"/>
          <p:cNvSpPr/>
          <p:nvPr/>
        </p:nvSpPr>
        <p:spPr>
          <a:xfrm>
            <a:off x="4175609" y="949567"/>
            <a:ext cx="937846" cy="844061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5-Point Star 45"/>
          <p:cNvSpPr/>
          <p:nvPr/>
        </p:nvSpPr>
        <p:spPr>
          <a:xfrm>
            <a:off x="10626602" y="814751"/>
            <a:ext cx="773724" cy="926123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5-Point Star 46"/>
          <p:cNvSpPr/>
          <p:nvPr/>
        </p:nvSpPr>
        <p:spPr>
          <a:xfrm>
            <a:off x="1536454" y="5070230"/>
            <a:ext cx="1109298" cy="66235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5-Point Star 47"/>
          <p:cNvSpPr/>
          <p:nvPr/>
        </p:nvSpPr>
        <p:spPr>
          <a:xfrm>
            <a:off x="8802568" y="4624753"/>
            <a:ext cx="1043354" cy="89095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558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5" grpId="0" animBg="1"/>
      <p:bldP spid="46" grpId="0" animBg="1"/>
      <p:bldP spid="47" grpId="0" animBg="1"/>
      <p:bldP spid="4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solidFill>
            <a:srgbClr val="00B050"/>
          </a:solidFill>
          <a:ln w="76200">
            <a:solidFill>
              <a:schemeClr val="tx1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563814" y="-84311"/>
            <a:ext cx="4783015" cy="2332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402015" y="492369"/>
            <a:ext cx="3886200" cy="707886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Lesson Headlines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9" name="Down Arrow 8"/>
          <p:cNvSpPr/>
          <p:nvPr/>
        </p:nvSpPr>
        <p:spPr>
          <a:xfrm>
            <a:off x="4882660" y="2338757"/>
            <a:ext cx="1711569" cy="8792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5-Point Star 9"/>
          <p:cNvSpPr/>
          <p:nvPr/>
        </p:nvSpPr>
        <p:spPr>
          <a:xfrm>
            <a:off x="1359877" y="3358663"/>
            <a:ext cx="8757137" cy="335866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915507" y="4294258"/>
            <a:ext cx="4079631" cy="156966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Articles</a:t>
            </a:r>
            <a:endParaRPr lang="en-US" sz="9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811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6" grpId="0" animBg="1"/>
      <p:bldP spid="7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blipFill>
            <a:blip r:embed="rId2"/>
            <a:tile tx="0" ty="0" sx="100000" sy="100000" flip="none" algn="tl"/>
          </a:blipFill>
          <a:ln w="76200">
            <a:solidFill>
              <a:schemeClr val="tx1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Cube 4"/>
          <p:cNvSpPr/>
          <p:nvPr/>
        </p:nvSpPr>
        <p:spPr>
          <a:xfrm>
            <a:off x="3505200" y="0"/>
            <a:ext cx="4384432" cy="2074985"/>
          </a:xfrm>
          <a:prstGeom prst="cube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097216" y="683549"/>
            <a:ext cx="320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chemeClr val="accent4"/>
                </a:solidFill>
              </a:rPr>
              <a:t>Learing</a:t>
            </a:r>
            <a:r>
              <a:rPr lang="en-US" sz="4000" dirty="0" smtClean="0">
                <a:solidFill>
                  <a:schemeClr val="accent4"/>
                </a:solidFill>
              </a:rPr>
              <a:t> result</a:t>
            </a:r>
            <a:endParaRPr lang="en-US" sz="4000" dirty="0">
              <a:solidFill>
                <a:schemeClr val="accent4"/>
              </a:solidFill>
            </a:endParaRPr>
          </a:p>
        </p:txBody>
      </p:sp>
      <p:sp>
        <p:nvSpPr>
          <p:cNvPr id="4" name="Bevel 3"/>
          <p:cNvSpPr/>
          <p:nvPr/>
        </p:nvSpPr>
        <p:spPr>
          <a:xfrm>
            <a:off x="1494430" y="3261815"/>
            <a:ext cx="8775510" cy="3111689"/>
          </a:xfrm>
          <a:prstGeom prst="bevel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786719" y="3663497"/>
            <a:ext cx="86185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FF0000"/>
                </a:solidFill>
              </a:rPr>
              <a:t>1.What is articles?</a:t>
            </a:r>
          </a:p>
          <a:p>
            <a:r>
              <a:rPr lang="en-US" sz="4800" dirty="0" smtClean="0">
                <a:solidFill>
                  <a:srgbClr val="FF0000"/>
                </a:solidFill>
              </a:rPr>
              <a:t>2. What kinds of articles?</a:t>
            </a:r>
          </a:p>
          <a:p>
            <a:r>
              <a:rPr lang="en-US" sz="4800" dirty="0" smtClean="0">
                <a:solidFill>
                  <a:srgbClr val="FF0000"/>
                </a:solidFill>
              </a:rPr>
              <a:t>3.Uses Articles A, An, The, and  x</a:t>
            </a:r>
            <a:endParaRPr lang="en-US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675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296" y="0"/>
            <a:ext cx="12192000" cy="6858000"/>
          </a:xfrm>
          <a:solidFill>
            <a:srgbClr val="FFFF00"/>
          </a:solidFill>
          <a:ln w="76200">
            <a:solidFill>
              <a:srgbClr val="FFC000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14" name="Bevel 13"/>
          <p:cNvSpPr/>
          <p:nvPr/>
        </p:nvSpPr>
        <p:spPr>
          <a:xfrm>
            <a:off x="1596788" y="0"/>
            <a:ext cx="9444251" cy="6107373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039739" y="-1323833"/>
            <a:ext cx="6851176" cy="92486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9500" dirty="0" smtClean="0">
                <a:solidFill>
                  <a:srgbClr val="FF0000"/>
                </a:solidFill>
              </a:rPr>
              <a:t>A</a:t>
            </a:r>
            <a:endParaRPr lang="en-US" sz="595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177057" y="-182880"/>
            <a:ext cx="2788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Unite work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917542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14" grpId="0" animBg="1"/>
      <p:bldP spid="15" grpId="0"/>
      <p:bldP spid="1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solidFill>
            <a:schemeClr val="accent2">
              <a:lumMod val="60000"/>
              <a:lumOff val="40000"/>
            </a:schemeClr>
          </a:solidFill>
          <a:ln w="76200">
            <a:solidFill>
              <a:schemeClr val="tx1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4681182" y="0"/>
            <a:ext cx="3043452" cy="1542197"/>
          </a:xfrm>
          <a:prstGeom prst="roundRect">
            <a:avLst/>
          </a:prstGeom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735775" y="163772"/>
            <a:ext cx="29888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Question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8" name="Cube 7"/>
          <p:cNvSpPr/>
          <p:nvPr/>
        </p:nvSpPr>
        <p:spPr>
          <a:xfrm>
            <a:off x="2565778" y="2726941"/>
            <a:ext cx="7656394" cy="3698543"/>
          </a:xfrm>
          <a:prstGeom prst="cube">
            <a:avLst/>
          </a:prstGeom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997957" y="3505059"/>
            <a:ext cx="72242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What is articles?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498167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6" grpId="0" animBg="1"/>
      <p:bldP spid="7" grpId="0"/>
      <p:bldP spid="8" grpId="0" animBg="1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blipFill>
            <a:blip r:embed="rId2"/>
            <a:tile tx="0" ty="0" sx="100000" sy="100000" flip="none" algn="tl"/>
          </a:blipFill>
          <a:ln w="76200">
            <a:solidFill>
              <a:schemeClr val="tx1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Bevel 4"/>
          <p:cNvSpPr/>
          <p:nvPr/>
        </p:nvSpPr>
        <p:spPr>
          <a:xfrm>
            <a:off x="4219433" y="0"/>
            <a:ext cx="3753134" cy="1255594"/>
          </a:xfrm>
          <a:prstGeom prst="bevel">
            <a:avLst/>
          </a:prstGeom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490113" y="0"/>
            <a:ext cx="348245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solidFill>
                  <a:srgbClr val="FF0000"/>
                </a:solidFill>
              </a:rPr>
              <a:t>Soulation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7" name="Horizontal Scroll 6"/>
          <p:cNvSpPr/>
          <p:nvPr/>
        </p:nvSpPr>
        <p:spPr>
          <a:xfrm>
            <a:off x="1651379" y="1433014"/>
            <a:ext cx="9376012" cy="4640239"/>
          </a:xfrm>
          <a:prstGeom prst="horizontalScroll">
            <a:avLst/>
          </a:prstGeom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883390" y="2541010"/>
            <a:ext cx="8925637" cy="2554545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8000" dirty="0" smtClean="0">
                <a:solidFill>
                  <a:srgbClr val="002060"/>
                </a:solidFill>
              </a:rPr>
              <a:t>সাধারনত </a:t>
            </a:r>
            <a:r>
              <a:rPr lang="en-US" sz="8000" dirty="0" smtClean="0">
                <a:solidFill>
                  <a:srgbClr val="002060"/>
                </a:solidFill>
              </a:rPr>
              <a:t>A AN, THE </a:t>
            </a:r>
            <a:r>
              <a:rPr lang="bn-IN" sz="8000" dirty="0" smtClean="0">
                <a:solidFill>
                  <a:srgbClr val="002060"/>
                </a:solidFill>
              </a:rPr>
              <a:t> কে </a:t>
            </a:r>
            <a:r>
              <a:rPr lang="en-US" sz="8000" dirty="0" smtClean="0">
                <a:solidFill>
                  <a:srgbClr val="002060"/>
                </a:solidFill>
              </a:rPr>
              <a:t>Article </a:t>
            </a:r>
            <a:r>
              <a:rPr lang="bn-IN" sz="8000" dirty="0" smtClean="0">
                <a:solidFill>
                  <a:srgbClr val="002060"/>
                </a:solidFill>
              </a:rPr>
              <a:t> বলে?</a:t>
            </a:r>
            <a:endParaRPr lang="en-US" sz="8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179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6" grpId="0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755</Words>
  <Application>Microsoft Office PowerPoint</Application>
  <PresentationFormat>Custom</PresentationFormat>
  <Paragraphs>96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EC</cp:lastModifiedBy>
  <cp:revision>78</cp:revision>
  <dcterms:created xsi:type="dcterms:W3CDTF">2015-09-24T03:37:43Z</dcterms:created>
  <dcterms:modified xsi:type="dcterms:W3CDTF">2018-07-31T06:09:19Z</dcterms:modified>
</cp:coreProperties>
</file>