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99" r:id="rId2"/>
    <p:sldId id="300" r:id="rId3"/>
    <p:sldId id="303" r:id="rId4"/>
    <p:sldId id="304" r:id="rId5"/>
    <p:sldId id="302" r:id="rId6"/>
    <p:sldId id="276" r:id="rId7"/>
    <p:sldId id="277" r:id="rId8"/>
    <p:sldId id="278" r:id="rId9"/>
    <p:sldId id="279" r:id="rId10"/>
    <p:sldId id="280" r:id="rId11"/>
    <p:sldId id="282" r:id="rId12"/>
    <p:sldId id="305" r:id="rId13"/>
    <p:sldId id="283" r:id="rId14"/>
    <p:sldId id="286" r:id="rId15"/>
    <p:sldId id="287" r:id="rId16"/>
    <p:sldId id="288" r:id="rId17"/>
    <p:sldId id="289" r:id="rId18"/>
    <p:sldId id="290" r:id="rId19"/>
    <p:sldId id="291" r:id="rId20"/>
    <p:sldId id="297" r:id="rId21"/>
    <p:sldId id="292" r:id="rId22"/>
    <p:sldId id="294" r:id="rId23"/>
    <p:sldId id="293" r:id="rId24"/>
    <p:sldId id="295" r:id="rId25"/>
    <p:sldId id="306" r:id="rId26"/>
    <p:sldId id="269" r:id="rId27"/>
    <p:sldId id="270" r:id="rId28"/>
    <p:sldId id="30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00"/>
    <a:srgbClr val="0033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21E45-A710-49DA-A0F2-92B86765691B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40413-094A-48C4-A670-32A51369C3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5733" y="5807869"/>
            <a:ext cx="1104900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" y="-4764"/>
            <a:ext cx="1104900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798" y="5938838"/>
            <a:ext cx="1104900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93869" y="62389"/>
            <a:ext cx="1104900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34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gif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6400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E:\MOTIAR\Motiar D. Content\Class Viii\Picture\পাঠ ৫৫\s 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971800"/>
            <a:ext cx="6553200" cy="3429000"/>
          </a:xfrm>
          <a:prstGeom prst="rect">
            <a:avLst/>
          </a:prstGeom>
          <a:noFill/>
        </p:spPr>
      </p:pic>
      <p:pic>
        <p:nvPicPr>
          <p:cNvPr id="6146" name="Picture 2" descr="E:\Motiar D. Content\Histery\Picture\Ancient Egyptian Armou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24200"/>
            <a:ext cx="2209800" cy="10346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416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0"/>
            <a:ext cx="8610600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SutonnyMJ" pitchFamily="2" charset="0"/>
              </a:rPr>
              <a:t>†</a:t>
            </a:r>
            <a:r>
              <a:rPr lang="en-US" sz="3200" dirty="0" err="1">
                <a:latin typeface="SutonnyMJ" pitchFamily="2" charset="0"/>
              </a:rPr>
              <a:t>g‡b‡mi</a:t>
            </a:r>
            <a:r>
              <a:rPr lang="en-US" sz="3200" dirty="0">
                <a:latin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</a:rPr>
              <a:t>bZ</a:t>
            </a:r>
            <a:r>
              <a:rPr lang="en-US" sz="3200" dirty="0">
                <a:latin typeface="SutonnyMJ" pitchFamily="2" charset="0"/>
              </a:rPr>
              <a:t>…‡Z</a:t>
            </a:r>
            <a:r>
              <a:rPr lang="en-US" sz="3200" dirty="0" smtClean="0">
                <a:latin typeface="SutonnyMJ" pitchFamily="2" charset="0"/>
              </a:rPr>
              <a:t>¡ </a:t>
            </a:r>
            <a:r>
              <a:rPr lang="en-US" sz="3200" dirty="0" err="1">
                <a:latin typeface="SutonnyMJ" pitchFamily="2" charset="0"/>
              </a:rPr>
              <a:t>wgkixq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mf¨Zvi</a:t>
            </a:r>
            <a:r>
              <a:rPr lang="en-US" sz="3200" dirty="0">
                <a:latin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</a:rPr>
              <a:t>MvovcËb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hv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cÖvq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wZb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nvRvi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eQi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a‡i</a:t>
            </a:r>
            <a:r>
              <a:rPr lang="en-US" sz="3200" dirty="0">
                <a:latin typeface="SutonnyMJ" pitchFamily="2" charset="0"/>
              </a:rPr>
              <a:t> ¯’</a:t>
            </a:r>
            <a:r>
              <a:rPr lang="en-US" sz="3200" dirty="0" err="1">
                <a:latin typeface="SutonnyMJ" pitchFamily="2" charset="0"/>
              </a:rPr>
              <a:t>vqx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n‡qwQj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</a:rPr>
              <a:t>| 525 </a:t>
            </a:r>
            <a:r>
              <a:rPr lang="en-US" sz="3200" dirty="0" err="1">
                <a:latin typeface="SutonnyMJ" pitchFamily="2" charset="0"/>
              </a:rPr>
              <a:t>wL</a:t>
            </a:r>
            <a:r>
              <a:rPr lang="en-US" sz="3200" dirty="0">
                <a:latin typeface="SutonnyMJ" pitchFamily="2" charset="0"/>
              </a:rPr>
              <a:t>ª: </a:t>
            </a:r>
            <a:r>
              <a:rPr lang="en-US" sz="3200" dirty="0" err="1">
                <a:latin typeface="SutonnyMJ" pitchFamily="2" charset="0"/>
              </a:rPr>
              <a:t>c~e©v‡ã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cvim</a:t>
            </a:r>
            <a:r>
              <a:rPr lang="en-US" sz="3200" dirty="0">
                <a:latin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</a:rPr>
              <a:t>wgki</a:t>
            </a:r>
            <a:r>
              <a:rPr lang="en-US" sz="3200" dirty="0">
                <a:latin typeface="SutonnyMJ" pitchFamily="2" charset="0"/>
              </a:rPr>
              <a:t> `</a:t>
            </a:r>
            <a:r>
              <a:rPr lang="en-US" sz="3200" dirty="0" err="1">
                <a:latin typeface="SutonnyMJ" pitchFamily="2" charset="0"/>
              </a:rPr>
              <a:t>Lj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wb‡j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cÖvPxb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wgk‡ii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mf¨Zvi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m~h</a:t>
            </a:r>
            <a:r>
              <a:rPr lang="en-US" sz="3200" dirty="0">
                <a:latin typeface="SutonnyMJ" pitchFamily="2" charset="0"/>
              </a:rPr>
              <a:t>© </a:t>
            </a:r>
            <a:r>
              <a:rPr lang="en-US" sz="3200" dirty="0" smtClean="0">
                <a:latin typeface="SutonnyMJ" pitchFamily="2" charset="0"/>
              </a:rPr>
              <a:t>A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স্তমিত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</a:rPr>
              <a:t>|</a:t>
            </a:r>
          </a:p>
        </p:txBody>
      </p:sp>
      <p:sp>
        <p:nvSpPr>
          <p:cNvPr id="3" name="Rectangle 2"/>
          <p:cNvSpPr/>
          <p:nvPr/>
        </p:nvSpPr>
        <p:spPr>
          <a:xfrm>
            <a:off x="3266620" y="192368"/>
            <a:ext cx="3438979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ln w="1905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সময়কাল </a:t>
            </a:r>
            <a:endParaRPr lang="en-US" sz="4800" b="1" dirty="0">
              <a:ln w="1905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C:\Users\RAFI\Desktop\Abstract_Other_ancient_egypt_Ancient_Egypt_Luxor_Pharaoh_Pharaonic_Temple_the_Egyptian_civilization_137103_detail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57313"/>
            <a:ext cx="3810000" cy="3190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RAFI\Desktop\Ancient Egyptian Armo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1357312"/>
            <a:ext cx="4381500" cy="3190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20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267200"/>
            <a:ext cx="8534400" cy="18158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cÖvK-ivReskxq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hy‡M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wgki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Ô†bvgÕ</a:t>
            </a:r>
            <a:r>
              <a:rPr lang="bn-BD" sz="2800" dirty="0">
                <a:latin typeface="SutonnyMJ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800" dirty="0">
                <a:latin typeface="SutonnyMJ" pitchFamily="2" charset="0"/>
              </a:rPr>
              <a:t> KZ¸‡</a:t>
            </a:r>
            <a:r>
              <a:rPr lang="en-US" sz="2800" dirty="0" err="1">
                <a:latin typeface="SutonnyMJ" pitchFamily="2" charset="0"/>
              </a:rPr>
              <a:t>jv</a:t>
            </a:r>
            <a:r>
              <a:rPr lang="en-US" sz="2800" dirty="0">
                <a:latin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</a:rPr>
              <a:t>QvU</a:t>
            </a:r>
            <a:r>
              <a:rPr lang="en-US" sz="2800" dirty="0">
                <a:latin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</a:rPr>
              <a:t>QvU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bMi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iv‡ó</a:t>
            </a:r>
            <a:r>
              <a:rPr lang="en-US" sz="2800" dirty="0">
                <a:latin typeface="SutonnyMJ" pitchFamily="2" charset="0"/>
              </a:rPr>
              <a:t>ª wef³ </a:t>
            </a:r>
            <a:r>
              <a:rPr lang="en-US" sz="2800" dirty="0" err="1">
                <a:latin typeface="SutonnyMJ" pitchFamily="2" charset="0"/>
              </a:rPr>
              <a:t>wQj</a:t>
            </a:r>
            <a:r>
              <a:rPr lang="en-US" sz="2800" dirty="0">
                <a:latin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</a:rPr>
              <a:t>wL</a:t>
            </a:r>
            <a:r>
              <a:rPr lang="en-US" sz="2800" dirty="0" smtClean="0">
                <a:latin typeface="SutonnyMJ" pitchFamily="2" charset="0"/>
              </a:rPr>
              <a:t>ª</a:t>
            </a:r>
            <a:r>
              <a:rPr lang="en-US" sz="2800" dirty="0">
                <a:latin typeface="SutonnyMJ" pitchFamily="2" charset="0"/>
              </a:rPr>
              <a:t>: c~: 3200 </a:t>
            </a:r>
            <a:r>
              <a:rPr lang="en-US" sz="2800" dirty="0" err="1" smtClean="0">
                <a:latin typeface="SutonnyMJ" pitchFamily="2" charset="0"/>
              </a:rPr>
              <a:t>Aã</a:t>
            </a:r>
            <a:r>
              <a:rPr lang="en-US" sz="2800" dirty="0" smtClean="0">
                <a:latin typeface="SutonnyMJ" pitchFamily="2" charset="0"/>
              </a:rPr>
              <a:t> †_‡K </a:t>
            </a:r>
            <a:r>
              <a:rPr lang="en-US" sz="2800" dirty="0" err="1" smtClean="0">
                <a:latin typeface="SutonnyMJ" pitchFamily="2" charset="0"/>
              </a:rPr>
              <a:t>wgk‡i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HK¨e</a:t>
            </a:r>
            <a:r>
              <a:rPr lang="en-US" sz="2800" dirty="0">
                <a:latin typeface="SutonnyMJ" pitchFamily="2" charset="0"/>
              </a:rPr>
              <a:t>× </a:t>
            </a:r>
            <a:r>
              <a:rPr lang="en-US" sz="2800" dirty="0" err="1">
                <a:latin typeface="SutonnyMJ" pitchFamily="2" charset="0"/>
              </a:rPr>
              <a:t>ivó</a:t>
            </a:r>
            <a:r>
              <a:rPr lang="en-US" sz="2800" dirty="0">
                <a:latin typeface="SutonnyMJ" pitchFamily="2" charset="0"/>
              </a:rPr>
              <a:t>ª I </a:t>
            </a:r>
            <a:r>
              <a:rPr lang="en-US" sz="2800" dirty="0" err="1">
                <a:latin typeface="SutonnyMJ" pitchFamily="2" charset="0"/>
              </a:rPr>
              <a:t>ivRes‡ki</a:t>
            </a:r>
            <a:r>
              <a:rPr lang="en-US" sz="2800" dirty="0">
                <a:latin typeface="SutonnyMJ" pitchFamily="2" charset="0"/>
              </a:rPr>
              <a:t> D™¢e| </a:t>
            </a:r>
            <a:r>
              <a:rPr lang="en-US" sz="2800" dirty="0" err="1">
                <a:latin typeface="SutonnyMJ" pitchFamily="2" charset="0"/>
              </a:rPr>
              <a:t>wgkixq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Ô†ci-IÕ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kã</a:t>
            </a:r>
            <a:r>
              <a:rPr lang="en-US" sz="2800" dirty="0">
                <a:latin typeface="SutonnyMJ" pitchFamily="2" charset="0"/>
              </a:rPr>
              <a:t> †_‡K </a:t>
            </a:r>
            <a:r>
              <a:rPr lang="en-US" sz="2800" dirty="0" err="1">
                <a:latin typeface="SutonnyMJ" pitchFamily="2" charset="0"/>
              </a:rPr>
              <a:t>dvivI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k‡ãi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Rb</a:t>
            </a:r>
            <a:r>
              <a:rPr lang="en-US" sz="2800" dirty="0">
                <a:latin typeface="SutonnyMJ" pitchFamily="2" charset="0"/>
              </a:rPr>
              <a:t>¥| </a:t>
            </a:r>
            <a:r>
              <a:rPr lang="en-US" sz="2800" dirty="0" err="1">
                <a:latin typeface="SutonnyMJ" pitchFamily="2" charset="0"/>
              </a:rPr>
              <a:t>dvivIiv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wb‡R</a:t>
            </a:r>
            <a:r>
              <a:rPr lang="en-US" sz="2800" dirty="0">
                <a:latin typeface="SutonnyMJ" pitchFamily="2" charset="0"/>
              </a:rPr>
              <a:t>‡`</a:t>
            </a:r>
            <a:r>
              <a:rPr lang="en-US" sz="2800" dirty="0" err="1">
                <a:latin typeface="SutonnyMJ" pitchFamily="2" charset="0"/>
              </a:rPr>
              <a:t>i‡K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m~h</a:t>
            </a:r>
            <a:r>
              <a:rPr lang="en-US" sz="2800" dirty="0">
                <a:latin typeface="SutonnyMJ" pitchFamily="2" charset="0"/>
              </a:rPr>
              <a:t>© †`</a:t>
            </a:r>
            <a:r>
              <a:rPr lang="en-US" sz="2800" dirty="0" err="1">
                <a:latin typeface="SutonnyMJ" pitchFamily="2" charset="0"/>
              </a:rPr>
              <a:t>eZvi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eskai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g‡b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Ki‡Zb</a:t>
            </a:r>
            <a:r>
              <a:rPr lang="en-US" sz="2800" dirty="0">
                <a:latin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</a:rPr>
              <a:t>dvivI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c`wU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wQj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eskvbyµwgK</a:t>
            </a:r>
            <a:r>
              <a:rPr lang="en-US" sz="2800" dirty="0">
                <a:latin typeface="SutonnyMJ" pitchFamily="2" charset="0"/>
              </a:rPr>
              <a:t>|  </a:t>
            </a:r>
          </a:p>
        </p:txBody>
      </p:sp>
      <p:pic>
        <p:nvPicPr>
          <p:cNvPr id="7170" name="Picture 2" descr="C:\Users\RAFI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4267200" cy="30298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RAFI\Desktop\ancient-egypt-relig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4267200" cy="30117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66621" y="192368"/>
            <a:ext cx="31242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n w="1905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 ও সমাজ</a:t>
            </a:r>
            <a:endParaRPr lang="en-US" sz="4000" b="1" dirty="0">
              <a:ln w="1905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40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059" y="1306739"/>
            <a:ext cx="233362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70"/>
          <a:stretch/>
        </p:blipFill>
        <p:spPr bwMode="auto">
          <a:xfrm>
            <a:off x="2514600" y="2402114"/>
            <a:ext cx="3276600" cy="79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5"/>
          <a:stretch/>
        </p:blipFill>
        <p:spPr bwMode="auto">
          <a:xfrm>
            <a:off x="2300514" y="3223986"/>
            <a:ext cx="4067175" cy="802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9"/>
          <a:stretch/>
        </p:blipFill>
        <p:spPr bwMode="auto">
          <a:xfrm>
            <a:off x="1775618" y="4030436"/>
            <a:ext cx="5391150" cy="84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84"/>
          <a:stretch/>
        </p:blipFill>
        <p:spPr bwMode="auto">
          <a:xfrm>
            <a:off x="1295400" y="4843236"/>
            <a:ext cx="6351587" cy="871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6"/>
          <a:stretch/>
        </p:blipFill>
        <p:spPr bwMode="auto">
          <a:xfrm>
            <a:off x="838200" y="5714093"/>
            <a:ext cx="6980237" cy="91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546222"/>
            <a:ext cx="20574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SutonnyMJ" pitchFamily="2" charset="0"/>
              </a:rPr>
              <a:t>ivR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cwievi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119257" y="2402113"/>
            <a:ext cx="1643743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SutonnyMJ" pitchFamily="2" charset="0"/>
              </a:rPr>
              <a:t>cy‡ivwnZ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3301425"/>
            <a:ext cx="1767114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SutonnyMJ" pitchFamily="2" charset="0"/>
              </a:rPr>
              <a:t>AwfRvZ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3723382"/>
            <a:ext cx="1905000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SutonnyMJ" pitchFamily="2" charset="0"/>
              </a:rPr>
              <a:t>wjwcKvi</a:t>
            </a:r>
            <a:r>
              <a:rPr lang="en-US" sz="2800" dirty="0">
                <a:latin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</a:rPr>
              <a:t>e¨emvqx</a:t>
            </a:r>
            <a:r>
              <a:rPr lang="en-US" sz="2800" dirty="0">
                <a:latin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</a:rPr>
              <a:t>wkíx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88471" y="4977825"/>
            <a:ext cx="11430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utonnyMJ" pitchFamily="2" charset="0"/>
              </a:rPr>
              <a:t>K…</a:t>
            </a:r>
            <a:r>
              <a:rPr lang="en-US" sz="3200" dirty="0" err="1">
                <a:latin typeface="SutonnyMJ" pitchFamily="2" charset="0"/>
              </a:rPr>
              <a:t>lK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7676471" y="5746765"/>
            <a:ext cx="123893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SutonnyMJ" pitchFamily="2" charset="0"/>
              </a:rPr>
              <a:t>f~wg`vm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974272" y="152400"/>
            <a:ext cx="7102928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SutonnyMJ" pitchFamily="2" charset="0"/>
              </a:rPr>
              <a:t>†</a:t>
            </a:r>
            <a:r>
              <a:rPr lang="en-US" sz="2800" dirty="0" err="1">
                <a:latin typeface="SutonnyMJ" pitchFamily="2" charset="0"/>
              </a:rPr>
              <a:t>ckvi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Dci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wfwË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wgk‡ii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mgv‡Ri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gvbyl‡K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K‡qKwU</a:t>
            </a:r>
            <a:r>
              <a:rPr lang="en-US" sz="2800" dirty="0">
                <a:latin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</a:rPr>
              <a:t>kªwY‡Z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fvM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hvq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444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1157" y="4953000"/>
            <a:ext cx="7467600" cy="14465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atin typeface="SutonnyMJ" pitchFamily="2" charset="0"/>
              </a:rPr>
              <a:t>wgkixq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mf¨Zvi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DÌvb-cZ‡bi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GKwU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avivevwnK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PvU</a:t>
            </a:r>
            <a:r>
              <a:rPr lang="en-US" sz="4400" dirty="0">
                <a:latin typeface="SutonnyMJ" pitchFamily="2" charset="0"/>
              </a:rPr>
              <a:t>© ˆ</a:t>
            </a:r>
            <a:r>
              <a:rPr lang="en-US" sz="4400" dirty="0" err="1">
                <a:latin typeface="SutonnyMJ" pitchFamily="2" charset="0"/>
              </a:rPr>
              <a:t>Zwi</a:t>
            </a:r>
            <a:r>
              <a:rPr lang="en-US" sz="4400" dirty="0">
                <a:latin typeface="SutonnyMJ" pitchFamily="2" charset="0"/>
              </a:rPr>
              <a:t> Ki|</a:t>
            </a:r>
          </a:p>
        </p:txBody>
      </p:sp>
      <p:sp>
        <p:nvSpPr>
          <p:cNvPr id="3" name="Rectangle 2"/>
          <p:cNvSpPr/>
          <p:nvPr/>
        </p:nvSpPr>
        <p:spPr>
          <a:xfrm>
            <a:off x="2971800" y="304800"/>
            <a:ext cx="3626314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KvR</a:t>
            </a:r>
            <a:r>
              <a:rPr lang="en-US" sz="6000" dirty="0" smtClean="0">
                <a:latin typeface="SutonnyMJ" pitchFamily="2" charset="0"/>
              </a:rPr>
              <a:t>: </a:t>
            </a:r>
            <a:endParaRPr lang="en-US" sz="6000" dirty="0">
              <a:latin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57" y="1446173"/>
            <a:ext cx="4953000" cy="343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7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906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SutonnyMJ" pitchFamily="2" charset="0"/>
              </a:rPr>
              <a:t>wgk‡ii</a:t>
            </a:r>
            <a:r>
              <a:rPr lang="en-US" sz="2400" dirty="0">
                <a:latin typeface="SutonnyMJ" pitchFamily="2" charset="0"/>
              </a:rPr>
              <a:t> A_©</a:t>
            </a:r>
            <a:r>
              <a:rPr lang="en-US" sz="2400" dirty="0" err="1">
                <a:latin typeface="SutonnyMJ" pitchFamily="2" charset="0"/>
              </a:rPr>
              <a:t>bxwZ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g~jZ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wQj</a:t>
            </a:r>
            <a:r>
              <a:rPr lang="en-US" sz="2400" dirty="0">
                <a:latin typeface="SutonnyMJ" pitchFamily="2" charset="0"/>
              </a:rPr>
              <a:t> K…</a:t>
            </a:r>
            <a:r>
              <a:rPr lang="en-US" sz="2400" dirty="0" err="1">
                <a:latin typeface="SutonnyMJ" pitchFamily="2" charset="0"/>
              </a:rPr>
              <a:t>wlwbf©i</a:t>
            </a:r>
            <a:r>
              <a:rPr lang="en-US" sz="2400" dirty="0">
                <a:latin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</a:rPr>
              <a:t>Drcvw`Z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dm‡ji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ga</a:t>
            </a:r>
            <a:r>
              <a:rPr lang="en-US" sz="2400" dirty="0">
                <a:latin typeface="SutonnyMJ" pitchFamily="2" charset="0"/>
              </a:rPr>
              <a:t>¨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400" dirty="0" smtClean="0">
                <a:latin typeface="SutonnyMJ" pitchFamily="2" charset="0"/>
              </a:rPr>
              <a:t>  </a:t>
            </a:r>
            <a:r>
              <a:rPr lang="en-US" sz="2400" dirty="0" err="1">
                <a:latin typeface="SutonnyMJ" pitchFamily="2" charset="0"/>
              </a:rPr>
              <a:t>wQj</a:t>
            </a:r>
            <a:r>
              <a:rPr lang="en-US" sz="2400" dirty="0">
                <a:latin typeface="SutonnyMJ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276600" y="176012"/>
            <a:ext cx="27432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SutonnyMJ" pitchFamily="2" charset="0"/>
              </a:rPr>
              <a:t>A_©</a:t>
            </a:r>
            <a:r>
              <a:rPr lang="en-US" sz="3600" dirty="0" err="1">
                <a:latin typeface="SutonnyMJ" pitchFamily="2" charset="0"/>
              </a:rPr>
              <a:t>bxwZ</a:t>
            </a:r>
            <a:r>
              <a:rPr lang="en-US" sz="3600" dirty="0">
                <a:latin typeface="SutonnyMJ" pitchFamily="2" charset="0"/>
              </a:rPr>
              <a:t> </a:t>
            </a:r>
            <a:endParaRPr lang="en-US" sz="3600" dirty="0"/>
          </a:p>
        </p:txBody>
      </p:sp>
      <p:pic>
        <p:nvPicPr>
          <p:cNvPr id="2050" name="Picture 2" descr="C:\Users\RAFI\Desktop\Egypt-wheat-sto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82108"/>
            <a:ext cx="1701934" cy="1797050"/>
          </a:xfrm>
          <a:prstGeom prst="ellipse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AFI\Desktop\bla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63" y="2862943"/>
            <a:ext cx="1996737" cy="1670031"/>
          </a:xfrm>
          <a:prstGeom prst="ellipse">
            <a:avLst/>
          </a:prstGeom>
          <a:ln w="5715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AFI\Desktop\50843af2-c8fa-45e1-b48c-f33064daf6f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096" y="2480633"/>
            <a:ext cx="1985527" cy="17903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RAFI\Desktop\tumblr_nmgfi5zHaY1t15h2ho9_5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648200"/>
            <a:ext cx="2139623" cy="1752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RAFI\Desktop\6_alberocotton_l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137" y="4655345"/>
            <a:ext cx="2133600" cy="17454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3505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যব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90359" y="434830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গম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01931" y="452493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বার্লি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55224" y="636853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তুলা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19800" y="636853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পেয়াজ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9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FI\Desktop\58fabba031ba697c380f6f720c988b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90" y="1063738"/>
            <a:ext cx="2600324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AFI\Desktop\po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3200399" cy="241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AFI\Desktop\good_rare_ancient_egyptian_gold_sons_of_horus_3_appliques_figures_c___500_bc_1_thumb2_lg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085" y="1085509"/>
            <a:ext cx="2895601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RAFI\Desktop\ivor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90" y="3846286"/>
            <a:ext cx="2589438" cy="2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RAFI\Desktop\Egyptian_-_Basin_-_Walters_54526_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8" y="3810000"/>
            <a:ext cx="2931888" cy="2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90800" y="191869"/>
            <a:ext cx="42672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আমদানিকৃত দ্রব্য: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6009" y="32120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কাঠ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493451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মাটির পাত্র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06008" y="6172200"/>
            <a:ext cx="1532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হাতির দাঁত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86600" y="3211286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সোনা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86600" y="606992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রূপা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72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800600"/>
            <a:ext cx="8305800" cy="18158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SutonnyMJ" pitchFamily="2" charset="0"/>
              </a:rPr>
              <a:t>bxj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b‡`i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Avwd«Kvi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</a:rPr>
              <a:t>†</a:t>
            </a:r>
            <a:r>
              <a:rPr lang="en-US" sz="2800" dirty="0" err="1">
                <a:latin typeface="SutonnyMJ" pitchFamily="2" charset="0"/>
              </a:rPr>
              <a:t>jK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wf</a:t>
            </a:r>
            <a:r>
              <a:rPr lang="en-US" sz="2800" dirty="0">
                <a:latin typeface="SutonnyMJ" pitchFamily="2" charset="0"/>
              </a:rPr>
              <a:t>‡±</a:t>
            </a:r>
            <a:r>
              <a:rPr lang="en-US" sz="2800" dirty="0" err="1">
                <a:latin typeface="SutonnyMJ" pitchFamily="2" charset="0"/>
              </a:rPr>
              <a:t>vwiqv</a:t>
            </a:r>
            <a:r>
              <a:rPr lang="en-US" sz="2800" dirty="0">
                <a:latin typeface="SutonnyMJ" pitchFamily="2" charset="0"/>
              </a:rPr>
              <a:t> †_‡</a:t>
            </a:r>
            <a:r>
              <a:rPr lang="en-US" sz="2800" dirty="0" smtClean="0">
                <a:latin typeface="SutonnyMJ" pitchFamily="2" charset="0"/>
              </a:rPr>
              <a:t>K</a:t>
            </a:r>
            <a:r>
              <a:rPr lang="bn-BD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DrcwË</a:t>
            </a:r>
            <a:r>
              <a:rPr lang="bn-BD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n‡q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wgk‡ii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ga</a:t>
            </a:r>
            <a:r>
              <a:rPr lang="en-US" sz="2800" dirty="0">
                <a:latin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</a:rPr>
              <a:t>w`‡q</a:t>
            </a:r>
            <a:r>
              <a:rPr lang="en-US" sz="2800" dirty="0">
                <a:latin typeface="SutonnyMJ" pitchFamily="2" charset="0"/>
              </a:rPr>
              <a:t> f~-</a:t>
            </a:r>
            <a:r>
              <a:rPr lang="en-US" sz="2800" dirty="0" err="1">
                <a:latin typeface="SutonnyMJ" pitchFamily="2" charset="0"/>
              </a:rPr>
              <a:t>ga¨mvM‡i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G‡m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c‡o‡Q</a:t>
            </a:r>
            <a:r>
              <a:rPr lang="en-US" sz="2800" dirty="0">
                <a:latin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</a:rPr>
              <a:t>wgki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bxj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b‡`i</a:t>
            </a:r>
            <a:r>
              <a:rPr lang="en-US" sz="2800" dirty="0">
                <a:latin typeface="SutonnyMJ" pitchFamily="2" charset="0"/>
              </a:rPr>
              <a:t> `</a:t>
            </a:r>
            <a:r>
              <a:rPr lang="en-US" sz="2800" dirty="0" err="1">
                <a:latin typeface="SutonnyMJ" pitchFamily="2" charset="0"/>
              </a:rPr>
              <a:t>vb</a:t>
            </a:r>
            <a:r>
              <a:rPr lang="en-US" sz="2800" dirty="0">
                <a:latin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</a:rPr>
              <a:t>bxj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b‡`i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eb¨vi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</a:rPr>
              <a:t>ci </a:t>
            </a:r>
            <a:r>
              <a:rPr lang="en-US" sz="2800" dirty="0" err="1">
                <a:latin typeface="SutonnyMJ" pitchFamily="2" charset="0"/>
              </a:rPr>
              <a:t>cvwb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m‡i</a:t>
            </a:r>
            <a:r>
              <a:rPr lang="en-US" sz="2800" dirty="0">
                <a:latin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</a:rPr>
              <a:t>M‡j</a:t>
            </a:r>
            <a:r>
              <a:rPr lang="en-US" sz="2800" dirty="0">
                <a:latin typeface="SutonnyMJ" pitchFamily="2" charset="0"/>
              </a:rPr>
              <a:t> `</a:t>
            </a:r>
            <a:r>
              <a:rPr lang="en-US" sz="2800" dirty="0" err="1">
                <a:latin typeface="SutonnyMJ" pitchFamily="2" charset="0"/>
              </a:rPr>
              <a:t>yB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Zx‡i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cwjgvwU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c‡o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Rwg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De©i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n‡q</a:t>
            </a:r>
            <a:r>
              <a:rPr lang="en-US" sz="2800" dirty="0">
                <a:latin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</a:rPr>
              <a:t>hZ</a:t>
            </a:r>
            <a:r>
              <a:rPr lang="bn-BD" sz="2800" dirty="0" smtClean="0">
                <a:latin typeface="SutonnyMJ" pitchFamily="2" charset="0"/>
              </a:rPr>
              <a:t>  </a:t>
            </a:r>
            <a:r>
              <a:rPr lang="en-US" sz="2800" dirty="0" err="1" smtClean="0">
                <a:latin typeface="SutonnyMJ" pitchFamily="2" charset="0"/>
              </a:rPr>
              <a:t>Rb¥v‡Zv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bvbv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ai‡bi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dmj</a:t>
            </a:r>
            <a:r>
              <a:rPr lang="en-US" sz="2800" dirty="0">
                <a:latin typeface="SutonnyMJ" pitchFamily="2" charset="0"/>
              </a:rPr>
              <a:t>|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95288"/>
            <a:ext cx="7696200" cy="4329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68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301171"/>
            <a:ext cx="47244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মিশরীয়দের ধর্ম বিশ্বাস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3571" y="4995950"/>
            <a:ext cx="8382000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SutonnyMJ" pitchFamily="2" charset="0"/>
              </a:rPr>
              <a:t>wgkixq</a:t>
            </a:r>
            <a:r>
              <a:rPr lang="en-US" sz="2800" dirty="0">
                <a:latin typeface="SutonnyMJ" pitchFamily="2" charset="0"/>
              </a:rPr>
              <a:t>‡`i </a:t>
            </a:r>
            <a:r>
              <a:rPr lang="en-US" sz="2800" dirty="0" err="1" smtClean="0">
                <a:latin typeface="SutonnyMJ" pitchFamily="2" charset="0"/>
              </a:rPr>
              <a:t>Rxe‡bi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mKj</a:t>
            </a:r>
            <a:r>
              <a:rPr lang="en-US" sz="2800" dirty="0">
                <a:latin typeface="SutonnyMJ" pitchFamily="2" charset="0"/>
              </a:rPr>
              <a:t> †¶‡Î </a:t>
            </a:r>
            <a:r>
              <a:rPr lang="en-US" sz="2800" dirty="0" err="1" smtClean="0">
                <a:latin typeface="SutonnyMJ" pitchFamily="2" charset="0"/>
              </a:rPr>
              <a:t>ag©xq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wbqg-Kvbyb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Abykvmb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Øviv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cÖfvweZ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wQj</a:t>
            </a:r>
            <a:r>
              <a:rPr lang="bn-BD" sz="2800" dirty="0" smtClean="0">
                <a:latin typeface="SutonnyMJ" pitchFamily="2" charset="0"/>
              </a:rPr>
              <a:t>।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Zviv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Roe¯‘i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c~Rv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KiZ</a:t>
            </a:r>
            <a:r>
              <a:rPr lang="en-US" sz="2800" dirty="0">
                <a:latin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</a:rPr>
              <a:t>g~wZ</a:t>
            </a:r>
            <a:r>
              <a:rPr lang="en-US" sz="2800" dirty="0">
                <a:latin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</a:rPr>
              <a:t>c~Rv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KiZ</a:t>
            </a:r>
            <a:r>
              <a:rPr lang="bn-BD" sz="2800" dirty="0" smtClean="0">
                <a:latin typeface="SutonnyMJ" pitchFamily="2" charset="0"/>
              </a:rPr>
              <a:t>।</a:t>
            </a:r>
          </a:p>
        </p:txBody>
      </p:sp>
      <p:pic>
        <p:nvPicPr>
          <p:cNvPr id="1026" name="Picture 2" descr="C:\Users\RAFI\Desktop\Egyptian-God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269999"/>
            <a:ext cx="5181600" cy="3378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962400" y="1190172"/>
            <a:ext cx="1371600" cy="10377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RAFI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1"/>
            <a:ext cx="1762125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AFI\Desktop\anubis-free-4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57201"/>
            <a:ext cx="1215571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1999" y="6110867"/>
            <a:ext cx="7772401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এদের মধ্যে প্রধান ছিল সূর্য দেবতা রে ও নীল নদের দেবতা ওসিরিস।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849" y="4441952"/>
            <a:ext cx="909223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দেবতা রে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125499" y="4435086"/>
            <a:ext cx="2018501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নীল নদের দেবতা ওসিরিস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13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301171"/>
            <a:ext cx="47244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মিশরীয়দের শিল্প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5168205"/>
            <a:ext cx="8382000" cy="138499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wgkixq</a:t>
            </a:r>
            <a:r>
              <a:rPr lang="en-US" sz="2800" dirty="0">
                <a:latin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</a:rPr>
              <a:t>wPÎKjv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we‡klfv‡e</a:t>
            </a:r>
            <a:r>
              <a:rPr lang="en-US" sz="2800" dirty="0">
                <a:latin typeface="SutonnyMJ" pitchFamily="2" charset="0"/>
              </a:rPr>
              <a:t> ˆ</a:t>
            </a:r>
            <a:r>
              <a:rPr lang="en-US" sz="2800" dirty="0" err="1">
                <a:latin typeface="SutonnyMJ" pitchFamily="2" charset="0"/>
              </a:rPr>
              <a:t>ewPÎ¨c~Y</a:t>
            </a:r>
            <a:r>
              <a:rPr lang="en-US" sz="2800" dirty="0">
                <a:latin typeface="SutonnyMJ" pitchFamily="2" charset="0"/>
              </a:rPr>
              <a:t>© </a:t>
            </a:r>
            <a:r>
              <a:rPr lang="bn-BD" sz="2800" dirty="0" smtClean="0">
                <a:latin typeface="SutonnyMJ" pitchFamily="2" charset="0"/>
              </a:rPr>
              <a:t>। </a:t>
            </a:r>
            <a:r>
              <a:rPr lang="en-US" sz="2800" dirty="0" err="1">
                <a:latin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</a:rPr>
              <a:t>wcÖq</a:t>
            </a:r>
            <a:r>
              <a:rPr lang="en-US" sz="2800" dirty="0">
                <a:latin typeface="SutonnyMJ" pitchFamily="2" charset="0"/>
              </a:rPr>
              <a:t> is </a:t>
            </a:r>
            <a:r>
              <a:rPr lang="en-US" sz="2800" dirty="0" err="1">
                <a:latin typeface="SutonnyMJ" pitchFamily="2" charset="0"/>
              </a:rPr>
              <a:t>wQj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mv`v-Kv‡jv</a:t>
            </a:r>
            <a:r>
              <a:rPr lang="en-US" sz="2800" dirty="0">
                <a:latin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</a:rPr>
              <a:t>mgvwa</a:t>
            </a:r>
            <a:r>
              <a:rPr lang="en-US" sz="2800" dirty="0">
                <a:latin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</a:rPr>
              <a:t>wcivwgW</a:t>
            </a:r>
            <a:r>
              <a:rPr lang="en-US" sz="2800" dirty="0">
                <a:latin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</a:rPr>
              <a:t>gw</a:t>
            </a:r>
            <a:r>
              <a:rPr lang="en-US" sz="2800" dirty="0">
                <a:latin typeface="SutonnyMJ" pitchFamily="2" charset="0"/>
              </a:rPr>
              <a:t>›`i, </a:t>
            </a:r>
            <a:r>
              <a:rPr lang="en-US" sz="2800" dirty="0" err="1">
                <a:latin typeface="SutonnyMJ" pitchFamily="2" charset="0"/>
              </a:rPr>
              <a:t>cÖvmv</a:t>
            </a:r>
            <a:r>
              <a:rPr lang="en-US" sz="2800" dirty="0">
                <a:latin typeface="SutonnyMJ" pitchFamily="2" charset="0"/>
              </a:rPr>
              <a:t>`, </a:t>
            </a:r>
            <a:r>
              <a:rPr lang="en-US" sz="2800" dirty="0" err="1">
                <a:latin typeface="SutonnyMJ" pitchFamily="2" charset="0"/>
              </a:rPr>
              <a:t>cÖ‡gv</a:t>
            </a:r>
            <a:r>
              <a:rPr lang="en-US" sz="2800" dirty="0">
                <a:latin typeface="SutonnyMJ" pitchFamily="2" charset="0"/>
              </a:rPr>
              <a:t>` </a:t>
            </a:r>
            <a:r>
              <a:rPr lang="en-US" sz="2800" dirty="0" err="1">
                <a:latin typeface="SutonnyMJ" pitchFamily="2" charset="0"/>
              </a:rPr>
              <a:t>Kvbb</a:t>
            </a:r>
            <a:r>
              <a:rPr lang="en-US" sz="2800" dirty="0">
                <a:latin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</a:rPr>
              <a:t>mvaviY</a:t>
            </a:r>
            <a:r>
              <a:rPr lang="en-US" sz="2800" dirty="0">
                <a:latin typeface="SutonnyMJ" pitchFamily="2" charset="0"/>
              </a:rPr>
              <a:t> Ni-</a:t>
            </a:r>
            <a:r>
              <a:rPr lang="en-US" sz="2800" dirty="0" err="1">
                <a:latin typeface="SutonnyMJ" pitchFamily="2" charset="0"/>
              </a:rPr>
              <a:t>evwoi</a:t>
            </a:r>
            <a:r>
              <a:rPr lang="en-US" sz="2800" dirty="0">
                <a:latin typeface="SutonnyMJ" pitchFamily="2" charset="0"/>
              </a:rPr>
              <a:t> †`</a:t>
            </a:r>
            <a:r>
              <a:rPr lang="en-US" sz="2800" dirty="0" err="1">
                <a:latin typeface="SutonnyMJ" pitchFamily="2" charset="0"/>
              </a:rPr>
              <a:t>qv‡j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wgkixq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wPÎwkíxiv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AmvaviY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Qwe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Gu‡K‡Qb</a:t>
            </a:r>
            <a:r>
              <a:rPr lang="en-US" sz="2800" dirty="0">
                <a:latin typeface="SutonnyMJ" pitchFamily="2" charset="0"/>
              </a:rPr>
              <a:t>|</a:t>
            </a:r>
          </a:p>
        </p:txBody>
      </p:sp>
      <p:pic>
        <p:nvPicPr>
          <p:cNvPr id="2052" name="Picture 4" descr="C:\Users\RAFI\Desktop\EgyptianPotter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93" y="2209800"/>
            <a:ext cx="2003007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RAFI\Desktop\egyptian_wall-45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60010"/>
            <a:ext cx="1752600" cy="2345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RAFI\Desktop\shutterstock_877514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6200" y="2209799"/>
            <a:ext cx="1553028" cy="2209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RAFI\Desktop\ivor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829" y="2133600"/>
            <a:ext cx="1723571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hahitto_oitihashik-misor-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7457" y="1173391"/>
            <a:ext cx="1774372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747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800600"/>
            <a:ext cx="8305800" cy="18158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SutonnyMJ" pitchFamily="2" charset="0"/>
              </a:rPr>
              <a:t>cÖvPxb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wek¦mf¨Zvq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wgkixq</a:t>
            </a:r>
            <a:r>
              <a:rPr lang="en-US" sz="2800" dirty="0">
                <a:latin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</a:rPr>
              <a:t>g‡Zv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fv</a:t>
            </a:r>
            <a:r>
              <a:rPr lang="en-US" sz="2800" dirty="0">
                <a:latin typeface="SutonnyMJ" pitchFamily="2" charset="0"/>
              </a:rPr>
              <a:t>¯‹h© </a:t>
            </a:r>
            <a:r>
              <a:rPr lang="en-US" sz="2800" dirty="0" err="1">
                <a:latin typeface="SutonnyMJ" pitchFamily="2" charset="0"/>
              </a:rPr>
              <a:t>wk‡í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cÖwZfv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AmvaviY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cv</a:t>
            </a:r>
            <a:r>
              <a:rPr lang="en-US" sz="2800" dirty="0" err="1">
                <a:latin typeface="SutonnyMJ" pitchFamily="2" charset="0"/>
              </a:rPr>
              <a:t>_‡ii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g~wZ</a:t>
            </a:r>
            <a:r>
              <a:rPr lang="en-US" sz="2800" dirty="0">
                <a:latin typeface="SutonnyMJ" pitchFamily="2" charset="0"/>
              </a:rPr>
              <a:t>©¸‡</a:t>
            </a:r>
            <a:r>
              <a:rPr lang="en-US" sz="2800" dirty="0" err="1">
                <a:latin typeface="SutonnyMJ" pitchFamily="2" charset="0"/>
              </a:rPr>
              <a:t>jv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fv</a:t>
            </a:r>
            <a:r>
              <a:rPr lang="en-US" sz="2800" dirty="0">
                <a:latin typeface="SutonnyMJ" pitchFamily="2" charset="0"/>
              </a:rPr>
              <a:t>¯‹h© </a:t>
            </a:r>
            <a:r>
              <a:rPr lang="en-US" sz="2800" dirty="0" err="1">
                <a:latin typeface="SutonnyMJ" pitchFamily="2" charset="0"/>
              </a:rPr>
              <a:t>wk‡í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</a:rPr>
              <a:t>‡`i †</a:t>
            </a:r>
            <a:r>
              <a:rPr lang="en-US" sz="2800" dirty="0" err="1">
                <a:latin typeface="SutonnyMJ" pitchFamily="2" charset="0"/>
              </a:rPr>
              <a:t>kªô‡Z¡i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cÖgvY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enb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</a:rPr>
              <a:t>cÖwZwU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fv</a:t>
            </a:r>
            <a:r>
              <a:rPr lang="en-US" sz="2800" dirty="0">
                <a:latin typeface="SutonnyMJ" pitchFamily="2" charset="0"/>
              </a:rPr>
              <a:t>¯‹h© </a:t>
            </a:r>
            <a:r>
              <a:rPr lang="en-US" sz="2800" dirty="0" err="1" smtClean="0">
                <a:latin typeface="SutonnyMJ" pitchFamily="2" charset="0"/>
              </a:rPr>
              <a:t>ag©xq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fveaviv</a:t>
            </a:r>
            <a:r>
              <a:rPr lang="en-US" sz="2800" dirty="0">
                <a:latin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</a:rPr>
              <a:t>AvPvi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Abyôvb</a:t>
            </a:r>
            <a:r>
              <a:rPr lang="en-US" sz="2800" dirty="0">
                <a:latin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</a:rPr>
              <a:t>gZ`k©v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Øviv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cÖfvweZ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wQj</a:t>
            </a:r>
            <a:r>
              <a:rPr lang="en-US" sz="2800" dirty="0">
                <a:latin typeface="SutonnyMJ" pitchFamily="2" charset="0"/>
              </a:rPr>
              <a:t>| </a:t>
            </a:r>
            <a:r>
              <a:rPr lang="en-US" sz="2800" dirty="0" smtClean="0">
                <a:latin typeface="SutonnyMJ" pitchFamily="2" charset="0"/>
              </a:rPr>
              <a:t>me</a:t>
            </a:r>
            <a:r>
              <a:rPr lang="en-US" sz="2800" dirty="0">
                <a:latin typeface="SutonnyMJ" pitchFamily="2" charset="0"/>
              </a:rPr>
              <a:t>©‡</a:t>
            </a:r>
            <a:r>
              <a:rPr lang="en-US" sz="2800" dirty="0" err="1">
                <a:latin typeface="SutonnyMJ" pitchFamily="2" charset="0"/>
              </a:rPr>
              <a:t>kªô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fv</a:t>
            </a:r>
            <a:r>
              <a:rPr lang="en-US" sz="2800" dirty="0">
                <a:latin typeface="SutonnyMJ" pitchFamily="2" charset="0"/>
              </a:rPr>
              <a:t>¯‹h© </a:t>
            </a:r>
            <a:r>
              <a:rPr lang="en-US" sz="2800" dirty="0" err="1">
                <a:latin typeface="SutonnyMJ" pitchFamily="2" charset="0"/>
              </a:rPr>
              <a:t>n‡”Q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wMRvi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AZzjbxq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wùsK&amp;m</a:t>
            </a:r>
            <a:r>
              <a:rPr lang="en-US" sz="2800" dirty="0">
                <a:latin typeface="SutonnyMJ" pitchFamily="2" charset="0"/>
              </a:rPr>
              <a:t>|</a:t>
            </a:r>
          </a:p>
        </p:txBody>
      </p:sp>
      <p:pic>
        <p:nvPicPr>
          <p:cNvPr id="3" name="Picture 2" descr="egypt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295400"/>
            <a:ext cx="4267200" cy="3276600"/>
          </a:xfrm>
          <a:prstGeom prst="rect">
            <a:avLst/>
          </a:prstGeom>
        </p:spPr>
      </p:pic>
      <p:pic>
        <p:nvPicPr>
          <p:cNvPr id="4" name="Picture 3" descr="sandipanbasumunna_1283238389_15-ancient_egypt800.jpg"/>
          <p:cNvPicPr>
            <a:picLocks noChangeAspect="1"/>
          </p:cNvPicPr>
          <p:nvPr/>
        </p:nvPicPr>
        <p:blipFill>
          <a:blip r:embed="rId3"/>
          <a:srcRect r="1786" b="2857"/>
          <a:stretch>
            <a:fillRect/>
          </a:stretch>
        </p:blipFill>
        <p:spPr>
          <a:xfrm>
            <a:off x="228600" y="1295400"/>
            <a:ext cx="4267200" cy="3276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14700" y="152400"/>
            <a:ext cx="243840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err="1">
                <a:latin typeface="SutonnyMJ" pitchFamily="2" charset="0"/>
              </a:rPr>
              <a:t>fv</a:t>
            </a:r>
            <a:r>
              <a:rPr lang="en-US" sz="4800" dirty="0">
                <a:latin typeface="SutonnyMJ" pitchFamily="2" charset="0"/>
              </a:rPr>
              <a:t>¯‹h©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531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10"/>
          <p:cNvSpPr txBox="1">
            <a:spLocks/>
          </p:cNvSpPr>
          <p:nvPr/>
        </p:nvSpPr>
        <p:spPr>
          <a:xfrm>
            <a:off x="1206357" y="1447800"/>
            <a:ext cx="3441843" cy="4378644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শিক্ষক পরিচিতি</a:t>
            </a:r>
            <a:endParaRPr lang="en-US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8" name="Content Placeholder 12"/>
          <p:cNvSpPr txBox="1">
            <a:spLocks/>
          </p:cNvSpPr>
          <p:nvPr/>
        </p:nvSpPr>
        <p:spPr>
          <a:xfrm>
            <a:off x="4800600" y="1447800"/>
            <a:ext cx="3325978" cy="4359109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bn-BD" sz="36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800" b="1" dirty="0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800" b="1" dirty="0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শ্রেণীঃ নবম</a:t>
            </a:r>
            <a:endParaRPr lang="bn-BD" sz="2800" b="1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400" b="1" dirty="0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বিষয়ঃ বাংলাদেশের </a:t>
            </a:r>
            <a:r>
              <a:rPr lang="en-US" sz="2400" b="1" dirty="0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400" b="1" dirty="0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ইতিহাস ও বিশ্ব সভ্যতা</a:t>
            </a:r>
            <a:endParaRPr lang="bn-BD" sz="2400" b="1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11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bn-BD" sz="1600" b="1" u="sng" dirty="0" smtClean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bn-BD" sz="1600" b="1" u="sng" dirty="0" smtClean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bn-BD" sz="2800" b="1" u="sng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আলোচনার </a:t>
            </a:r>
            <a:r>
              <a:rPr lang="bn-BD" sz="2800" b="1" u="sng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bn-BD" sz="2800" b="1" dirty="0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2800" b="1" dirty="0" err="1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মিশরীয়</a:t>
            </a:r>
            <a:r>
              <a:rPr lang="en-US" sz="2800" b="1" dirty="0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সভ্যতা</a:t>
            </a:r>
            <a:r>
              <a:rPr lang="bn-BD" sz="2800" b="1" dirty="0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 </a:t>
            </a:r>
            <a:endParaRPr lang="bn-BD" sz="2800" b="1" dirty="0">
              <a:ln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69637" y="4441448"/>
            <a:ext cx="355476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সুরমান</a:t>
            </a:r>
            <a:r>
              <a:rPr lang="en-US" sz="36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endParaRPr lang="en-US" sz="36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20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0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0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কুলাউড়া</a:t>
            </a:r>
            <a:r>
              <a:rPr lang="en-US" sz="2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0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14164" y="76200"/>
            <a:ext cx="20922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u="sng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u="sng" dirty="0">
              <a:solidFill>
                <a:srgbClr val="FF0000"/>
              </a:solidFill>
            </a:endParaRPr>
          </a:p>
        </p:txBody>
      </p:sp>
      <p:grpSp>
        <p:nvGrpSpPr>
          <p:cNvPr id="2" name="Group 31"/>
          <p:cNvGrpSpPr/>
          <p:nvPr/>
        </p:nvGrpSpPr>
        <p:grpSpPr>
          <a:xfrm>
            <a:off x="667832" y="771390"/>
            <a:ext cx="7942768" cy="5553213"/>
            <a:chOff x="-6929" y="51954"/>
            <a:chExt cx="9150929" cy="6830291"/>
          </a:xfrm>
        </p:grpSpPr>
        <p:pic>
          <p:nvPicPr>
            <p:cNvPr id="44" name="Picture 4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5" name="Picture 4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46" name="Picture 4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47" name="Picture 4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6846" y="2057400"/>
            <a:ext cx="1843154" cy="23078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Motiar D. Content\Histery\Picture\Captu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139" y="3290099"/>
            <a:ext cx="1104900" cy="135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96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994788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83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114" y="4495800"/>
            <a:ext cx="8534400" cy="18158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SutonnyMJ" pitchFamily="2" charset="0"/>
              </a:rPr>
              <a:t>wgkixq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mf¨Zvi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Ab¨Zg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cÖavb</a:t>
            </a:r>
            <a:r>
              <a:rPr lang="en-US" sz="2800" dirty="0">
                <a:latin typeface="SutonnyMJ" pitchFamily="2" charset="0"/>
              </a:rPr>
              <a:t> ˆ</a:t>
            </a:r>
            <a:r>
              <a:rPr lang="en-US" sz="2800" dirty="0" err="1">
                <a:latin typeface="SutonnyMJ" pitchFamily="2" charset="0"/>
              </a:rPr>
              <a:t>ewkó</a:t>
            </a:r>
            <a:r>
              <a:rPr lang="en-US" sz="2800" dirty="0">
                <a:latin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</a:rPr>
              <a:t>wQj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wjwc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ev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A¶i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Avwe</a:t>
            </a:r>
            <a:r>
              <a:rPr lang="en-US" sz="2800" dirty="0">
                <a:latin typeface="SutonnyMJ" pitchFamily="2" charset="0"/>
              </a:rPr>
              <a:t>®‹vi| </a:t>
            </a:r>
            <a:r>
              <a:rPr lang="en-US" sz="2800" dirty="0" err="1" smtClean="0">
                <a:latin typeface="SutonnyMJ" pitchFamily="2" charset="0"/>
              </a:rPr>
              <a:t>me©cÖ_g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</a:rPr>
              <a:t>24wU </a:t>
            </a:r>
            <a:r>
              <a:rPr lang="en-US" sz="2800" dirty="0" err="1">
                <a:latin typeface="SutonnyMJ" pitchFamily="2" charset="0"/>
              </a:rPr>
              <a:t>e¨Äbe‡Y©i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eY©gvjv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Avwe</a:t>
            </a:r>
            <a:r>
              <a:rPr lang="en-US" sz="2800" dirty="0">
                <a:latin typeface="SutonnyMJ" pitchFamily="2" charset="0"/>
              </a:rPr>
              <a:t>®‹vi </a:t>
            </a:r>
            <a:r>
              <a:rPr lang="en-US" sz="2800" dirty="0" err="1">
                <a:latin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</a:rPr>
              <a:t>| 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Qwe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Gu‡K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Zviv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g‡bi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fve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cÖKvk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c×wZi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bvg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wQj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wPÎwjwc|GB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wPÎwjwc‡K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ejv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Ônvqv‡iwM-wdKÕ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ev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cweÎ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A¶i</a:t>
            </a:r>
            <a:r>
              <a:rPr lang="en-US" sz="2800" dirty="0">
                <a:latin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</a:rPr>
              <a:t>Zviv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KvMR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evbv‡Z</a:t>
            </a:r>
            <a:r>
              <a:rPr lang="en-US" sz="2800" dirty="0">
                <a:latin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</a:rPr>
              <a:t>k‡L</a:t>
            </a:r>
            <a:r>
              <a:rPr lang="en-US" sz="2800" dirty="0">
                <a:latin typeface="SutonnyMJ" pitchFamily="2" charset="0"/>
              </a:rPr>
              <a:t>|</a:t>
            </a:r>
          </a:p>
        </p:txBody>
      </p:sp>
      <p:pic>
        <p:nvPicPr>
          <p:cNvPr id="1026" name="Picture 2" descr="C:\Users\RAFI\Desktop\EgyptianHieroglyph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3887"/>
            <a:ext cx="2452914" cy="1953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AFI\Desktop\letter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783887"/>
            <a:ext cx="2266723" cy="1949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AFI\Desktop\EgyptEduc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1288361"/>
            <a:ext cx="3600677" cy="29026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52600" y="304800"/>
            <a:ext cx="5791200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 err="1">
                <a:latin typeface="SutonnyMJ" pitchFamily="2" charset="0"/>
              </a:rPr>
              <a:t>wjLbc×wZ</a:t>
            </a:r>
            <a:r>
              <a:rPr lang="en-US" sz="4400" dirty="0">
                <a:latin typeface="SutonnyMJ" pitchFamily="2" charset="0"/>
              </a:rPr>
              <a:t> I </a:t>
            </a:r>
            <a:r>
              <a:rPr lang="en-US" sz="4400" dirty="0" err="1">
                <a:latin typeface="SutonnyMJ" pitchFamily="2" charset="0"/>
              </a:rPr>
              <a:t>KvMR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Avwe</a:t>
            </a:r>
            <a:r>
              <a:rPr lang="en-US" sz="4400" dirty="0">
                <a:latin typeface="SutonnyMJ" pitchFamily="2" charset="0"/>
              </a:rPr>
              <a:t>®‹vi :</a:t>
            </a:r>
          </a:p>
        </p:txBody>
      </p:sp>
    </p:spTree>
    <p:extLst>
      <p:ext uri="{BB962C8B-B14F-4D97-AF65-F5344CB8AC3E}">
        <p14:creationId xmlns:p14="http://schemas.microsoft.com/office/powerpoint/2010/main" val="25417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8509" y="195943"/>
            <a:ext cx="2680542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মিশরীয় বিজ্ঞান 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5562600"/>
            <a:ext cx="838200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wgkixq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mf¨Zv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wQj</a:t>
            </a:r>
            <a:r>
              <a:rPr lang="en-US" sz="2400" dirty="0">
                <a:latin typeface="SutonnyMJ" pitchFamily="2" charset="0"/>
              </a:rPr>
              <a:t> K…</a:t>
            </a:r>
            <a:r>
              <a:rPr lang="en-US" sz="2400" dirty="0" err="1">
                <a:latin typeface="SutonnyMJ" pitchFamily="2" charset="0"/>
              </a:rPr>
              <a:t>wlwbf©i</a:t>
            </a:r>
            <a:r>
              <a:rPr lang="en-US" sz="2400" dirty="0">
                <a:latin typeface="SutonnyMJ" pitchFamily="2" charset="0"/>
              </a:rPr>
              <a:t>| </a:t>
            </a:r>
            <a:r>
              <a:rPr lang="en-US" sz="2400" dirty="0" smtClean="0">
                <a:latin typeface="SutonnyMJ" pitchFamily="2" charset="0"/>
              </a:rPr>
              <a:t>†</a:t>
            </a:r>
            <a:r>
              <a:rPr lang="en-US" sz="2400" dirty="0" err="1">
                <a:latin typeface="SutonnyMJ" pitchFamily="2" charset="0"/>
              </a:rPr>
              <a:t>R¨vwZlkv</a:t>
            </a:r>
            <a:r>
              <a:rPr lang="en-US" sz="2400" dirty="0">
                <a:latin typeface="SutonnyMJ" pitchFamily="2" charset="0"/>
              </a:rPr>
              <a:t>¯¿ I A¼kv‡¯¿i </a:t>
            </a:r>
            <a:r>
              <a:rPr lang="en-US" sz="2400" dirty="0" err="1">
                <a:latin typeface="SutonnyMJ" pitchFamily="2" charset="0"/>
              </a:rPr>
              <a:t>wQj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Mfxi</a:t>
            </a:r>
            <a:r>
              <a:rPr lang="en-US" sz="2400" dirty="0">
                <a:latin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</a:rPr>
              <a:t>hvMv‡hvM</a:t>
            </a:r>
            <a:r>
              <a:rPr lang="en-US" sz="2400" dirty="0">
                <a:latin typeface="SutonnyMJ" pitchFamily="2" charset="0"/>
              </a:rPr>
              <a:t>| </a:t>
            </a:r>
            <a:r>
              <a:rPr lang="en-US" sz="2400" dirty="0" err="1" smtClean="0">
                <a:latin typeface="SutonnyMJ" pitchFamily="2" charset="0"/>
              </a:rPr>
              <a:t>Zviv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AsK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kv</a:t>
            </a:r>
            <a:r>
              <a:rPr lang="en-US" sz="2400" dirty="0">
                <a:latin typeface="SutonnyMJ" pitchFamily="2" charset="0"/>
              </a:rPr>
              <a:t>‡¯¿i `</a:t>
            </a:r>
            <a:r>
              <a:rPr lang="en-US" sz="2400" dirty="0" err="1">
                <a:latin typeface="SutonnyMJ" pitchFamily="2" charset="0"/>
              </a:rPr>
              <a:t>ywU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kvLv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R¨vwgwZ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Ges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cvwUMwY‡ZiI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cÖPjb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K‡i</a:t>
            </a:r>
            <a:r>
              <a:rPr lang="en-US" sz="2400" dirty="0" smtClean="0">
                <a:latin typeface="SutonnyMJ" pitchFamily="2" charset="0"/>
              </a:rPr>
              <a:t>|</a:t>
            </a:r>
            <a:r>
              <a:rPr lang="bn-BD" sz="2400" dirty="0" smtClean="0">
                <a:latin typeface="SutonnyMJ" pitchFamily="2" charset="0"/>
              </a:rPr>
              <a:t> 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cÖvPxb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wgk‡ii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Awaevmxiv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mgq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wba©vi‡Yi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Rb</a:t>
            </a:r>
            <a:r>
              <a:rPr lang="en-US" sz="2400" dirty="0">
                <a:latin typeface="SutonnyMJ" pitchFamily="2" charset="0"/>
              </a:rPr>
              <a:t>¨ </a:t>
            </a:r>
            <a:r>
              <a:rPr lang="en-US" sz="2400" dirty="0" err="1">
                <a:latin typeface="SutonnyMJ" pitchFamily="2" charset="0"/>
              </a:rPr>
              <a:t>m~h</a:t>
            </a:r>
            <a:r>
              <a:rPr lang="en-US" sz="2400" dirty="0">
                <a:latin typeface="SutonnyMJ" pitchFamily="2" charset="0"/>
              </a:rPr>
              <a:t>© </a:t>
            </a:r>
            <a:r>
              <a:rPr lang="en-US" sz="2400" dirty="0" err="1">
                <a:latin typeface="SutonnyMJ" pitchFamily="2" charset="0"/>
              </a:rPr>
              <a:t>Nwo</a:t>
            </a:r>
            <a:r>
              <a:rPr lang="en-US" sz="2400" dirty="0">
                <a:latin typeface="SutonnyMJ" pitchFamily="2" charset="0"/>
              </a:rPr>
              <a:t>, </a:t>
            </a:r>
            <a:r>
              <a:rPr lang="en-US" sz="2400" dirty="0" err="1">
                <a:latin typeface="SutonnyMJ" pitchFamily="2" charset="0"/>
              </a:rPr>
              <a:t>QvqvNwo</a:t>
            </a:r>
            <a:r>
              <a:rPr lang="en-US" sz="2400" dirty="0">
                <a:latin typeface="SutonnyMJ" pitchFamily="2" charset="0"/>
              </a:rPr>
              <a:t>, </a:t>
            </a:r>
            <a:r>
              <a:rPr lang="en-US" sz="2400" dirty="0" err="1">
                <a:latin typeface="SutonnyMJ" pitchFamily="2" charset="0"/>
              </a:rPr>
              <a:t>RjNwo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Avwe</a:t>
            </a:r>
            <a:r>
              <a:rPr lang="en-US" sz="2400" dirty="0">
                <a:latin typeface="SutonnyMJ" pitchFamily="2" charset="0"/>
              </a:rPr>
              <a:t>®‹vi </a:t>
            </a:r>
            <a:r>
              <a:rPr lang="en-US" sz="2400" dirty="0" err="1">
                <a:latin typeface="SutonnyMJ" pitchFamily="2" charset="0"/>
              </a:rPr>
              <a:t>K‡i</a:t>
            </a:r>
            <a:r>
              <a:rPr lang="en-US" sz="2400" dirty="0" smtClean="0">
                <a:latin typeface="SutonnyMJ" pitchFamily="2" charset="0"/>
              </a:rPr>
              <a:t>|</a:t>
            </a:r>
            <a:endParaRPr lang="en-US" sz="2400" dirty="0">
              <a:latin typeface="SutonnyMJ" pitchFamily="2" charset="0"/>
            </a:endParaRPr>
          </a:p>
        </p:txBody>
      </p:sp>
      <p:pic>
        <p:nvPicPr>
          <p:cNvPr id="2050" name="Picture 2" descr="C:\Users\RAFI\Desktop\antique-sundials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2" y="1182092"/>
            <a:ext cx="1722438" cy="172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AFI\Desktop\water_clock_p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565" y="1151930"/>
            <a:ext cx="1905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AFI\Desktop\Merkhet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772" y="976511"/>
            <a:ext cx="1543050" cy="192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RAFI\Desktop\kingtu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46" y="3429000"/>
            <a:ext cx="1984562" cy="198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RAFI\Desktop\ancient-egyptian-mathematics-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565" y="3352800"/>
            <a:ext cx="4572000" cy="17677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3079949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SutonnyMJ" pitchFamily="2" charset="0"/>
              </a:rPr>
              <a:t>m~h</a:t>
            </a:r>
            <a:r>
              <a:rPr lang="en-US" dirty="0">
                <a:latin typeface="SutonnyMJ" pitchFamily="2" charset="0"/>
              </a:rPr>
              <a:t>© </a:t>
            </a:r>
            <a:r>
              <a:rPr lang="en-US" dirty="0" err="1">
                <a:latin typeface="SutonnyMJ" pitchFamily="2" charset="0"/>
              </a:rPr>
              <a:t>Nwo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15973" y="2904530"/>
            <a:ext cx="712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SutonnyMJ" pitchFamily="2" charset="0"/>
              </a:rPr>
              <a:t>RjNwo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0" y="2895600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SutonnyMJ" pitchFamily="2" charset="0"/>
              </a:rPr>
              <a:t>QvqvNwo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06757" y="5257800"/>
            <a:ext cx="9654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SutonnyMJ" pitchFamily="2" charset="0"/>
              </a:rPr>
              <a:t>R¨vwgwZ</a:t>
            </a:r>
            <a:r>
              <a:rPr lang="en-US" dirty="0">
                <a:latin typeface="SutonnyMJ" pitchFamily="2" charset="0"/>
              </a:rPr>
              <a:t>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66800" y="5228896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SutonnyMJ" pitchFamily="2" charset="0"/>
              </a:rPr>
              <a:t>R¨vwgwZ</a:t>
            </a:r>
            <a:r>
              <a:rPr lang="en-US" dirty="0">
                <a:latin typeface="SutonnyMJ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64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5751493"/>
            <a:ext cx="8458200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wgkixqiv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weÁvbPP©vq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AvMÖnx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wQj</a:t>
            </a:r>
            <a:r>
              <a:rPr lang="en-US" sz="2800" dirty="0">
                <a:latin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</a:rPr>
              <a:t>dvivIiv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cieZ©x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R‡b¥I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ivRv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n‡eb</a:t>
            </a:r>
            <a:r>
              <a:rPr lang="en-US" sz="2800" dirty="0">
                <a:latin typeface="SutonnyMJ" pitchFamily="2" charset="0"/>
              </a:rPr>
              <a:t> GB </a:t>
            </a:r>
            <a:r>
              <a:rPr lang="en-US" sz="2800" dirty="0" err="1" smtClean="0">
                <a:latin typeface="SutonnyMJ" pitchFamily="2" charset="0"/>
              </a:rPr>
              <a:t>wek¦v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gwg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</a:rPr>
              <a:t>ˆ</a:t>
            </a:r>
            <a:r>
              <a:rPr lang="en-US" sz="2800" dirty="0" err="1" smtClean="0">
                <a:latin typeface="SutonnyMJ" pitchFamily="2" charset="0"/>
              </a:rPr>
              <a:t>Zwi</a:t>
            </a:r>
            <a:r>
              <a:rPr lang="bn-BD" sz="2800" dirty="0" smtClean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Ki‡Z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ïiy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SutonnyMJ" pitchFamily="2" charset="0"/>
              </a:rPr>
              <a:t>|</a:t>
            </a:r>
            <a:endParaRPr lang="en-US" sz="2800" dirty="0">
              <a:latin typeface="SutonnyMJ" pitchFamily="2" charset="0"/>
            </a:endParaRPr>
          </a:p>
        </p:txBody>
      </p:sp>
      <p:pic>
        <p:nvPicPr>
          <p:cNvPr id="4" name="Picture 3" descr="ismailakb201008081281252035_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07141"/>
            <a:ext cx="2133600" cy="1788459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noverahossain_1234619653_2-egyptian-mumm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107141"/>
            <a:ext cx="2227731" cy="175036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Ancient-Egypt-Mummy-Coffin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199" y="1107141"/>
            <a:ext cx="2279321" cy="169321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%E0%A6%87%E0%A6%A8%E0%A6%95%E0%A6%BE+%E0%A6%B8%E0%A6%AD%E0%A7%8D%E0%A6%AF%E0%A6%A4%E0%A6%B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971800"/>
            <a:ext cx="8477250" cy="25146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675878" y="279792"/>
            <a:ext cx="2260357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SutonnyMJ" pitchFamily="2" charset="0"/>
              </a:rPr>
              <a:t>gwg</a:t>
            </a:r>
            <a:r>
              <a:rPr lang="en-US" sz="3600" dirty="0">
                <a:latin typeface="SutonnyMJ" pitchFamily="2" charset="0"/>
              </a:rPr>
              <a:t> ˆ</a:t>
            </a:r>
            <a:r>
              <a:rPr lang="en-US" sz="3600" dirty="0" err="1">
                <a:latin typeface="SutonnyMJ" pitchFamily="2" charset="0"/>
              </a:rPr>
              <a:t>Zwi</a:t>
            </a:r>
            <a:r>
              <a:rPr lang="bn-BD" sz="3600" dirty="0">
                <a:latin typeface="SutonnyMJ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088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105400"/>
            <a:ext cx="8534400" cy="138499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SutonnyMJ" pitchFamily="2" charset="0"/>
              </a:rPr>
              <a:t>wPwKrmvkv</a:t>
            </a:r>
            <a:r>
              <a:rPr lang="en-US" sz="2800" dirty="0">
                <a:latin typeface="SutonnyMJ" pitchFamily="2" charset="0"/>
              </a:rPr>
              <a:t>‡¯¿I </a:t>
            </a:r>
            <a:r>
              <a:rPr lang="en-US" sz="2800" dirty="0" err="1">
                <a:latin typeface="SutonnyMJ" pitchFamily="2" charset="0"/>
              </a:rPr>
              <a:t>cÖvPxb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wgkixqiv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we‡kl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AMÖMwZ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jvf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K‡iwQj</a:t>
            </a:r>
            <a:r>
              <a:rPr lang="en-US" sz="2800" dirty="0">
                <a:latin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</a:rPr>
              <a:t>Zviv</a:t>
            </a:r>
            <a:r>
              <a:rPr lang="en-US" sz="2800" dirty="0">
                <a:latin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</a:rPr>
              <a:t>PvL</a:t>
            </a:r>
            <a:r>
              <a:rPr lang="en-US" sz="2800" dirty="0">
                <a:latin typeface="SutonnyMJ" pitchFamily="2" charset="0"/>
              </a:rPr>
              <a:t>, `</a:t>
            </a:r>
            <a:r>
              <a:rPr lang="en-US" sz="2800" dirty="0" err="1">
                <a:latin typeface="SutonnyMJ" pitchFamily="2" charset="0"/>
              </a:rPr>
              <a:t>uvZ</a:t>
            </a:r>
            <a:r>
              <a:rPr lang="en-US" sz="2800" dirty="0">
                <a:latin typeface="SutonnyMJ" pitchFamily="2" charset="0"/>
              </a:rPr>
              <a:t>, †</a:t>
            </a:r>
            <a:r>
              <a:rPr lang="en-US" sz="2800" dirty="0" err="1">
                <a:latin typeface="SutonnyMJ" pitchFamily="2" charset="0"/>
              </a:rPr>
              <a:t>c‡Ui</a:t>
            </a:r>
            <a:r>
              <a:rPr lang="en-US" sz="2800" dirty="0">
                <a:latin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</a:rPr>
              <a:t>ivM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wbY©q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RvbZ</a:t>
            </a:r>
            <a:r>
              <a:rPr lang="en-US" sz="2800" dirty="0">
                <a:latin typeface="SutonnyMJ" pitchFamily="2" charset="0"/>
              </a:rPr>
              <a:t>| A‡¯¿</a:t>
            </a:r>
            <a:r>
              <a:rPr lang="en-US" sz="2800" dirty="0" err="1">
                <a:latin typeface="SutonnyMJ" pitchFamily="2" charset="0"/>
              </a:rPr>
              <a:t>vcPv‡ii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gva</a:t>
            </a:r>
            <a:r>
              <a:rPr lang="en-US" sz="2800" dirty="0">
                <a:latin typeface="SutonnyMJ" pitchFamily="2" charset="0"/>
              </a:rPr>
              <a:t>¨‡g </a:t>
            </a:r>
            <a:r>
              <a:rPr lang="en-US" sz="2800" dirty="0" err="1">
                <a:latin typeface="SutonnyMJ" pitchFamily="2" charset="0"/>
              </a:rPr>
              <a:t>wPwKrmv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Kivi</a:t>
            </a:r>
            <a:r>
              <a:rPr lang="en-US" sz="2800" dirty="0">
                <a:latin typeface="SutonnyMJ" pitchFamily="2" charset="0"/>
              </a:rPr>
              <a:t> we`¨</a:t>
            </a:r>
            <a:r>
              <a:rPr lang="en-US" sz="2800" dirty="0" err="1">
                <a:latin typeface="SutonnyMJ" pitchFamily="2" charset="0"/>
              </a:rPr>
              <a:t>vI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</a:rPr>
              <a:t>Rvbv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wQj</a:t>
            </a:r>
            <a:r>
              <a:rPr lang="en-US" sz="2800" dirty="0">
                <a:latin typeface="SutonnyMJ" pitchFamily="2" charset="0"/>
              </a:rPr>
              <a:t>|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048000" y="304800"/>
            <a:ext cx="2743200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atin typeface="SutonnyMJ" pitchFamily="2" charset="0"/>
              </a:rPr>
              <a:t>wPwKrmv</a:t>
            </a:r>
            <a:r>
              <a:rPr lang="bn-BD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kv</a:t>
            </a:r>
            <a:r>
              <a:rPr lang="en-US" sz="4400" dirty="0" smtClean="0">
                <a:latin typeface="SutonnyMJ" pitchFamily="2" charset="0"/>
              </a:rPr>
              <a:t>¯¿</a:t>
            </a:r>
            <a:endParaRPr lang="en-US" sz="4400" dirty="0"/>
          </a:p>
        </p:txBody>
      </p:sp>
      <p:pic>
        <p:nvPicPr>
          <p:cNvPr id="3074" name="Picture 2" descr="C:\Users\RAFI\Desktop\Egyptian-Papyr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71600"/>
            <a:ext cx="24765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AFI\Desktop\bridge-resiz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68" y="1074241"/>
            <a:ext cx="1902231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AFI\Desktop\ancient-greek-medical-instrument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790" y="914400"/>
            <a:ext cx="1917123" cy="16715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RAFI\Desktop\image0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68" y="3200400"/>
            <a:ext cx="1902232" cy="1609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RAFI\Desktop\Mumm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790" y="2922091"/>
            <a:ext cx="1917123" cy="16499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AFI\Desktop\Egyptian-Papyr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832" y="1371600"/>
            <a:ext cx="24765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AFI\Desktop\bridge-resiz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74241"/>
            <a:ext cx="1902231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RAFI\Desktop\image0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0400"/>
            <a:ext cx="1902232" cy="1609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06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657600"/>
            <a:ext cx="800100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Light" pitchFamily="2" charset="0"/>
                <a:cs typeface="NikoshLight" pitchFamily="2" charset="0"/>
              </a:rPr>
              <a:t>“</a:t>
            </a:r>
            <a:r>
              <a:rPr lang="bn-BD" sz="3600" b="1" dirty="0" smtClean="0">
                <a:latin typeface="NikoshLight" pitchFamily="2" charset="0"/>
                <a:cs typeface="NikoshLight" pitchFamily="2" charset="0"/>
              </a:rPr>
              <a:t>মিশরীয় কৃষি ব্যবস্থার সঙ্গে জ্যোতিষশাস্ত্র ও গণিত শাস্ত্রের কী সম্পর্ক আছে? বর্ণনা কর</a:t>
            </a:r>
            <a:r>
              <a:rPr lang="en-US" sz="3600" b="1" dirty="0" smtClean="0">
                <a:latin typeface="NikoshLight" pitchFamily="2" charset="0"/>
                <a:cs typeface="NikoshLight" pitchFamily="2" charset="0"/>
              </a:rPr>
              <a:t>।</a:t>
            </a:r>
            <a:endParaRPr lang="en-US" sz="3600" b="1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1009471"/>
            <a:ext cx="335280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E:\MOTIAR\D,contennt Picture 2\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85800"/>
            <a:ext cx="1943100" cy="2057400"/>
          </a:xfrm>
          <a:prstGeom prst="ellipse">
            <a:avLst/>
          </a:prstGeom>
          <a:ln w="63500" cap="rnd">
            <a:solidFill>
              <a:srgbClr val="FF33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8717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8026" y="1524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4227255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১। মিশরীয় লিখন পদ্ধতির নাম কী?</a:t>
            </a:r>
          </a:p>
          <a:p>
            <a:r>
              <a:rPr lang="bn-BD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২। মিশর কোন মহাদেশে অবস্থিত?</a:t>
            </a:r>
          </a:p>
          <a:p>
            <a:r>
              <a:rPr lang="bn-BD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৩। সূর্য দেবতার নাম কী?</a:t>
            </a:r>
          </a:p>
          <a:p>
            <a:r>
              <a:rPr lang="bn-BD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৪। ফারাও  ষব্দ কোথা থেকে উৎপত্তি?</a:t>
            </a:r>
          </a:p>
          <a:p>
            <a:r>
              <a:rPr lang="bn-BD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৫। প্যাপরাস কোন দেশিয় শব্দ?</a:t>
            </a:r>
            <a:endParaRPr lang="en-US" sz="3200" b="1" dirty="0">
              <a:ln w="10541" cmpd="sng"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990600"/>
            <a:ext cx="44196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52400"/>
            <a:ext cx="350520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কাজ: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461808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“আধুনিক সভ্যতা মিশরীয়দের কাছে অনেকটা  ঋণী” কথাটির যৌক্তিকতা ব্যাখ্যা কর।</a:t>
            </a:r>
            <a:endParaRPr lang="en-US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013" y="983397"/>
            <a:ext cx="5360587" cy="3452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0" y="838200"/>
            <a:ext cx="897522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8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98825"/>
            <a:ext cx="7772400" cy="5106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05922" y="246062"/>
            <a:ext cx="464267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পিরামিডের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384561"/>
            <a:ext cx="3271249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বলত, কীসের ছবি?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4324" y="523061"/>
            <a:ext cx="54102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পিরামিড কোন সভ্যতার অবদান?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05524" y="508337"/>
            <a:ext cx="5943600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b="1" dirty="0">
                <a:ln w="1905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মিশরীয় </a:t>
            </a:r>
            <a:r>
              <a:rPr lang="bn-BD" sz="6000" b="1" dirty="0" smtClean="0">
                <a:ln w="1905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সভ্যতার</a:t>
            </a:r>
            <a:endParaRPr lang="en-US" sz="6000" b="1" dirty="0">
              <a:ln w="1905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77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5597" y="457200"/>
            <a:ext cx="60102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u="sng" dirty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4000" b="1" u="sng" dirty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জকের পাঠের বিষয়</a:t>
            </a:r>
            <a:endParaRPr lang="en-US" sz="4000" b="1" u="sng" dirty="0">
              <a:ln w="10541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34959"/>
            <a:ext cx="4328886" cy="38990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02" y="1447800"/>
            <a:ext cx="466369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5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81630" y="1683609"/>
            <a:ext cx="6147769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u="sng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4000" b="1" u="sng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শিক্ষাথীরা</a:t>
            </a:r>
            <a:r>
              <a:rPr lang="bn-BD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 </a:t>
            </a:r>
            <a:endParaRPr lang="en-US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8100" y="355940"/>
            <a:ext cx="3649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b="1" u="sng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b="1" u="sng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endParaRPr lang="en-US" sz="4800" u="sng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266700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১.মিশরীয় বর্ণমালা সম্পর্কে বলতে পারবে 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২.মিশরীয় স্থাপত্য ও ভাস্কর্য সর্ম্পকে লিখতে পারবে।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৩. মিশরীয় বিজ্ঞান ধারণা ব্যাখ্যা করতে পারবে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55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724400"/>
            <a:ext cx="8534400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SutonnyMJ" pitchFamily="2" charset="0"/>
              </a:rPr>
              <a:t>Avwd«Kv</a:t>
            </a:r>
            <a:r>
              <a:rPr lang="bn-BD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gnv</a:t>
            </a:r>
            <a:r>
              <a:rPr lang="en-US" sz="3200" dirty="0">
                <a:latin typeface="SutonnyMJ" pitchFamily="2" charset="0"/>
              </a:rPr>
              <a:t>‡`‡</a:t>
            </a:r>
            <a:r>
              <a:rPr lang="en-US" sz="3200" dirty="0" err="1">
                <a:latin typeface="SutonnyMJ" pitchFamily="2" charset="0"/>
              </a:rPr>
              <a:t>ki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DËi</a:t>
            </a:r>
            <a:r>
              <a:rPr lang="en-US" sz="3200" dirty="0">
                <a:latin typeface="SutonnyMJ" pitchFamily="2" charset="0"/>
              </a:rPr>
              <a:t>- </a:t>
            </a:r>
            <a:r>
              <a:rPr lang="en-US" sz="3200" dirty="0" err="1">
                <a:latin typeface="SutonnyMJ" pitchFamily="2" charset="0"/>
              </a:rPr>
              <a:t>c~e</a:t>
            </a:r>
            <a:r>
              <a:rPr lang="en-US" sz="3200" dirty="0">
                <a:latin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</a:rPr>
              <a:t>As‡k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eZ©gv‡b</a:t>
            </a:r>
            <a:r>
              <a:rPr lang="en-US" sz="3200" dirty="0">
                <a:latin typeface="SutonnyMJ" pitchFamily="2" charset="0"/>
              </a:rPr>
              <a:t> †h †`</a:t>
            </a:r>
            <a:r>
              <a:rPr lang="en-US" sz="3200" dirty="0" err="1">
                <a:latin typeface="SutonnyMJ" pitchFamily="2" charset="0"/>
              </a:rPr>
              <a:t>kwUi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bvg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BwRÞ</a:t>
            </a:r>
            <a:r>
              <a:rPr lang="en-US" sz="3200" dirty="0">
                <a:latin typeface="SutonnyMJ" pitchFamily="2" charset="0"/>
              </a:rPr>
              <a:t>, †</a:t>
            </a:r>
            <a:r>
              <a:rPr lang="en-US" sz="3200" dirty="0" err="1">
                <a:latin typeface="SutonnyMJ" pitchFamily="2" charset="0"/>
              </a:rPr>
              <a:t>mB</a:t>
            </a:r>
            <a:r>
              <a:rPr lang="en-US" sz="3200" dirty="0">
                <a:latin typeface="SutonnyMJ" pitchFamily="2" charset="0"/>
              </a:rPr>
              <a:t> †`‡</a:t>
            </a:r>
            <a:r>
              <a:rPr lang="en-US" sz="3200" dirty="0" err="1">
                <a:latin typeface="SutonnyMJ" pitchFamily="2" charset="0"/>
              </a:rPr>
              <a:t>kiB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cÖvPxb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bvg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wgki</a:t>
            </a:r>
            <a:r>
              <a:rPr lang="pt-BR" sz="3200" dirty="0">
                <a:latin typeface="SutonnyMJ" pitchFamily="2" charset="0"/>
              </a:rPr>
              <a:t>| wLª: c~e© 4000 A‡ã wgk‡i cÖ_g mvgv‡R¨i D™¢e N‡U| 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228600"/>
            <a:ext cx="381000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ln w="1905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পটভূমি</a:t>
            </a:r>
            <a:endParaRPr lang="en-US" sz="4800" b="1" dirty="0">
              <a:ln w="1905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RAFI\Desktop\political-map-of-africa-thumb72489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391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RAFI\Desktop\political-map-of-africa-thumb72489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36" t="10627" r="30113" b="75889"/>
          <a:stretch/>
        </p:blipFill>
        <p:spPr bwMode="auto">
          <a:xfrm>
            <a:off x="5302003" y="1752600"/>
            <a:ext cx="1086758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20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4648200"/>
            <a:ext cx="8610599" cy="156966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SutonnyMJ" pitchFamily="2" charset="0"/>
              </a:rPr>
              <a:t>wL</a:t>
            </a:r>
            <a:r>
              <a:rPr lang="en-US" sz="3200" dirty="0">
                <a:latin typeface="SutonnyMJ" pitchFamily="2" charset="0"/>
              </a:rPr>
              <a:t>ª:</a:t>
            </a:r>
            <a:r>
              <a:rPr lang="en-US" sz="3200" dirty="0" err="1">
                <a:latin typeface="SutonnyMJ" pitchFamily="2" charset="0"/>
              </a:rPr>
              <a:t>c~e</a:t>
            </a:r>
            <a:r>
              <a:rPr lang="en-US" sz="3200" dirty="0">
                <a:latin typeface="SutonnyMJ" pitchFamily="2" charset="0"/>
              </a:rPr>
              <a:t>© 5000 †_‡K 3200 </a:t>
            </a:r>
            <a:r>
              <a:rPr lang="en-US" sz="3200" dirty="0" err="1">
                <a:latin typeface="SutonnyMJ" pitchFamily="2" charset="0"/>
              </a:rPr>
              <a:t>Aã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ch</a:t>
            </a:r>
            <a:r>
              <a:rPr lang="en-US" sz="3200" dirty="0" smtClean="0">
                <a:latin typeface="SutonnyMJ" pitchFamily="2" charset="0"/>
              </a:rPr>
              <a:t>©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ন্ত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bxj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b‡`i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AeevwnKvq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iv‡óªi</a:t>
            </a:r>
            <a:r>
              <a:rPr lang="en-US" sz="3200" dirty="0">
                <a:latin typeface="SutonnyMJ" pitchFamily="2" charset="0"/>
              </a:rPr>
              <a:t> D™¢e </a:t>
            </a:r>
            <a:r>
              <a:rPr lang="en-US" sz="3200" dirty="0" err="1">
                <a:latin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</a:rPr>
              <a:t>| †m </a:t>
            </a:r>
            <a:r>
              <a:rPr lang="en-US" sz="3200" dirty="0" err="1">
                <a:latin typeface="SutonnyMJ" pitchFamily="2" charset="0"/>
              </a:rPr>
              <a:t>mgqUv‡K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cÖvPxb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wgk‡ii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BwZnv‡m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cÖvK-ivReskxq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hyM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e‡j</a:t>
            </a:r>
            <a:r>
              <a:rPr lang="en-US" sz="3200" dirty="0">
                <a:latin typeface="SutonnyMJ" pitchFamily="2" charset="0"/>
              </a:rPr>
              <a:t>|</a:t>
            </a:r>
          </a:p>
        </p:txBody>
      </p:sp>
      <p:pic>
        <p:nvPicPr>
          <p:cNvPr id="3075" name="Picture 3" descr="C:\Users\RAFI\Desktop\egyp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6676"/>
            <a:ext cx="4953000" cy="4385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6676"/>
            <a:ext cx="3657599" cy="4385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6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724400"/>
            <a:ext cx="8839200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SutonnyMJ" pitchFamily="2" charset="0"/>
              </a:rPr>
              <a:t>wL</a:t>
            </a:r>
            <a:r>
              <a:rPr lang="en-US" sz="3200" dirty="0">
                <a:latin typeface="SutonnyMJ" pitchFamily="2" charset="0"/>
              </a:rPr>
              <a:t>ª:</a:t>
            </a:r>
            <a:r>
              <a:rPr lang="en-US" sz="3200" dirty="0" err="1">
                <a:latin typeface="SutonnyMJ" pitchFamily="2" charset="0"/>
              </a:rPr>
              <a:t>c~e</a:t>
            </a:r>
            <a:r>
              <a:rPr lang="en-US" sz="3200" dirty="0">
                <a:latin typeface="SutonnyMJ" pitchFamily="2" charset="0"/>
              </a:rPr>
              <a:t>© 3200 </a:t>
            </a:r>
            <a:r>
              <a:rPr lang="en-US" sz="3200" dirty="0" err="1">
                <a:latin typeface="SutonnyMJ" pitchFamily="2" charset="0"/>
              </a:rPr>
              <a:t>Aã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wbgœ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</a:rPr>
              <a:t>I D”P </a:t>
            </a:r>
            <a:r>
              <a:rPr lang="en-US" sz="3200" dirty="0" err="1">
                <a:latin typeface="SutonnyMJ" pitchFamily="2" charset="0"/>
              </a:rPr>
              <a:t>wgki‡K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GKwÎZ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</a:rPr>
              <a:t>bvigvi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</a:rPr>
              <a:t>ev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</a:rPr>
              <a:t> †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</a:rPr>
              <a:t>g‡bm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</a:rPr>
              <a:t>nb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GKvav‡i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wgk‡ii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cÖ_g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bicwZ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cy‡ivwnZ</a:t>
            </a:r>
            <a:r>
              <a:rPr lang="en-US" sz="3200" dirty="0">
                <a:latin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</a:rPr>
              <a:t>wZwb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cÖ_g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dvivI-Gi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gh©v`vI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jvf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K‡ib</a:t>
            </a:r>
            <a:r>
              <a:rPr lang="en-US" sz="3200" dirty="0">
                <a:latin typeface="SutonnyMJ" pitchFamily="2" charset="0"/>
              </a:rPr>
              <a:t>|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76200"/>
            <a:ext cx="5715000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6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610225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895600" y="2362200"/>
            <a:ext cx="3048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5352871"/>
            <a:ext cx="853440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SutonnyMJ" pitchFamily="2" charset="0"/>
              </a:rPr>
              <a:t> †`</a:t>
            </a:r>
            <a:r>
              <a:rPr lang="en-US" sz="2400" dirty="0" err="1">
                <a:latin typeface="SutonnyMJ" pitchFamily="2" charset="0"/>
              </a:rPr>
              <a:t>kwU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Gwkqv</a:t>
            </a:r>
            <a:r>
              <a:rPr lang="en-US" sz="2400" dirty="0">
                <a:latin typeface="SutonnyMJ" pitchFamily="2" charset="0"/>
              </a:rPr>
              <a:t>, </a:t>
            </a:r>
            <a:r>
              <a:rPr lang="en-US" sz="2400" dirty="0" err="1" smtClean="0">
                <a:latin typeface="SutonnyMJ" pitchFamily="2" charset="0"/>
              </a:rPr>
              <a:t>Avwd«Kv</a:t>
            </a:r>
            <a:r>
              <a:rPr lang="bn-BD" sz="2400" dirty="0" smtClean="0">
                <a:latin typeface="SutonnyMJ" pitchFamily="2" charset="0"/>
              </a:rPr>
              <a:t> </a:t>
            </a:r>
            <a:r>
              <a:rPr lang="en-US" sz="2400" dirty="0" smtClean="0">
                <a:latin typeface="SutonnyMJ" pitchFamily="2" charset="0"/>
              </a:rPr>
              <a:t>I</a:t>
            </a:r>
            <a:r>
              <a:rPr lang="bn-BD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BD‡ivc</a:t>
            </a:r>
            <a:r>
              <a:rPr lang="bn-BD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gnv</a:t>
            </a:r>
            <a:r>
              <a:rPr lang="en-US" sz="2400" dirty="0">
                <a:latin typeface="SutonnyMJ" pitchFamily="2" charset="0"/>
              </a:rPr>
              <a:t>‡`</a:t>
            </a:r>
            <a:r>
              <a:rPr lang="en-US" sz="2400" dirty="0" smtClean="0">
                <a:latin typeface="SutonnyMJ" pitchFamily="2" charset="0"/>
              </a:rPr>
              <a:t>k</a:t>
            </a:r>
            <a:r>
              <a:rPr lang="bn-BD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Øviv</a:t>
            </a:r>
            <a:r>
              <a:rPr lang="bn-BD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cwi‡ewóZ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f~ga¨mvM‡ii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DcK</a:t>
            </a:r>
            <a:r>
              <a:rPr lang="en-US" sz="2400" dirty="0">
                <a:latin typeface="SutonnyMJ" pitchFamily="2" charset="0"/>
              </a:rPr>
              <a:t>~‡j </a:t>
            </a:r>
            <a:r>
              <a:rPr lang="en-US" sz="2400" dirty="0" err="1">
                <a:latin typeface="SutonnyMJ" pitchFamily="2" charset="0"/>
              </a:rPr>
              <a:t>Aew</a:t>
            </a:r>
            <a:r>
              <a:rPr lang="en-US" sz="2400" dirty="0">
                <a:latin typeface="SutonnyMJ" pitchFamily="2" charset="0"/>
              </a:rPr>
              <a:t>¯’Z| </a:t>
            </a:r>
            <a:r>
              <a:rPr lang="en-US" sz="2400" dirty="0" err="1">
                <a:latin typeface="SutonnyMJ" pitchFamily="2" charset="0"/>
              </a:rPr>
              <a:t>DË‡i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f~ga¨mvMi</a:t>
            </a:r>
            <a:r>
              <a:rPr lang="en-US" sz="2400" dirty="0">
                <a:latin typeface="SutonnyMJ" pitchFamily="2" charset="0"/>
              </a:rPr>
              <a:t>, c~‡e© †</a:t>
            </a:r>
            <a:r>
              <a:rPr lang="en-US" sz="2400" dirty="0" err="1">
                <a:latin typeface="SutonnyMJ" pitchFamily="2" charset="0"/>
              </a:rPr>
              <a:t>jvwnZ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mvMi</a:t>
            </a:r>
            <a:r>
              <a:rPr lang="en-US" sz="2400" dirty="0">
                <a:latin typeface="SutonnyMJ" pitchFamily="2" charset="0"/>
              </a:rPr>
              <a:t>, </a:t>
            </a:r>
            <a:r>
              <a:rPr lang="en-US" sz="2400" dirty="0" err="1">
                <a:latin typeface="SutonnyMJ" pitchFamily="2" charset="0"/>
              </a:rPr>
              <a:t>cwð‡g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mvnviv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giyf~wg</a:t>
            </a:r>
            <a:r>
              <a:rPr lang="en-US" sz="2400" dirty="0">
                <a:latin typeface="SutonnyMJ" pitchFamily="2" charset="0"/>
              </a:rPr>
              <a:t>, `w¶‡Y </a:t>
            </a:r>
            <a:r>
              <a:rPr lang="en-US" sz="2400" dirty="0" err="1">
                <a:latin typeface="SutonnyMJ" pitchFamily="2" charset="0"/>
              </a:rPr>
              <a:t>my`vb</a:t>
            </a:r>
            <a:r>
              <a:rPr lang="en-US" sz="2400" dirty="0">
                <a:latin typeface="SutonnyMJ" pitchFamily="2" charset="0"/>
              </a:rPr>
              <a:t> I </a:t>
            </a:r>
            <a:r>
              <a:rPr lang="en-US" sz="2400" dirty="0" err="1">
                <a:latin typeface="SutonnyMJ" pitchFamily="2" charset="0"/>
              </a:rPr>
              <a:t>Ab¨vb</a:t>
            </a:r>
            <a:r>
              <a:rPr lang="en-US" sz="2400" dirty="0">
                <a:latin typeface="SutonnyMJ" pitchFamily="2" charset="0"/>
              </a:rPr>
              <a:t>¨ </a:t>
            </a:r>
            <a:r>
              <a:rPr lang="en-US" sz="2400" dirty="0" err="1">
                <a:latin typeface="SutonnyMJ" pitchFamily="2" charset="0"/>
              </a:rPr>
              <a:t>Avwd«Kvi</a:t>
            </a:r>
            <a:r>
              <a:rPr lang="en-US" sz="2400" dirty="0">
                <a:latin typeface="SutonnyMJ" pitchFamily="2" charset="0"/>
              </a:rPr>
              <a:t> †`k| 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>
                <a:latin typeface="SutonnyMJ" pitchFamily="2" charset="0"/>
              </a:rPr>
              <a:t>†</a:t>
            </a:r>
            <a:r>
              <a:rPr lang="en-US" sz="2400" dirty="0" err="1">
                <a:latin typeface="SutonnyMJ" pitchFamily="2" charset="0"/>
              </a:rPr>
              <a:t>gvU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AvqZb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cÖvq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Pvi</a:t>
            </a:r>
            <a:r>
              <a:rPr lang="en-US" sz="2400" dirty="0">
                <a:latin typeface="SutonnyMJ" pitchFamily="2" charset="0"/>
              </a:rPr>
              <a:t> j¶ </a:t>
            </a:r>
            <a:r>
              <a:rPr lang="en-US" sz="2400" dirty="0" err="1">
                <a:latin typeface="SutonnyMJ" pitchFamily="2" charset="0"/>
              </a:rPr>
              <a:t>eM©gvBj</a:t>
            </a:r>
            <a:r>
              <a:rPr lang="en-US" sz="2400" dirty="0">
                <a:latin typeface="SutonnyMJ" pitchFamily="2" charset="0"/>
              </a:rPr>
              <a:t>|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4600" y="4038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সুদান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7642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ভূমধ্যসাগর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500" y="2584575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সাহারা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2590344">
            <a:off x="3507897" y="2948515"/>
            <a:ext cx="1476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লোহিত সাগর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62200" y="282714"/>
            <a:ext cx="41148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n w="1905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ভৌগলিক অবস্থান</a:t>
            </a:r>
            <a:endParaRPr lang="en-US" sz="4000" b="1" dirty="0">
              <a:ln w="1905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66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</TotalTime>
  <Words>896</Words>
  <Application>Microsoft Office PowerPoint</Application>
  <PresentationFormat>On-screen Show (4:3)</PresentationFormat>
  <Paragraphs>93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Motiar</dc:creator>
  <cp:lastModifiedBy>KGHS</cp:lastModifiedBy>
  <cp:revision>218</cp:revision>
  <dcterms:created xsi:type="dcterms:W3CDTF">2006-08-16T00:00:00Z</dcterms:created>
  <dcterms:modified xsi:type="dcterms:W3CDTF">2019-10-14T17:18:21Z</dcterms:modified>
</cp:coreProperties>
</file>