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8" r:id="rId2"/>
    <p:sldId id="257" r:id="rId3"/>
    <p:sldId id="260" r:id="rId4"/>
    <p:sldId id="261" r:id="rId5"/>
    <p:sldId id="262" r:id="rId6"/>
    <p:sldId id="263" r:id="rId7"/>
    <p:sldId id="265" r:id="rId8"/>
    <p:sldId id="272" r:id="rId9"/>
    <p:sldId id="280" r:id="rId10"/>
    <p:sldId id="286" r:id="rId11"/>
    <p:sldId id="282" r:id="rId12"/>
    <p:sldId id="284" r:id="rId13"/>
    <p:sldId id="278" r:id="rId14"/>
    <p:sldId id="283" r:id="rId15"/>
    <p:sldId id="285" r:id="rId16"/>
    <p:sldId id="271" r:id="rId17"/>
    <p:sldId id="268" r:id="rId18"/>
    <p:sldId id="281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F66CC"/>
    <a:srgbClr val="F4F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1867" autoAdjust="0"/>
  </p:normalViewPr>
  <p:slideViewPr>
    <p:cSldViewPr snapToGrid="0">
      <p:cViewPr varScale="1">
        <p:scale>
          <a:sx n="57" d="100"/>
          <a:sy n="57" d="100"/>
        </p:scale>
        <p:origin x="115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FBE1E-1D2A-4784-8D1A-A96248042A8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7ABC5-E42D-420A-B120-FF944E08D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941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ABC5-E42D-420A-B120-FF944E08DC0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48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77ABC5-E42D-420A-B120-FF944E08DC0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1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301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69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9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90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64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317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4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8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8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87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98A5D-FCBB-43BF-8E6C-6EDB0E4D6491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DFBF7-E871-4E47-ADE0-0A1DD1489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32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0"/>
            <a:ext cx="6219613" cy="7218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933" y="0"/>
            <a:ext cx="6079067" cy="72186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680" y="2210329"/>
            <a:ext cx="12298680" cy="21964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6842" y="232834"/>
            <a:ext cx="75747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6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ক্লাশরুমে</a:t>
            </a:r>
            <a:r>
              <a:rPr lang="en-US" sz="6000" dirty="0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6000" dirty="0" smtClean="0"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3434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419" y="376632"/>
            <a:ext cx="9875520" cy="5689938"/>
            <a:chOff x="1188720" y="207942"/>
            <a:chExt cx="9875520" cy="5689938"/>
          </a:xfrm>
        </p:grpSpPr>
        <p:sp>
          <p:nvSpPr>
            <p:cNvPr id="3" name="Rectangle 2"/>
            <p:cNvSpPr/>
            <p:nvPr/>
          </p:nvSpPr>
          <p:spPr>
            <a:xfrm>
              <a:off x="1188720" y="738758"/>
              <a:ext cx="9875520" cy="515912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88720" y="207942"/>
              <a:ext cx="9875520" cy="51206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674207" y="6094812"/>
            <a:ext cx="1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203580" y="6166651"/>
            <a:ext cx="2381100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0800000">
            <a:off x="9201744" y="6152226"/>
            <a:ext cx="1917659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749224" y="6094812"/>
            <a:ext cx="849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10633874" y="2473237"/>
            <a:ext cx="148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১০মিটার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 rot="16200000">
            <a:off x="10511011" y="5084845"/>
            <a:ext cx="1542744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5213655">
            <a:off x="10392946" y="942248"/>
            <a:ext cx="1799163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10952355" y="3541602"/>
            <a:ext cx="81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2586" y="715942"/>
            <a:ext cx="9875520" cy="5689938"/>
            <a:chOff x="1188720" y="207942"/>
            <a:chExt cx="9875520" cy="5689938"/>
          </a:xfrm>
        </p:grpSpPr>
        <p:sp>
          <p:nvSpPr>
            <p:cNvPr id="3" name="Rectangle 2"/>
            <p:cNvSpPr/>
            <p:nvPr/>
          </p:nvSpPr>
          <p:spPr>
            <a:xfrm>
              <a:off x="1188720" y="738758"/>
              <a:ext cx="9875520" cy="515912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88720" y="207942"/>
              <a:ext cx="9875520" cy="51206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226836" y="1495003"/>
            <a:ext cx="2797561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 রেখা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346613" y="715942"/>
            <a:ext cx="76200" cy="5605272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1720770" y="2931119"/>
            <a:ext cx="443957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যে রেখা কোর্টকে সমান দু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’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ভাগে ভাগ করেছে তাকে মধ্যরেখা বলে</a:t>
            </a:r>
            <a:r>
              <a:rPr lang="hi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8" name="Left Arrow 7"/>
          <p:cNvSpPr/>
          <p:nvPr/>
        </p:nvSpPr>
        <p:spPr>
          <a:xfrm>
            <a:off x="6422812" y="2858977"/>
            <a:ext cx="650143" cy="5029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44552" y="2843696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মধ্যরেখা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70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2586" y="715942"/>
            <a:ext cx="9875520" cy="5689938"/>
            <a:chOff x="1188720" y="207942"/>
            <a:chExt cx="9875520" cy="5689938"/>
          </a:xfrm>
        </p:grpSpPr>
        <p:sp>
          <p:nvSpPr>
            <p:cNvPr id="3" name="Rectangle 2"/>
            <p:cNvSpPr/>
            <p:nvPr/>
          </p:nvSpPr>
          <p:spPr>
            <a:xfrm>
              <a:off x="1188720" y="738758"/>
              <a:ext cx="9875520" cy="515912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88720" y="207942"/>
              <a:ext cx="9875520" cy="51206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 flipH="1">
            <a:off x="6346613" y="715942"/>
            <a:ext cx="76200" cy="5605272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6422812" y="2858977"/>
            <a:ext cx="650143" cy="5029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20025" y="2151091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মধ্যরেখা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8824153" y="1246758"/>
            <a:ext cx="7620" cy="466344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ight Arrow 8"/>
          <p:cNvSpPr/>
          <p:nvPr/>
        </p:nvSpPr>
        <p:spPr>
          <a:xfrm>
            <a:off x="8225659" y="4934411"/>
            <a:ext cx="626761" cy="617021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71828" y="4383222"/>
            <a:ext cx="176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909931" y="1173142"/>
            <a:ext cx="7620" cy="466344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>
          <a:xfrm>
            <a:off x="3904339" y="1646637"/>
            <a:ext cx="644704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429677" y="1212505"/>
            <a:ext cx="180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৩.৭৫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0800000">
            <a:off x="5696471" y="1726609"/>
            <a:ext cx="665109" cy="424482"/>
          </a:xfrm>
          <a:prstGeom prst="rightArrow">
            <a:avLst>
              <a:gd name="adj1" fmla="val 50000"/>
              <a:gd name="adj2" fmla="val 61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8803450" y="1533142"/>
            <a:ext cx="2577676" cy="708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বক লাইন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257981" y="1983700"/>
            <a:ext cx="3788348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মধ্যরেখার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সমান্তরালে কোর্টের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দিকে যে দাগ দেওয়া হয় তাকে বক লাইন বলে</a:t>
            </a:r>
            <a:r>
              <a:rPr lang="hi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3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0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 flipH="1">
            <a:off x="9713332" y="741940"/>
            <a:ext cx="0" cy="466344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932776" y="841511"/>
            <a:ext cx="0" cy="466344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7837104" y="2547202"/>
            <a:ext cx="264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বোনাস 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358208" y="2810865"/>
            <a:ext cx="459123" cy="48768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502912" y="5993633"/>
            <a:ext cx="1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43419" y="5940028"/>
            <a:ext cx="969144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10295467" y="6022080"/>
            <a:ext cx="833080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ight Arrow 43"/>
          <p:cNvSpPr/>
          <p:nvPr/>
        </p:nvSpPr>
        <p:spPr>
          <a:xfrm rot="16200000">
            <a:off x="10565061" y="5082423"/>
            <a:ext cx="1406965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5213655">
            <a:off x="10629160" y="692869"/>
            <a:ext cx="1299673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94650" y="6057786"/>
            <a:ext cx="849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11108267" y="2078508"/>
            <a:ext cx="646331" cy="2145980"/>
            <a:chOff x="11108267" y="2078508"/>
            <a:chExt cx="646331" cy="2145980"/>
          </a:xfrm>
        </p:grpSpPr>
        <p:sp>
          <p:nvSpPr>
            <p:cNvPr id="43" name="TextBox 42"/>
            <p:cNvSpPr txBox="1"/>
            <p:nvPr/>
          </p:nvSpPr>
          <p:spPr>
            <a:xfrm rot="16200000">
              <a:off x="10658427" y="2528348"/>
              <a:ext cx="14844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১০মিটার</a:t>
              </a:r>
              <a:endPara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6200000">
              <a:off x="11024255" y="3494144"/>
              <a:ext cx="8143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IN" sz="36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প্রস্থ </a:t>
              </a:r>
              <a:endParaRPr lang="en-US" sz="36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1257300" y="310695"/>
            <a:ext cx="9875520" cy="5689938"/>
            <a:chOff x="1188720" y="207942"/>
            <a:chExt cx="9875520" cy="5689938"/>
          </a:xfrm>
        </p:grpSpPr>
        <p:sp>
          <p:nvSpPr>
            <p:cNvPr id="51" name="Rectangle 50"/>
            <p:cNvSpPr/>
            <p:nvPr/>
          </p:nvSpPr>
          <p:spPr>
            <a:xfrm>
              <a:off x="1188720" y="738758"/>
              <a:ext cx="9875520" cy="515912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88720" y="207942"/>
              <a:ext cx="9875520" cy="51206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53" name="Straight Connector 52"/>
          <p:cNvCxnSpPr>
            <a:endCxn id="40" idx="0"/>
          </p:cNvCxnSpPr>
          <p:nvPr/>
        </p:nvCxnSpPr>
        <p:spPr>
          <a:xfrm flipH="1">
            <a:off x="6367704" y="271024"/>
            <a:ext cx="57131" cy="5722609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8723524" y="784358"/>
            <a:ext cx="7620" cy="466344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>
            <a:off x="8128377" y="4510535"/>
            <a:ext cx="626761" cy="617021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565045" y="4501189"/>
            <a:ext cx="176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129270" y="794066"/>
            <a:ext cx="7620" cy="466344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3476205" y="1362498"/>
            <a:ext cx="3719288" cy="777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4000" dirty="0">
                <a:solidFill>
                  <a:srgbClr val="66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বোনাস লাইন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66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rgbClr val="6600FF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557652" y="2165805"/>
            <a:ext cx="6149396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FF66CC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বক লাইনের সমান্তরালে এন্ড লাইনের দিকে ১ মিটার দূরে যে রেখা টানা হয় তাকে বোনাস লাইন বলে</a:t>
            </a:r>
            <a:r>
              <a:rPr lang="hi-IN" sz="3600" dirty="0">
                <a:solidFill>
                  <a:srgbClr val="FF66CC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66CC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2919528" y="809617"/>
            <a:ext cx="1217362" cy="584775"/>
            <a:chOff x="2952985" y="891955"/>
            <a:chExt cx="1217362" cy="584775"/>
          </a:xfrm>
        </p:grpSpPr>
        <p:sp>
          <p:nvSpPr>
            <p:cNvPr id="64" name="Right Arrow 63"/>
            <p:cNvSpPr/>
            <p:nvPr/>
          </p:nvSpPr>
          <p:spPr>
            <a:xfrm rot="10800000">
              <a:off x="3919871" y="900596"/>
              <a:ext cx="250476" cy="424899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5" name="Right Arrow 64"/>
            <p:cNvSpPr/>
            <p:nvPr/>
          </p:nvSpPr>
          <p:spPr>
            <a:xfrm>
              <a:off x="2952985" y="956975"/>
              <a:ext cx="242972" cy="415454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111087" y="891955"/>
              <a:ext cx="88095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১মিঃ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3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40" grpId="0"/>
      <p:bldP spid="41" grpId="0" animBg="1"/>
      <p:bldP spid="42" grpId="0" animBg="1"/>
      <p:bldP spid="44" grpId="0" animBg="1"/>
      <p:bldP spid="45" grpId="0" animBg="1"/>
      <p:bldP spid="13" grpId="0"/>
      <p:bldP spid="57" grpId="0" animBg="1"/>
      <p:bldP spid="58" grpId="0"/>
      <p:bldP spid="62" grpId="0"/>
      <p:bldP spid="6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22586" y="715942"/>
            <a:ext cx="9875520" cy="5689938"/>
            <a:chOff x="1188720" y="207942"/>
            <a:chExt cx="9875520" cy="5689938"/>
          </a:xfrm>
        </p:grpSpPr>
        <p:sp>
          <p:nvSpPr>
            <p:cNvPr id="10" name="Rectangle 9"/>
            <p:cNvSpPr/>
            <p:nvPr/>
          </p:nvSpPr>
          <p:spPr>
            <a:xfrm>
              <a:off x="1188720" y="738758"/>
              <a:ext cx="9875520" cy="515912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88720" y="207942"/>
              <a:ext cx="9875520" cy="51206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10637" y="677460"/>
            <a:ext cx="88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9916" y="715942"/>
            <a:ext cx="176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লবি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6346613" y="715942"/>
            <a:ext cx="76200" cy="5605272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Arrow 14"/>
          <p:cNvSpPr/>
          <p:nvPr/>
        </p:nvSpPr>
        <p:spPr>
          <a:xfrm>
            <a:off x="6422812" y="2858977"/>
            <a:ext cx="650143" cy="5029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6486476" y="2756494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মধ্যরেখা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25331" y="1647739"/>
            <a:ext cx="3918538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খেলার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মাঠে উভয় দিকে ১ মি</a:t>
            </a:r>
            <a:r>
              <a:rPr lang="en-US" sz="36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: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চওড়া যে জায়গা আছে তাকে লবি বলে</a:t>
            </a:r>
            <a:r>
              <a:rPr lang="hi-IN" sz="36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স্ট্রাগল হলে লবি খেলার মধ্যে চলে আসে</a:t>
            </a:r>
            <a:r>
              <a:rPr lang="hi-IN" sz="36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275053" y="2632467"/>
            <a:ext cx="208295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লবি কি?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3643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 animBg="1"/>
      <p:bldP spid="16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624668" y="2346792"/>
            <a:ext cx="163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এন্ড 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0583843" y="2852928"/>
            <a:ext cx="561346" cy="533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0800000" flipV="1">
            <a:off x="179564" y="5686152"/>
            <a:ext cx="377586" cy="482896"/>
          </a:xfrm>
          <a:prstGeom prst="rightArrow">
            <a:avLst>
              <a:gd name="adj1" fmla="val 50000"/>
              <a:gd name="adj2" fmla="val 618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068749" y="249139"/>
            <a:ext cx="176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0" r="4033"/>
          <a:stretch/>
        </p:blipFill>
        <p:spPr>
          <a:xfrm>
            <a:off x="7170" y="860817"/>
            <a:ext cx="364467" cy="46634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0" r="4033"/>
          <a:stretch/>
        </p:blipFill>
        <p:spPr>
          <a:xfrm>
            <a:off x="11826382" y="502919"/>
            <a:ext cx="354501" cy="466344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6200000">
            <a:off x="10855355" y="2010702"/>
            <a:ext cx="238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সিটিং ব্লক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67737" y="1662560"/>
            <a:ext cx="88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449709" y="1815976"/>
            <a:ext cx="302058" cy="4154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0800000">
            <a:off x="861713" y="1786454"/>
            <a:ext cx="337118" cy="3672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393764"/>
            <a:ext cx="91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-160016" y="5620532"/>
            <a:ext cx="311832" cy="614137"/>
          </a:xfrm>
          <a:prstGeom prst="rightArrow">
            <a:avLst>
              <a:gd name="adj1" fmla="val 50000"/>
              <a:gd name="adj2" fmla="val 618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689906" y="6000633"/>
            <a:ext cx="1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10980143" y="5414977"/>
            <a:ext cx="576797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5213655">
            <a:off x="10963853" y="339525"/>
            <a:ext cx="591944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-411433" y="2060805"/>
            <a:ext cx="1756453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16200000">
            <a:off x="-280178" y="4432324"/>
            <a:ext cx="1530658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121699" y="3202793"/>
            <a:ext cx="88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39993" y="6026804"/>
            <a:ext cx="849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257300" y="310695"/>
            <a:ext cx="9875520" cy="5689938"/>
            <a:chOff x="1188720" y="207942"/>
            <a:chExt cx="9875520" cy="5689938"/>
          </a:xfrm>
        </p:grpSpPr>
        <p:sp>
          <p:nvSpPr>
            <p:cNvPr id="51" name="Rectangle 50"/>
            <p:cNvSpPr/>
            <p:nvPr/>
          </p:nvSpPr>
          <p:spPr>
            <a:xfrm>
              <a:off x="1188720" y="738758"/>
              <a:ext cx="9875520" cy="5159122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88720" y="207942"/>
              <a:ext cx="9875520" cy="512064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70C0"/>
                </a:solidFill>
              </a:endParaRPr>
            </a:p>
          </p:txBody>
        </p:sp>
      </p:grpSp>
      <p:cxnSp>
        <p:nvCxnSpPr>
          <p:cNvPr id="49" name="Straight Connector 48"/>
          <p:cNvCxnSpPr/>
          <p:nvPr/>
        </p:nvCxnSpPr>
        <p:spPr>
          <a:xfrm flipH="1">
            <a:off x="6496848" y="328886"/>
            <a:ext cx="76200" cy="5605272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Left Arrow 52"/>
          <p:cNvSpPr/>
          <p:nvPr/>
        </p:nvSpPr>
        <p:spPr>
          <a:xfrm>
            <a:off x="6422812" y="2858977"/>
            <a:ext cx="1281855" cy="5029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6605271" y="3231821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মধ্যরেখা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661953" y="1169645"/>
            <a:ext cx="298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সিটিং ব্লক কি?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57300" y="1069546"/>
            <a:ext cx="5233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 লাইনের সমান্তরালে ২ মিটার দুরে ৮মিটার দৈর্ঘ্যে আর ১ মিটার প্রস্থ মরা খেলোয়াড় বসার জন্য যে জায়গা রাখা হয় তাকে সিটিং ব্লক বা মরা খেলোয়াড় বসার জায়গা বলা হয়।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8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0" grpId="0" animBg="1"/>
      <p:bldP spid="19" grpId="0"/>
      <p:bldP spid="32" grpId="0"/>
      <p:bldP spid="34" grpId="0"/>
      <p:bldP spid="35" grpId="0" animBg="1"/>
      <p:bldP spid="36" grpId="0" animBg="1"/>
      <p:bldP spid="37" grpId="0"/>
      <p:bldP spid="39" grpId="0" animBg="1"/>
      <p:bldP spid="40" grpId="0"/>
      <p:bldP spid="44" grpId="0" animBg="1"/>
      <p:bldP spid="45" grpId="0" animBg="1"/>
      <p:bldP spid="46" grpId="0" animBg="1"/>
      <p:bldP spid="47" grpId="0" animBg="1"/>
      <p:bldP spid="48" grpId="0"/>
      <p:bldP spid="13" grpId="0"/>
      <p:bldP spid="53" grpId="0" animBg="1"/>
      <p:bldP spid="54" grpId="0"/>
      <p:bldP spid="5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16133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8535" y="1206596"/>
            <a:ext cx="5257800" cy="4444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স্ট্রাগল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কি?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chemeClr val="accent3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bn-IN" sz="40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যখন </a:t>
            </a:r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কোনো এন্টি বা এন্টিস রেইডারের সংস্পর্শে আসে তখন তাকে স্ট্রাগল বলে</a:t>
            </a: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40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স্ট্রাগল হলে লবি খেলার মধ্যে চলে আসে</a:t>
            </a:r>
            <a:r>
              <a:rPr lang="hi-IN" sz="4000" dirty="0" smtClean="0">
                <a:solidFill>
                  <a:schemeClr val="accent2">
                    <a:lumMod val="75000"/>
                  </a:schemeClr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4000" dirty="0" smtClean="0">
              <a:solidFill>
                <a:schemeClr val="accent2">
                  <a:lumMod val="75000"/>
                </a:schemeClr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352170"/>
            <a:ext cx="5921011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200" dirty="0" smtClean="0">
                <a:solidFill>
                  <a:srgbClr val="FF66CC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মধ্যরেখা </a:t>
            </a:r>
            <a:r>
              <a:rPr lang="bn-IN" sz="3200" dirty="0">
                <a:solidFill>
                  <a:srgbClr val="FF66CC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হতে বক লাইনের </a:t>
            </a:r>
            <a:r>
              <a:rPr lang="bn-IN" sz="3200" dirty="0" smtClean="0">
                <a:solidFill>
                  <a:srgbClr val="FF66CC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দূরত্ব সাব</a:t>
            </a:r>
            <a:r>
              <a:rPr lang="en-US" sz="3200" dirty="0" smtClean="0">
                <a:solidFill>
                  <a:srgbClr val="FF66CC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rgbClr val="FF66CC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জুনিয়র বালক</a:t>
            </a:r>
            <a:r>
              <a:rPr lang="en-US" sz="3200" dirty="0" smtClean="0">
                <a:solidFill>
                  <a:srgbClr val="FF66CC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200" dirty="0">
                <a:solidFill>
                  <a:srgbClr val="FF66CC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বালিকাদের ৩ মিটার</a:t>
            </a:r>
            <a:r>
              <a:rPr lang="hi-IN" sz="3200" dirty="0" smtClean="0">
                <a:solidFill>
                  <a:srgbClr val="FF66CC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200" dirty="0" smtClean="0">
              <a:solidFill>
                <a:srgbClr val="FF66CC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133" y="33174"/>
            <a:ext cx="5875867" cy="36080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5870"/>
            <a:ext cx="6580711" cy="32167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714" y="3641204"/>
            <a:ext cx="5611285" cy="32167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-39347"/>
            <a:ext cx="5921010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মধ্যরেখা হতে বক লাইনের দূরত্ব পুরুষ ও জুনিয়র বালকদের ৩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৭৫ মিটার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49687"/>
            <a:ext cx="5921010" cy="120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মধ্যরেখা হতে বক লাইনের দূরত্ব </a:t>
            </a:r>
            <a:r>
              <a:rPr lang="bn-IN" sz="32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মহিলা এবং জুনিয়র বালিকাদের ৩ মিটার এবং </a:t>
            </a:r>
          </a:p>
        </p:txBody>
      </p:sp>
    </p:spTree>
    <p:extLst>
      <p:ext uri="{BB962C8B-B14F-4D97-AF65-F5344CB8AC3E}">
        <p14:creationId xmlns:p14="http://schemas.microsoft.com/office/powerpoint/2010/main" val="3919118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720" y="738758"/>
            <a:ext cx="9875520" cy="5159122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16" idx="0"/>
          </p:cNvCxnSpPr>
          <p:nvPr/>
        </p:nvCxnSpPr>
        <p:spPr>
          <a:xfrm flipH="1">
            <a:off x="6067338" y="207942"/>
            <a:ext cx="59142" cy="5680794"/>
          </a:xfrm>
          <a:prstGeom prst="line">
            <a:avLst/>
          </a:prstGeom>
          <a:ln w="762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6050280" y="2834640"/>
            <a:ext cx="650143" cy="50292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6025112" y="2741301"/>
            <a:ext cx="1706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মধ্যরেখা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549640" y="777240"/>
            <a:ext cx="7620" cy="466344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3772298" y="787776"/>
            <a:ext cx="0" cy="4663440"/>
          </a:xfrm>
          <a:prstGeom prst="line">
            <a:avLst/>
          </a:prstGeom>
          <a:ln w="57150">
            <a:solidFill>
              <a:srgbClr val="FF66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9628524" y="668814"/>
            <a:ext cx="0" cy="466344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590966" y="665142"/>
            <a:ext cx="0" cy="4663440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88720" y="207942"/>
            <a:ext cx="9875520" cy="512064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6864424" y="2710596"/>
            <a:ext cx="17601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995268" y="2910576"/>
            <a:ext cx="626761" cy="617021"/>
          </a:xfrm>
          <a:prstGeom prst="rightArrow">
            <a:avLst/>
          </a:prstGeom>
          <a:solidFill>
            <a:srgbClr val="66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719884" y="2541954"/>
            <a:ext cx="264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বোনাস 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210888" y="2865120"/>
            <a:ext cx="459123" cy="487680"/>
          </a:xfrm>
          <a:prstGeom prst="right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9344218" y="2735097"/>
            <a:ext cx="163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এন্ড লাইন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0501478" y="2852928"/>
            <a:ext cx="561346" cy="533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804666" y="1218380"/>
            <a:ext cx="644704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281420" y="895470"/>
            <a:ext cx="1808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৩.৭৫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10800000" flipV="1">
            <a:off x="179564" y="5686152"/>
            <a:ext cx="377586" cy="482896"/>
          </a:xfrm>
          <a:prstGeom prst="rightArrow">
            <a:avLst>
              <a:gd name="adj1" fmla="val 50000"/>
              <a:gd name="adj2" fmla="val 618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306414" y="2441123"/>
            <a:ext cx="1401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.৭৫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1206886" y="2934838"/>
            <a:ext cx="457134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 rot="10800000">
            <a:off x="2146002" y="2910576"/>
            <a:ext cx="444964" cy="42489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50943" y="310695"/>
            <a:ext cx="88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8749" y="249139"/>
            <a:ext cx="1762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লবি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0" r="4033"/>
          <a:stretch/>
        </p:blipFill>
        <p:spPr>
          <a:xfrm>
            <a:off x="7170" y="860817"/>
            <a:ext cx="364467" cy="466344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0" r="4033"/>
          <a:stretch/>
        </p:blipFill>
        <p:spPr>
          <a:xfrm>
            <a:off x="11826382" y="502919"/>
            <a:ext cx="354501" cy="4663441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 rot="16200000">
            <a:off x="10853353" y="1996828"/>
            <a:ext cx="23806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সিটিং ব্লক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rot="16200000">
            <a:off x="367737" y="1662560"/>
            <a:ext cx="88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ight Arrow 34"/>
          <p:cNvSpPr/>
          <p:nvPr/>
        </p:nvSpPr>
        <p:spPr>
          <a:xfrm>
            <a:off x="352592" y="1815976"/>
            <a:ext cx="399175" cy="4154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rot="10800000">
            <a:off x="861713" y="1786454"/>
            <a:ext cx="337118" cy="3672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0" y="5393764"/>
            <a:ext cx="916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10800000">
            <a:off x="5452260" y="1247717"/>
            <a:ext cx="665109" cy="424482"/>
          </a:xfrm>
          <a:prstGeom prst="rightArrow">
            <a:avLst>
              <a:gd name="adj1" fmla="val 50000"/>
              <a:gd name="adj2" fmla="val 61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ight Arrow 38"/>
          <p:cNvSpPr/>
          <p:nvPr/>
        </p:nvSpPr>
        <p:spPr>
          <a:xfrm>
            <a:off x="-160016" y="5620532"/>
            <a:ext cx="311832" cy="614137"/>
          </a:xfrm>
          <a:prstGeom prst="rightArrow">
            <a:avLst>
              <a:gd name="adj1" fmla="val 50000"/>
              <a:gd name="adj2" fmla="val 6186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5563515" y="5943407"/>
            <a:ext cx="1729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 মিটার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1143419" y="5940028"/>
            <a:ext cx="2381100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ight Arrow 41"/>
          <p:cNvSpPr/>
          <p:nvPr/>
        </p:nvSpPr>
        <p:spPr>
          <a:xfrm rot="10800000">
            <a:off x="9210888" y="6022079"/>
            <a:ext cx="1917659" cy="4243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10655766" y="2492982"/>
            <a:ext cx="1484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১০মিটার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Right Arrow 43"/>
          <p:cNvSpPr/>
          <p:nvPr/>
        </p:nvSpPr>
        <p:spPr>
          <a:xfrm rot="16200000">
            <a:off x="10472293" y="4907126"/>
            <a:ext cx="1592501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5" name="Right Arrow 44"/>
          <p:cNvSpPr/>
          <p:nvPr/>
        </p:nvSpPr>
        <p:spPr>
          <a:xfrm rot="5400000">
            <a:off x="10343261" y="994702"/>
            <a:ext cx="1904226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6" name="Right Arrow 45"/>
          <p:cNvSpPr/>
          <p:nvPr/>
        </p:nvSpPr>
        <p:spPr>
          <a:xfrm rot="5400000">
            <a:off x="-410443" y="1712621"/>
            <a:ext cx="1756453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7" name="Right Arrow 46"/>
          <p:cNvSpPr/>
          <p:nvPr/>
        </p:nvSpPr>
        <p:spPr>
          <a:xfrm rot="16200000">
            <a:off x="-280047" y="4514927"/>
            <a:ext cx="1530658" cy="41545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 rot="16200000">
            <a:off x="121699" y="3202793"/>
            <a:ext cx="88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3602" y="5972023"/>
            <a:ext cx="849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rot="16200000">
            <a:off x="10938144" y="3577659"/>
            <a:ext cx="8143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49" name="Right Arrow 48"/>
          <p:cNvSpPr/>
          <p:nvPr/>
        </p:nvSpPr>
        <p:spPr>
          <a:xfrm rot="10800000">
            <a:off x="3356547" y="1391679"/>
            <a:ext cx="402874" cy="424899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0" name="Right Arrow 49"/>
          <p:cNvSpPr/>
          <p:nvPr/>
        </p:nvSpPr>
        <p:spPr>
          <a:xfrm>
            <a:off x="2608421" y="1386104"/>
            <a:ext cx="424845" cy="41545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826418" y="833884"/>
            <a:ext cx="880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4702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16" grpId="0" animBg="1"/>
      <p:bldP spid="3" grpId="0"/>
      <p:bldP spid="5" grpId="0" animBg="1"/>
      <p:bldP spid="11" grpId="0"/>
      <p:bldP spid="12" grpId="0" animBg="1"/>
      <p:bldP spid="17" grpId="0"/>
      <p:bldP spid="18" grpId="0" animBg="1"/>
      <p:bldP spid="21" grpId="0" animBg="1"/>
      <p:bldP spid="22" grpId="0"/>
      <p:bldP spid="20" grpId="0" animBg="1"/>
      <p:bldP spid="26" grpId="0"/>
      <p:bldP spid="27" grpId="0" animBg="1"/>
      <p:bldP spid="28" grpId="0" animBg="1"/>
      <p:bldP spid="29" grpId="0"/>
      <p:bldP spid="19" grpId="0"/>
      <p:bldP spid="32" grpId="0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 animBg="1"/>
      <p:bldP spid="47" grpId="0" animBg="1"/>
      <p:bldP spid="48" grpId="0"/>
      <p:bldP spid="13" grpId="0"/>
      <p:bldP spid="49" grpId="0" animBg="1"/>
      <p:bldP spid="50" grpId="0" animBg="1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79901" y="125707"/>
            <a:ext cx="3135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817" y="6087467"/>
            <a:ext cx="9736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66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 দেখলে তোমরা কি বুঝতে পেরেছ তা সংক্ষেপে লিখ। </a:t>
            </a:r>
            <a:endParaRPr lang="en-US" sz="3600" dirty="0">
              <a:solidFill>
                <a:srgbClr val="66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1067816"/>
            <a:ext cx="10384883" cy="486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92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8619"/>
            <a:ext cx="12192000" cy="72466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7067" y="1254750"/>
            <a:ext cx="85249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আইরিন পারভীন</a:t>
            </a:r>
          </a:p>
          <a:p>
            <a:r>
              <a:rPr lang="bn-IN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 ( শারীরিক শিক্ষা )</a:t>
            </a:r>
          </a:p>
          <a:p>
            <a:r>
              <a:rPr lang="bn-IN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কদম মোবারক এম.ওয়াই.উচ্চ বিদ্যালয়</a:t>
            </a:r>
          </a:p>
          <a:p>
            <a:r>
              <a:rPr lang="bn-IN" sz="5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৪০ মোমিন রোড, চট্টগ্রাম।</a:t>
            </a:r>
            <a:endParaRPr lang="en-US" sz="5400" dirty="0">
              <a:solidFill>
                <a:schemeClr val="accent1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2" t="25208" r="36276" b="34375"/>
          <a:stretch/>
        </p:blipFill>
        <p:spPr>
          <a:xfrm>
            <a:off x="8762046" y="794173"/>
            <a:ext cx="3429954" cy="433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6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020" y="0"/>
            <a:ext cx="254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u="sng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u="sng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0099" y="1571649"/>
            <a:ext cx="82185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লবি কি?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এন্ড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লাইন হতে বোনাস লাইনের দূরত্ব কত মিটার?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কাবাডি খেলার মাঠ কত ধরণের?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মহিলাদের কাবাডি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মাঠের দৈর্ঘ্য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ও প্রস্থ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কত মিটার?</a:t>
            </a:r>
            <a:r>
              <a:rPr lang="hi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6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54242" y="-47908"/>
            <a:ext cx="32784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u="sng" dirty="0" smtClean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147229" y="785644"/>
            <a:ext cx="8809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কাবাডি খেলার মাঠ এঁকে তার বিভিন্ন অংশ চিহ্নিত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3418"/>
            <a:ext cx="11717867" cy="487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02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26"/>
            <a:ext cx="12192000" cy="6771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8459" y="1851645"/>
            <a:ext cx="7203687" cy="3154710"/>
          </a:xfrm>
          <a:prstGeom prst="rect">
            <a:avLst/>
          </a:prstGeom>
          <a:noFill/>
        </p:spPr>
        <p:txBody>
          <a:bodyPr wrap="square" lIns="0" rIns="91440" rtlCol="0">
            <a:spAutoFit/>
          </a:bodyPr>
          <a:lstStyle/>
          <a:p>
            <a:r>
              <a:rPr lang="bn-IN" sz="19900" dirty="0" smtClean="0">
                <a:ln>
                  <a:solidFill>
                    <a:srgbClr val="002060"/>
                  </a:solidFill>
                </a:ln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9900" dirty="0">
              <a:ln>
                <a:solidFill>
                  <a:srgbClr val="002060"/>
                </a:solidFill>
              </a:ln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91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82" t="-1" r="7673" b="3282"/>
          <a:stretch/>
        </p:blipFill>
        <p:spPr>
          <a:xfrm rot="16200000">
            <a:off x="5925350" y="1000030"/>
            <a:ext cx="6202792" cy="49906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4182" y="882706"/>
            <a:ext cx="55367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স্বাস্থ্যবিজ্ঞান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খেলাধুলা</a:t>
            </a:r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৯ম-১০ম</a:t>
            </a:r>
          </a:p>
          <a:p>
            <a:pPr algn="just"/>
            <a:r>
              <a:rPr lang="bn-IN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800" dirty="0" smtClean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 </a:t>
            </a:r>
            <a:endParaRPr lang="en-US" sz="48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140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819" y="123667"/>
            <a:ext cx="3908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করোঃ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8" y="3931921"/>
            <a:ext cx="4949501" cy="2712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9" y="831554"/>
            <a:ext cx="4949501" cy="28357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79" y="3459480"/>
            <a:ext cx="5280681" cy="3185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879" y="269589"/>
            <a:ext cx="5280681" cy="300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930" y="929640"/>
            <a:ext cx="52421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খেলা </a:t>
            </a:r>
          </a:p>
          <a:p>
            <a:r>
              <a:rPr lang="bn-IN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০৫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0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কাবাডি</a:t>
            </a:r>
            <a:r>
              <a:rPr lang="en-US" sz="6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6000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৮ম</a:t>
            </a:r>
          </a:p>
          <a:p>
            <a:r>
              <a:rPr lang="bn-IN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পৃষ্ঠাঃ ১০৫,১০৬</a:t>
            </a: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232" y="557561"/>
            <a:ext cx="7002009" cy="584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113" y="188901"/>
            <a:ext cx="37964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211" y="1757666"/>
            <a:ext cx="52461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শিক্ষার্থীরাঃ</a:t>
            </a:r>
            <a:r>
              <a:rPr lang="en-US" sz="44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7016" y="3060507"/>
            <a:ext cx="95077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কাবাডি খেলার কোর্ট অংকন করে কোর্টের বর্ননা করতে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37079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234" y="833499"/>
            <a:ext cx="51180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IN" sz="44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কাবাডি খেলার মাঠ ।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2" y="2194559"/>
            <a:ext cx="11415607" cy="46634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6927" y="89981"/>
            <a:ext cx="26060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66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873318" y="797867"/>
            <a:ext cx="6096000" cy="13457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প্রত্যেক </a:t>
            </a:r>
            <a:r>
              <a:rPr lang="bn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অর্ধের খেলার মাঠ যা মধ্যরেখা দ্বারা বিভক্ত তাকে কোর্ট বলে</a:t>
            </a:r>
            <a:r>
              <a:rPr lang="hi-IN" sz="36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73318" y="89981"/>
            <a:ext cx="2409634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কোর্ট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কি?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73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87889" y="843228"/>
            <a:ext cx="6225725" cy="53824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391" y="421612"/>
            <a:ext cx="8257106" cy="5321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কাবাডি খেলায়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কয়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ধরনের মাঠ 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রয়েছে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?</a:t>
            </a:r>
          </a:p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কাবাডি খেলায় তিন ধরনের মাঠ রয়েছে।</a:t>
            </a:r>
          </a:p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v"/>
            </a:pPr>
            <a:r>
              <a:rPr lang="bn-IN" sz="3600" dirty="0" smtClean="0">
                <a:solidFill>
                  <a:srgbClr val="0070C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সেগুলো কি কি?</a:t>
            </a:r>
          </a:p>
          <a:p>
            <a:pPr marL="571500" indent="-5715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সেগুলো হলোঃ</a:t>
            </a:r>
            <a:r>
              <a:rPr lang="en-US" sz="3600" dirty="0" smtClean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১</a:t>
            </a:r>
            <a:r>
              <a:rPr lang="en-US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solidFill>
                  <a:srgbClr val="00B0F0"/>
                </a:solidFill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পুরুষ ও জুনিয়র বালক</a:t>
            </a:r>
            <a:r>
              <a:rPr lang="hi-IN" sz="3600" dirty="0" smtClean="0">
                <a:solidFill>
                  <a:srgbClr val="00B0F0"/>
                </a:solidFill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solidFill>
                <a:srgbClr val="00B0F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মহিলা ও জুনিয়র বালিকা</a:t>
            </a:r>
            <a:r>
              <a:rPr lang="hi-IN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endParaRPr lang="en-US" sz="3600" dirty="0" smtClean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. </a:t>
            </a: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সাব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</a:t>
            </a:r>
            <a:r>
              <a:rPr lang="bn-IN" sz="36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জুনিয়র বালক ও বালিকা</a:t>
            </a:r>
            <a:r>
              <a:rPr lang="hi-IN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effectLst/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069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793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4533" y="4453466"/>
            <a:ext cx="99229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এখন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কাবাডি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মাঠ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অংশের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হবঃ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37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1213</TotalTime>
  <Words>448</Words>
  <Application>Microsoft Office PowerPoint</Application>
  <PresentationFormat>Widescreen</PresentationFormat>
  <Paragraphs>99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5000 Series</dc:creator>
  <cp:lastModifiedBy>5000 Series</cp:lastModifiedBy>
  <cp:revision>102</cp:revision>
  <dcterms:created xsi:type="dcterms:W3CDTF">2019-06-17T13:35:01Z</dcterms:created>
  <dcterms:modified xsi:type="dcterms:W3CDTF">2019-10-15T17:28:06Z</dcterms:modified>
</cp:coreProperties>
</file>