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5" r:id="rId2"/>
  </p:sldMasterIdLst>
  <p:notesMasterIdLst>
    <p:notesMasterId r:id="rId18"/>
  </p:notesMasterIdLst>
  <p:sldIdLst>
    <p:sldId id="276" r:id="rId3"/>
    <p:sldId id="257" r:id="rId4"/>
    <p:sldId id="264" r:id="rId5"/>
    <p:sldId id="265" r:id="rId6"/>
    <p:sldId id="260" r:id="rId7"/>
    <p:sldId id="277" r:id="rId8"/>
    <p:sldId id="280" r:id="rId9"/>
    <p:sldId id="261" r:id="rId10"/>
    <p:sldId id="262" r:id="rId11"/>
    <p:sldId id="263" r:id="rId12"/>
    <p:sldId id="266" r:id="rId13"/>
    <p:sldId id="274" r:id="rId14"/>
    <p:sldId id="278" r:id="rId15"/>
    <p:sldId id="279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60472-6736-4565-A9B4-476598090157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7495C-B28F-47F6-8219-56D334DB3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latin typeface="NikoshBAN" pitchFamily="2" charset="0"/>
                <a:cs typeface="NikoshBAN" pitchFamily="2" charset="0"/>
              </a:rPr>
              <a:t>সমস্যাটির</a:t>
            </a:r>
            <a:r>
              <a:rPr lang="en-US" sz="1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200" dirty="0" err="1">
                <a:latin typeface="NikoshBAN" pitchFamily="2" charset="0"/>
                <a:cs typeface="NikoshBAN" pitchFamily="2" charset="0"/>
              </a:rPr>
              <a:t>সমাধান</a:t>
            </a:r>
            <a:r>
              <a:rPr lang="en-US" sz="1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200" dirty="0" err="1">
                <a:latin typeface="NikoshBAN" pitchFamily="2" charset="0"/>
                <a:cs typeface="NikoshBAN" pitchFamily="2" charset="0"/>
              </a:rPr>
              <a:t>বোর্ড</a:t>
            </a:r>
            <a:r>
              <a:rPr lang="en-US" sz="1200" dirty="0">
                <a:latin typeface="NikoshBAN" pitchFamily="2" charset="0"/>
                <a:cs typeface="NikoshBAN" pitchFamily="2" charset="0"/>
              </a:rPr>
              <a:t> এ </a:t>
            </a:r>
            <a:r>
              <a:rPr lang="en-US" sz="1200" dirty="0" err="1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1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200" dirty="0" err="1">
                <a:latin typeface="NikoshBAN" pitchFamily="2" charset="0"/>
                <a:cs typeface="NikoshBAN" pitchFamily="2" charset="0"/>
              </a:rPr>
              <a:t>হবে</a:t>
            </a:r>
            <a:r>
              <a:rPr lang="en-US" sz="1200" dirty="0">
                <a:latin typeface="NikoshBAN" pitchFamily="2" charset="0"/>
                <a:cs typeface="NikoshBAN" pitchFamily="2" charset="0"/>
              </a:rPr>
              <a:t>।</a:t>
            </a:r>
            <a:r>
              <a:rPr lang="en-US" sz="1200" baseline="0" dirty="0">
                <a:latin typeface="NikoshBAN" pitchFamily="2" charset="0"/>
                <a:cs typeface="NikoshBAN" pitchFamily="2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7495C-B28F-47F6-8219-56D334DB3C3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800" dirty="0" err="1">
                <a:latin typeface="NikoshBAN" pitchFamily="2" charset="0"/>
                <a:cs typeface="NikoshBAN" pitchFamily="2" charset="0"/>
              </a:rPr>
              <a:t>সমস্যাটির</a:t>
            </a:r>
            <a:r>
              <a:rPr lang="en-US" sz="1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>
                <a:latin typeface="NikoshBAN" pitchFamily="2" charset="0"/>
                <a:cs typeface="NikoshBAN" pitchFamily="2" charset="0"/>
              </a:rPr>
              <a:t>সমাধান</a:t>
            </a:r>
            <a:r>
              <a:rPr lang="en-US" sz="1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>
                <a:latin typeface="NikoshBAN" pitchFamily="2" charset="0"/>
                <a:cs typeface="NikoshBAN" pitchFamily="2" charset="0"/>
              </a:rPr>
              <a:t>বোর্ড</a:t>
            </a:r>
            <a:r>
              <a:rPr lang="en-US" sz="1800" dirty="0">
                <a:latin typeface="NikoshBAN" pitchFamily="2" charset="0"/>
                <a:cs typeface="NikoshBAN" pitchFamily="2" charset="0"/>
              </a:rPr>
              <a:t> এ </a:t>
            </a:r>
            <a:r>
              <a:rPr lang="en-US" sz="1800" dirty="0" err="1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1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>
                <a:latin typeface="NikoshBAN" pitchFamily="2" charset="0"/>
                <a:cs typeface="NikoshBAN" pitchFamily="2" charset="0"/>
              </a:rPr>
              <a:t>হবে</a:t>
            </a:r>
            <a:r>
              <a:rPr lang="en-US" sz="1800" dirty="0">
                <a:latin typeface="NikoshBAN" pitchFamily="2" charset="0"/>
                <a:cs typeface="NikoshBAN" pitchFamily="2" charset="0"/>
              </a:rPr>
              <a:t>।</a:t>
            </a:r>
            <a:r>
              <a:rPr lang="en-US" sz="1800" baseline="0" dirty="0">
                <a:latin typeface="NikoshBAN" pitchFamily="2" charset="0"/>
                <a:cs typeface="NikoshBAN" pitchFamily="2" charset="0"/>
              </a:rPr>
              <a:t> </a:t>
            </a:r>
            <a:endParaRPr lang="en-US" sz="1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67495C-B28F-47F6-8219-56D334DB3C3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0F9-F629-4401-B031-2ECE5D0359C2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1F950-B0E5-4159-8D20-2518EB0AE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6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36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3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1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1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2D0F9-F629-4401-B031-2ECE5D0359C2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1F950-B0E5-4159-8D20-2518EB0AE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5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0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8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0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CDC3-7B2E-4713-A277-C4DA7D56D4D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2F2E2-8A84-4F3C-AE56-33B72B640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7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>
              <a:alpha val="94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008AA8-31B7-4D1E-B97C-6EFC8F1EF525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>
              <a:alpha val="94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3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gif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60000">
              <a:srgbClr val="B0C6E1"/>
            </a:gs>
            <a:gs pos="38000">
              <a:srgbClr val="B0C6E1"/>
            </a:gs>
            <a:gs pos="47000">
              <a:srgbClr val="B0C6E1"/>
            </a:gs>
            <a:gs pos="81416">
              <a:srgbClr val="B0C6E1"/>
            </a:gs>
            <a:gs pos="62000">
              <a:srgbClr val="B0C6E1"/>
            </a:gs>
            <a:gs pos="45000">
              <a:schemeClr val="accent1">
                <a:lumMod val="45000"/>
                <a:lumOff val="55000"/>
              </a:schemeClr>
            </a:gs>
            <a:gs pos="46000">
              <a:schemeClr val="accent1">
                <a:lumMod val="45000"/>
                <a:lumOff val="55000"/>
              </a:schemeClr>
            </a:gs>
            <a:gs pos="4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26B661-31DE-4E45-8573-63C52CA835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370" y="2816859"/>
            <a:ext cx="951260" cy="8189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CF8BF6-61B0-4793-9423-B9B7F11F6320}"/>
              </a:ext>
            </a:extLst>
          </p:cNvPr>
          <p:cNvSpPr txBox="1"/>
          <p:nvPr/>
        </p:nvSpPr>
        <p:spPr>
          <a:xfrm>
            <a:off x="1" y="3774638"/>
            <a:ext cx="42788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3300" b="1" dirty="0">
                <a:latin typeface="NikoshBAN" panose="02000000000000000000" pitchFamily="2" charset="0"/>
                <a:cs typeface="NikoshBAN" panose="02000000000000000000" pitchFamily="2" charset="0"/>
              </a:rPr>
              <a:t>আশীষ কুমার দত্ত</a:t>
            </a:r>
            <a:endParaRPr lang="bn-BD" sz="33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IN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প্রধান</a:t>
            </a:r>
            <a:r>
              <a:rPr lang="bn-BD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 শিক্ষক </a:t>
            </a:r>
          </a:p>
          <a:p>
            <a:pPr algn="ctr"/>
            <a:r>
              <a:rPr lang="bn-IN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মেরাখোলা</a:t>
            </a:r>
            <a:r>
              <a:rPr lang="bn-BD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 সরকারি প্রাথমিক বিদ্যালয়</a:t>
            </a:r>
          </a:p>
          <a:p>
            <a:pPr algn="ctr"/>
            <a:r>
              <a:rPr lang="bn-IN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লামা, বান্দরবান। </a:t>
            </a:r>
            <a:endParaRPr lang="bn-BD" sz="27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0D245B-41FD-4BBA-BAB0-21A025059A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306" y="1151508"/>
            <a:ext cx="1510238" cy="15265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471239-2584-4DEF-9862-E8EB5E32DD2D}"/>
              </a:ext>
            </a:extLst>
          </p:cNvPr>
          <p:cNvSpPr txBox="1"/>
          <p:nvPr/>
        </p:nvSpPr>
        <p:spPr>
          <a:xfrm>
            <a:off x="5309511" y="3258410"/>
            <a:ext cx="37337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r>
              <a:rPr lang="bn-BD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বিষয়ঃ প্রাথমিক গণিত</a:t>
            </a:r>
          </a:p>
          <a:p>
            <a:r>
              <a:rPr lang="bn-BD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শ্রেণিঃ ৫ম</a:t>
            </a:r>
          </a:p>
          <a:p>
            <a:r>
              <a:rPr lang="bn-BD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পাঠ</a:t>
            </a:r>
            <a:r>
              <a:rPr lang="en-US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  <a:r>
              <a:rPr lang="bn-IN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ত্রিভূজের ক্ষেত্রফল (২য় পাঠ)</a:t>
            </a:r>
            <a:endParaRPr lang="bn-BD" sz="27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BD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অধ্যায়ঃ </a:t>
            </a:r>
            <a:r>
              <a:rPr lang="bn-IN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১১</a:t>
            </a:r>
          </a:p>
          <a:p>
            <a:r>
              <a:rPr lang="bn-BD" sz="2700" b="1" dirty="0">
                <a:latin typeface="NikoshBAN" panose="02000000000000000000" pitchFamily="2" charset="0"/>
                <a:cs typeface="NikoshBAN" panose="02000000000000000000" pitchFamily="2" charset="0"/>
              </a:rPr>
              <a:t>সময়ঃ ৪০ মি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213796-ED27-4D20-A5C2-E9C4D82A0B8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922" t="11698" r="11480"/>
          <a:stretch/>
        </p:blipFill>
        <p:spPr>
          <a:xfrm>
            <a:off x="999815" y="577471"/>
            <a:ext cx="1876402" cy="210057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22F08C6-3180-4DC8-9E30-0F60C8ADF9B4}"/>
              </a:ext>
            </a:extLst>
          </p:cNvPr>
          <p:cNvSpPr/>
          <p:nvPr/>
        </p:nvSpPr>
        <p:spPr>
          <a:xfrm>
            <a:off x="3493388" y="1468341"/>
            <a:ext cx="197041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6000" b="1" spc="150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</a:t>
            </a:r>
            <a:r>
              <a:rPr lang="en-US" sz="4800" b="1" spc="150" dirty="0" err="1">
                <a:ln w="11430"/>
                <a:solidFill>
                  <a:schemeClr val="tx2">
                    <a:lumMod val="5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রিচিতি</a:t>
            </a:r>
            <a:endParaRPr lang="en-US" sz="4800" b="1" spc="150" dirty="0">
              <a:ln w="11430"/>
              <a:solidFill>
                <a:schemeClr val="tx2">
                  <a:lumMod val="50000"/>
                </a:schemeClr>
              </a:solidFill>
              <a:effectLst>
                <a:glow rad="101600">
                  <a:srgbClr val="FFFF00">
                    <a:alpha val="60000"/>
                  </a:srgb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" name="Picture 9" descr="graphics-flower-line-652446.gif">
            <a:extLst>
              <a:ext uri="{FF2B5EF4-FFF2-40B4-BE49-F238E27FC236}">
                <a16:creationId xmlns:a16="http://schemas.microsoft.com/office/drawing/2014/main" id="{DC006293-3B35-4630-9C14-6F5D369E280B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6200000">
            <a:off x="3410207" y="4925126"/>
            <a:ext cx="2441693" cy="14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9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878344" y="1747500"/>
            <a:ext cx="7198856" cy="3129300"/>
            <a:chOff x="-29706" y="1219200"/>
            <a:chExt cx="7198856" cy="3129300"/>
          </a:xfrm>
        </p:grpSpPr>
        <p:sp>
          <p:nvSpPr>
            <p:cNvPr id="5" name="Line 18"/>
            <p:cNvSpPr>
              <a:spLocks noChangeShapeType="1"/>
            </p:cNvSpPr>
            <p:nvPr/>
          </p:nvSpPr>
          <p:spPr bwMode="auto">
            <a:xfrm>
              <a:off x="1708150" y="1225550"/>
              <a:ext cx="1587" cy="2563812"/>
            </a:xfrm>
            <a:prstGeom prst="line">
              <a:avLst/>
            </a:prstGeom>
            <a:noFill/>
            <a:ln w="412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19"/>
            <p:cNvSpPr>
              <a:spLocks/>
            </p:cNvSpPr>
            <p:nvPr/>
          </p:nvSpPr>
          <p:spPr bwMode="auto">
            <a:xfrm flipH="1">
              <a:off x="1703387" y="3405187"/>
              <a:ext cx="361950" cy="374650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0" y="0"/>
                </a:cxn>
                <a:cxn ang="0">
                  <a:pos x="0" y="164"/>
                </a:cxn>
              </a:cxnLst>
              <a:rect l="0" t="0" r="r" b="b"/>
              <a:pathLst>
                <a:path w="156" h="164">
                  <a:moveTo>
                    <a:pt x="156" y="0"/>
                  </a:moveTo>
                  <a:lnTo>
                    <a:pt x="0" y="0"/>
                  </a:lnTo>
                  <a:lnTo>
                    <a:pt x="0" y="164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21"/>
            <p:cNvSpPr>
              <a:spLocks noChangeShapeType="1"/>
            </p:cNvSpPr>
            <p:nvPr/>
          </p:nvSpPr>
          <p:spPr bwMode="auto">
            <a:xfrm flipV="1">
              <a:off x="1709737" y="3754437"/>
              <a:ext cx="3001963" cy="23813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1697037" y="1219200"/>
              <a:ext cx="5472113" cy="2527300"/>
            </a:xfrm>
            <a:custGeom>
              <a:avLst/>
              <a:gdLst/>
              <a:ahLst/>
              <a:cxnLst>
                <a:cxn ang="0">
                  <a:pos x="2391" y="1592"/>
                </a:cxn>
                <a:cxn ang="0">
                  <a:pos x="0" y="0"/>
                </a:cxn>
                <a:cxn ang="0">
                  <a:pos x="4324" y="1590"/>
                </a:cxn>
                <a:cxn ang="0">
                  <a:pos x="2391" y="1592"/>
                </a:cxn>
              </a:cxnLst>
              <a:rect l="0" t="0" r="r" b="b"/>
              <a:pathLst>
                <a:path w="4324" h="1592">
                  <a:moveTo>
                    <a:pt x="2391" y="1592"/>
                  </a:moveTo>
                  <a:lnTo>
                    <a:pt x="0" y="0"/>
                  </a:lnTo>
                  <a:lnTo>
                    <a:pt x="4324" y="1590"/>
                  </a:lnTo>
                  <a:lnTo>
                    <a:pt x="2391" y="159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 rot="1463844">
              <a:off x="2967073" y="2641100"/>
              <a:ext cx="331491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spc="150" dirty="0" err="1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ক্ষেত্রফল</a:t>
              </a:r>
              <a:r>
                <a:rPr lang="en-US" sz="30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=৪২ </a:t>
              </a:r>
              <a:r>
                <a:rPr lang="en-US" sz="3000" b="1" spc="150" dirty="0" err="1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বর্গ</a:t>
              </a:r>
              <a:r>
                <a:rPr lang="en-US" sz="30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3000" b="1" spc="150" dirty="0" err="1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সে.মি</a:t>
              </a:r>
              <a:r>
                <a:rPr lang="en-US" sz="30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.</a:t>
              </a:r>
              <a:endPara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30306" y="3794502"/>
              <a:ext cx="231828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spc="150" dirty="0" err="1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ভূমি</a:t>
              </a:r>
              <a:r>
                <a:rPr lang="en-US" sz="30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 = ৭ </a:t>
              </a:r>
              <a:r>
                <a:rPr lang="en-US" sz="3000" b="1" spc="150" dirty="0" err="1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সে.মি</a:t>
              </a:r>
              <a:r>
                <a:rPr lang="en-US" sz="30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.</a:t>
              </a:r>
              <a:endPara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-29706" y="2341602"/>
              <a:ext cx="1752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spc="150" dirty="0" err="1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উচ্চতা</a:t>
              </a:r>
              <a:r>
                <a:rPr lang="en-US" sz="30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 = ?</a:t>
              </a:r>
              <a:endPara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22407"/>
            <a:ext cx="9144000" cy="1015663"/>
          </a:xfrm>
          <a:prstGeom prst="rect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6000" b="1" spc="150" dirty="0" err="1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</a:t>
            </a:r>
            <a:r>
              <a:rPr lang="en-US" sz="4800" b="1" spc="150" dirty="0" err="1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লীয়</a:t>
            </a:r>
            <a:r>
              <a:rPr lang="en-US" sz="4800" b="1" spc="150" dirty="0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spc="150" dirty="0" err="1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কাজ</a:t>
            </a:r>
            <a:endParaRPr lang="en-US" sz="4800" b="1" spc="150" dirty="0">
              <a:ln w="11430"/>
              <a:solidFill>
                <a:srgbClr val="7030A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0" y="5526294"/>
            <a:ext cx="9144000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সমস্যাটি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সমাধান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407"/>
            <a:ext cx="9144000" cy="92333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err="1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জো</a:t>
            </a:r>
            <a:r>
              <a:rPr lang="en-US" sz="4400" b="1" spc="150" dirty="0" err="1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ড়ায়</a:t>
            </a:r>
            <a:r>
              <a:rPr lang="en-US" sz="4400" b="1" spc="150" dirty="0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spc="150" dirty="0" err="1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কাজ</a:t>
            </a:r>
            <a:endParaRPr lang="en-US" sz="4400" b="1" spc="150" dirty="0">
              <a:ln w="11430"/>
              <a:solidFill>
                <a:srgbClr val="7030A0"/>
              </a:solidFill>
              <a:effectLst>
                <a:glow rad="101600">
                  <a:srgbClr val="FFFF00">
                    <a:alpha val="60000"/>
                  </a:srgb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60438" y="1190784"/>
            <a:ext cx="7269162" cy="4495800"/>
            <a:chOff x="960438" y="883170"/>
            <a:chExt cx="7269162" cy="4495800"/>
          </a:xfrm>
        </p:grpSpPr>
        <p:grpSp>
          <p:nvGrpSpPr>
            <p:cNvPr id="12" name="Group 18"/>
            <p:cNvGrpSpPr/>
            <p:nvPr/>
          </p:nvGrpSpPr>
          <p:grpSpPr>
            <a:xfrm>
              <a:off x="960438" y="883170"/>
              <a:ext cx="7269162" cy="4495800"/>
              <a:chOff x="821960" y="929390"/>
              <a:chExt cx="7269162" cy="4495800"/>
            </a:xfrm>
          </p:grpSpPr>
          <p:pic>
            <p:nvPicPr>
              <p:cNvPr id="17" name="Picture 5"/>
              <p:cNvPicPr>
                <a:picLocks noChangeAspect="1" noChangeArrowheads="1"/>
              </p:cNvPicPr>
              <p:nvPr/>
            </p:nvPicPr>
            <p:blipFill>
              <a:blip r:embed="rId3"/>
              <a:srcRect b="30263"/>
              <a:stretch>
                <a:fillRect/>
              </a:stretch>
            </p:blipFill>
            <p:spPr bwMode="auto">
              <a:xfrm>
                <a:off x="821960" y="929390"/>
                <a:ext cx="7269162" cy="4495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Rectangle 6"/>
              <p:cNvSpPr>
                <a:spLocks noChangeArrowheads="1"/>
              </p:cNvSpPr>
              <p:nvPr/>
            </p:nvSpPr>
            <p:spPr bwMode="auto">
              <a:xfrm>
                <a:off x="868180" y="990601"/>
                <a:ext cx="7154862" cy="4419600"/>
              </a:xfrm>
              <a:prstGeom prst="rect">
                <a:avLst/>
              </a:prstGeom>
              <a:noFill/>
              <a:ln w="31750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1905000" y="4511064"/>
              <a:ext cx="1568970" cy="6463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dirty="0" err="1">
                  <a:latin typeface="NikoshBAN" pitchFamily="2" charset="0"/>
                  <a:cs typeface="NikoshBAN" pitchFamily="2" charset="0"/>
                </a:rPr>
                <a:t>চিত্র</a:t>
              </a:r>
              <a:r>
                <a:rPr lang="en-US" sz="3600" dirty="0">
                  <a:latin typeface="NikoshBAN" pitchFamily="2" charset="0"/>
                  <a:cs typeface="NikoshBAN" pitchFamily="2" charset="0"/>
                </a:rPr>
                <a:t>-ক</a:t>
              </a:r>
              <a:endParaRPr lang="en-US" dirty="0"/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5121680" y="4525272"/>
              <a:ext cx="1692640" cy="6463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dirty="0" err="1">
                  <a:latin typeface="NikoshBAN" pitchFamily="2" charset="0"/>
                  <a:cs typeface="NikoshBAN" pitchFamily="2" charset="0"/>
                </a:rPr>
                <a:t>চিত্র</a:t>
              </a:r>
              <a:r>
                <a:rPr lang="en-US" sz="3600" dirty="0">
                  <a:latin typeface="NikoshBAN" pitchFamily="2" charset="0"/>
                  <a:cs typeface="NikoshBAN" pitchFamily="2" charset="0"/>
                </a:rPr>
                <a:t>-খ</a:t>
              </a:r>
              <a:endParaRPr lang="en-US" dirty="0"/>
            </a:p>
          </p:txBody>
        </p:sp>
      </p:grp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0" y="6150114"/>
            <a:ext cx="9144000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NikoshBAN" pitchFamily="2" charset="0"/>
                <a:cs typeface="NikoshBAN" pitchFamily="2" charset="0"/>
              </a:rPr>
              <a:t>ক ও খ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চিত্রের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নির্ণয়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।</a:t>
            </a:r>
            <a:endParaRPr lang="en-US" sz="2400" dirty="0"/>
          </a:p>
        </p:txBody>
      </p:sp>
      <p:sp>
        <p:nvSpPr>
          <p:cNvPr id="20" name="Isosceles Triangle 19"/>
          <p:cNvSpPr/>
          <p:nvPr/>
        </p:nvSpPr>
        <p:spPr>
          <a:xfrm>
            <a:off x="1752600" y="1906290"/>
            <a:ext cx="1889502" cy="2482314"/>
          </a:xfrm>
          <a:prstGeom prst="triangl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4419600" y="2486184"/>
            <a:ext cx="2590800" cy="1905000"/>
          </a:xfrm>
          <a:prstGeom prst="triangle">
            <a:avLst>
              <a:gd name="adj" fmla="val 100000"/>
            </a:avLst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1185" y="243344"/>
            <a:ext cx="521130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IN" sz="48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এককথায় </a:t>
            </a:r>
            <a:r>
              <a:rPr lang="en-US" sz="4800" b="1" spc="50" dirty="0" err="1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উত্তর</a:t>
            </a:r>
            <a:r>
              <a:rPr lang="bn-IN" sz="48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দাও</a:t>
            </a:r>
            <a:endParaRPr lang="en-US" sz="48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B0E701-F3A5-4CAF-BFA3-CD5416262790}"/>
              </a:ext>
            </a:extLst>
          </p:cNvPr>
          <p:cNvSpPr txBox="1"/>
          <p:nvPr/>
        </p:nvSpPr>
        <p:spPr>
          <a:xfrm>
            <a:off x="109617" y="1834281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400" dirty="0">
                <a:latin typeface="NikoshBAN" panose="02000000000000000000" pitchFamily="2" charset="0"/>
                <a:cs typeface="NikoshBAN" panose="02000000000000000000" pitchFamily="2" charset="0"/>
              </a:rPr>
              <a:t>১।  দৈর্ঘ্য ও প্রস্ত সমান হলে ত্রিভূজ ক্ষেত্রের ক্ষেত্রফল আয়তক্ষেত্রের ক্ষেত্রফলের কি হবে?</a:t>
            </a:r>
            <a:endParaRPr lang="en-US" sz="2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73E298-2EEB-4794-9F10-7572DECF17BB}"/>
              </a:ext>
            </a:extLst>
          </p:cNvPr>
          <p:cNvSpPr txBox="1"/>
          <p:nvPr/>
        </p:nvSpPr>
        <p:spPr>
          <a:xfrm>
            <a:off x="147717" y="3524609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>
                <a:latin typeface="NikoshBAN" panose="02000000000000000000" pitchFamily="2" charset="0"/>
                <a:cs typeface="NikoshBAN" panose="02000000000000000000" pitchFamily="2" charset="0"/>
              </a:rPr>
              <a:t>২। ত্রিভূজ ক্ষেত্রের ক্ষেত্রফল নির্ণয়ের সূত্রটি লেখ।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753AB6C-2807-4CC1-A6EA-DE87FC8ED3FB}"/>
              </a:ext>
            </a:extLst>
          </p:cNvPr>
          <p:cNvSpPr/>
          <p:nvPr/>
        </p:nvSpPr>
        <p:spPr>
          <a:xfrm>
            <a:off x="609600" y="2460222"/>
            <a:ext cx="1600200" cy="369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dirty="0">
                <a:latin typeface="NikoshBAN" panose="02000000000000000000" pitchFamily="2" charset="0"/>
                <a:cs typeface="NikoshBAN" panose="02000000000000000000" pitchFamily="2" charset="0"/>
              </a:rPr>
              <a:t>অর্ধেক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737368-FFA0-4140-AA47-D73881CC8713}"/>
              </a:ext>
            </a:extLst>
          </p:cNvPr>
          <p:cNvSpPr txBox="1"/>
          <p:nvPr/>
        </p:nvSpPr>
        <p:spPr>
          <a:xfrm>
            <a:off x="590550" y="4581327"/>
            <a:ext cx="3643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ত্রিভুজক্ষেত্রটির</a:t>
            </a:r>
            <a:r>
              <a:rPr lang="en-US" sz="30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0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bn-IN" sz="30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0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=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935C76-E4C0-49F1-BC79-5FE0251C1AE3}"/>
              </a:ext>
            </a:extLst>
          </p:cNvPr>
          <p:cNvSpPr txBox="1"/>
          <p:nvPr/>
        </p:nvSpPr>
        <p:spPr>
          <a:xfrm>
            <a:off x="4447044" y="4558368"/>
            <a:ext cx="823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 err="1">
                <a:ln w="11430"/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ভূমি</a:t>
            </a:r>
            <a:endParaRPr 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E99BDF-3944-4D0A-9288-39119F2A9258}"/>
              </a:ext>
            </a:extLst>
          </p:cNvPr>
          <p:cNvSpPr txBox="1"/>
          <p:nvPr/>
        </p:nvSpPr>
        <p:spPr>
          <a:xfrm>
            <a:off x="5056644" y="4536123"/>
            <a:ext cx="442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  <a:sym typeface="Symbol"/>
              </a:rPr>
              <a:t>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B84319-2695-4967-A402-94930A07A2A8}"/>
              </a:ext>
            </a:extLst>
          </p:cNvPr>
          <p:cNvSpPr txBox="1"/>
          <p:nvPr/>
        </p:nvSpPr>
        <p:spPr>
          <a:xfrm>
            <a:off x="5384682" y="4580037"/>
            <a:ext cx="1029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 err="1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উচ্চতা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8F4E98C-A2C8-4D7A-A14C-52C7DD58F210}"/>
              </a:ext>
            </a:extLst>
          </p:cNvPr>
          <p:cNvGrpSpPr/>
          <p:nvPr/>
        </p:nvGrpSpPr>
        <p:grpSpPr>
          <a:xfrm>
            <a:off x="3883938" y="4397931"/>
            <a:ext cx="701298" cy="936069"/>
            <a:chOff x="3733800" y="5206425"/>
            <a:chExt cx="701298" cy="936069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09918B0-B467-42E9-8604-B1D92B58D6AD}"/>
                </a:ext>
              </a:extLst>
            </p:cNvPr>
            <p:cNvSpPr txBox="1"/>
            <p:nvPr/>
          </p:nvSpPr>
          <p:spPr>
            <a:xfrm>
              <a:off x="3733800" y="5206425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১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57524E-E838-4533-8451-28BCAD6EC89F}"/>
                </a:ext>
              </a:extLst>
            </p:cNvPr>
            <p:cNvSpPr txBox="1"/>
            <p:nvPr/>
          </p:nvSpPr>
          <p:spPr>
            <a:xfrm>
              <a:off x="3749298" y="5557719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২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A8B44CF-7E98-44D6-983B-09B64637F865}"/>
                </a:ext>
              </a:extLst>
            </p:cNvPr>
            <p:cNvCxnSpPr/>
            <p:nvPr/>
          </p:nvCxnSpPr>
          <p:spPr>
            <a:xfrm>
              <a:off x="3870702" y="5684004"/>
              <a:ext cx="381000" cy="158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9053EA4-B2AF-4971-A65A-EF1EA68B9422}"/>
              </a:ext>
            </a:extLst>
          </p:cNvPr>
          <p:cNvSpPr txBox="1"/>
          <p:nvPr/>
        </p:nvSpPr>
        <p:spPr>
          <a:xfrm>
            <a:off x="4312722" y="4519335"/>
            <a:ext cx="34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4B6215-F411-4ED3-8DCE-0529BE53F48C}"/>
              </a:ext>
            </a:extLst>
          </p:cNvPr>
          <p:cNvSpPr txBox="1"/>
          <p:nvPr/>
        </p:nvSpPr>
        <p:spPr>
          <a:xfrm>
            <a:off x="6217722" y="4529952"/>
            <a:ext cx="34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9F8A4EE-7A4D-4EF2-9FE9-BBF4BA76464C}"/>
              </a:ext>
            </a:extLst>
          </p:cNvPr>
          <p:cNvSpPr/>
          <p:nvPr/>
        </p:nvSpPr>
        <p:spPr>
          <a:xfrm flipV="1">
            <a:off x="0" y="6353079"/>
            <a:ext cx="9144000" cy="45719"/>
          </a:xfrm>
          <a:prstGeom prst="rect">
            <a:avLst/>
          </a:prstGeom>
          <a:ln/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9FBB5AA-CCD1-4D89-B4C3-D09BF0D8A61E}"/>
              </a:ext>
            </a:extLst>
          </p:cNvPr>
          <p:cNvSpPr/>
          <p:nvPr/>
        </p:nvSpPr>
        <p:spPr>
          <a:xfrm flipV="1">
            <a:off x="53439" y="1295117"/>
            <a:ext cx="9144000" cy="4571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4" grpId="0" animBg="1"/>
      <p:bldP spid="8" grpId="0"/>
      <p:bldP spid="9" grpId="0"/>
      <p:bldP spid="10" grpId="0"/>
      <p:bldP spid="11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58E23C-C04D-4B12-A425-768568F59485}"/>
              </a:ext>
            </a:extLst>
          </p:cNvPr>
          <p:cNvSpPr txBox="1"/>
          <p:nvPr/>
        </p:nvSpPr>
        <p:spPr>
          <a:xfrm>
            <a:off x="647700" y="2590800"/>
            <a:ext cx="7848600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IN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পাঠ্যবইয়ের ১২৭ পৃষ্ঠা খোল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7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E1F52E-7875-429D-95AA-708FB8A8F4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18113" b="27296"/>
          <a:stretch/>
        </p:blipFill>
        <p:spPr>
          <a:xfrm>
            <a:off x="830369" y="240507"/>
            <a:ext cx="5970481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447FE30-F43A-4758-B469-DF47A11F51DA}"/>
              </a:ext>
            </a:extLst>
          </p:cNvPr>
          <p:cNvGrpSpPr/>
          <p:nvPr/>
        </p:nvGrpSpPr>
        <p:grpSpPr>
          <a:xfrm>
            <a:off x="5829300" y="57151"/>
            <a:ext cx="3048000" cy="1414462"/>
            <a:chOff x="4953000" y="309563"/>
            <a:chExt cx="3048000" cy="1414462"/>
          </a:xfrm>
        </p:grpSpPr>
        <p:sp>
          <p:nvSpPr>
            <p:cNvPr id="3" name="Scroll: Horizontal 2">
              <a:extLst>
                <a:ext uri="{FF2B5EF4-FFF2-40B4-BE49-F238E27FC236}">
                  <a16:creationId xmlns:a16="http://schemas.microsoft.com/office/drawing/2014/main" id="{86522D2A-6EBE-4804-9C93-C2FA8B50A6F2}"/>
                </a:ext>
              </a:extLst>
            </p:cNvPr>
            <p:cNvSpPr/>
            <p:nvPr/>
          </p:nvSpPr>
          <p:spPr>
            <a:xfrm>
              <a:off x="6705600" y="561975"/>
              <a:ext cx="1295400" cy="1162050"/>
            </a:xfrm>
            <a:prstGeom prst="horizontalScroll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4400" dirty="0">
                  <a:latin typeface="NikoshBAN" panose="02000000000000000000" pitchFamily="2" charset="0"/>
                  <a:cs typeface="NikoshBAN" panose="02000000000000000000" pitchFamily="2" charset="0"/>
                </a:rPr>
                <a:t>কাজ</a:t>
              </a:r>
              <a:endParaRPr lang="en-US" sz="44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4" name="Scroll: Horizontal 3">
              <a:extLst>
                <a:ext uri="{FF2B5EF4-FFF2-40B4-BE49-F238E27FC236}">
                  <a16:creationId xmlns:a16="http://schemas.microsoft.com/office/drawing/2014/main" id="{763C5D50-7E50-49B8-86CB-EC3E7C63EC08}"/>
                </a:ext>
              </a:extLst>
            </p:cNvPr>
            <p:cNvSpPr/>
            <p:nvPr/>
          </p:nvSpPr>
          <p:spPr>
            <a:xfrm>
              <a:off x="4953000" y="309563"/>
              <a:ext cx="1905000" cy="1162050"/>
            </a:xfrm>
            <a:prstGeom prst="horizontalScroll">
              <a:avLst>
                <a:gd name="adj" fmla="val 7582"/>
              </a:avLst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n-IN" sz="4400" dirty="0">
                  <a:latin typeface="NikoshBAN" panose="02000000000000000000" pitchFamily="2" charset="0"/>
                  <a:cs typeface="NikoshBAN" panose="02000000000000000000" pitchFamily="2" charset="0"/>
                </a:rPr>
                <a:t>বাড়ির </a:t>
              </a:r>
              <a:endParaRPr lang="en-US" sz="44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4797624-9796-40C9-B44F-F6BB4F9C1A7C}"/>
              </a:ext>
            </a:extLst>
          </p:cNvPr>
          <p:cNvSpPr txBox="1"/>
          <p:nvPr/>
        </p:nvSpPr>
        <p:spPr>
          <a:xfrm>
            <a:off x="228600" y="2633663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u="sng" dirty="0">
                <a:latin typeface="NikoshBAN" panose="02000000000000000000" pitchFamily="2" charset="0"/>
                <a:cs typeface="NikoshBAN" panose="02000000000000000000" pitchFamily="2" charset="0"/>
              </a:rPr>
              <a:t>নিচের আকৃতি গুলোর ক্ষেত্রফল নির্ণয় করঃ</a:t>
            </a:r>
            <a:endParaRPr lang="en-US" sz="4000" u="sng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A755054-4FF7-489C-9E49-4DC3424AF432}"/>
              </a:ext>
            </a:extLst>
          </p:cNvPr>
          <p:cNvGrpSpPr/>
          <p:nvPr/>
        </p:nvGrpSpPr>
        <p:grpSpPr>
          <a:xfrm>
            <a:off x="533386" y="3341549"/>
            <a:ext cx="2590814" cy="3365509"/>
            <a:chOff x="533386" y="3341549"/>
            <a:chExt cx="2590814" cy="3365509"/>
          </a:xfrm>
        </p:grpSpPr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5DADDE35-D1AC-4539-B9A3-0FF593899F8C}"/>
                </a:ext>
              </a:extLst>
            </p:cNvPr>
            <p:cNvSpPr/>
            <p:nvPr/>
          </p:nvSpPr>
          <p:spPr>
            <a:xfrm>
              <a:off x="533400" y="3341549"/>
              <a:ext cx="2590800" cy="259080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94A709A-0BE4-4B8E-8EC6-5B5875BCE3A5}"/>
                </a:ext>
              </a:extLst>
            </p:cNvPr>
            <p:cNvCxnSpPr>
              <a:stCxn id="7" idx="0"/>
              <a:endCxn id="7" idx="3"/>
            </p:cNvCxnSpPr>
            <p:nvPr/>
          </p:nvCxnSpPr>
          <p:spPr>
            <a:xfrm>
              <a:off x="1828800" y="3341549"/>
              <a:ext cx="0" cy="259080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F785E62-D92A-450A-BE3A-EA801B537CD2}"/>
                </a:ext>
              </a:extLst>
            </p:cNvPr>
            <p:cNvSpPr/>
            <p:nvPr/>
          </p:nvSpPr>
          <p:spPr>
            <a:xfrm>
              <a:off x="1428756" y="5486400"/>
              <a:ext cx="400030" cy="44594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B5FBCFB-1B61-49FE-B9C3-4D65F9DC06DA}"/>
                </a:ext>
              </a:extLst>
            </p:cNvPr>
            <p:cNvCxnSpPr/>
            <p:nvPr/>
          </p:nvCxnSpPr>
          <p:spPr>
            <a:xfrm>
              <a:off x="533386" y="6096000"/>
              <a:ext cx="25908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FB68A64-F323-46E6-BE37-3878FDE5F5F2}"/>
                </a:ext>
              </a:extLst>
            </p:cNvPr>
            <p:cNvSpPr txBox="1"/>
            <p:nvPr/>
          </p:nvSpPr>
          <p:spPr>
            <a:xfrm rot="16200000">
              <a:off x="1545269" y="4406116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2400" dirty="0">
                  <a:latin typeface="NikoshBAN" panose="02000000000000000000" pitchFamily="2" charset="0"/>
                  <a:cs typeface="NikoshBAN" panose="02000000000000000000" pitchFamily="2" charset="0"/>
                </a:rPr>
                <a:t>৪ সেমি</a:t>
              </a:r>
              <a:endParaRPr lang="en-US" sz="24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E296E94-D6CE-4B0E-91EB-B23DB5EB19BF}"/>
                </a:ext>
              </a:extLst>
            </p:cNvPr>
            <p:cNvSpPr txBox="1"/>
            <p:nvPr/>
          </p:nvSpPr>
          <p:spPr>
            <a:xfrm>
              <a:off x="1314435" y="6122283"/>
              <a:ext cx="16170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n-IN" sz="3200" dirty="0">
                  <a:latin typeface="NikoshBAN" panose="02000000000000000000" pitchFamily="2" charset="0"/>
                  <a:cs typeface="NikoshBAN" panose="02000000000000000000" pitchFamily="2" charset="0"/>
                </a:rPr>
                <a:t>৫ সেমি</a:t>
              </a:r>
              <a:endParaRPr lang="en-US" sz="3200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4525594-E3E3-4F09-8B12-C11C7A6E9BF0}"/>
              </a:ext>
            </a:extLst>
          </p:cNvPr>
          <p:cNvCxnSpPr>
            <a:stCxn id="15" idx="0"/>
            <a:endCxn id="15" idx="4"/>
          </p:cNvCxnSpPr>
          <p:nvPr/>
        </p:nvCxnSpPr>
        <p:spPr>
          <a:xfrm flipH="1">
            <a:off x="5228568" y="3606345"/>
            <a:ext cx="2743200" cy="2350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60DA70E-3437-45CF-8A96-C25904A89EAF}"/>
              </a:ext>
            </a:extLst>
          </p:cNvPr>
          <p:cNvGrpSpPr/>
          <p:nvPr/>
        </p:nvGrpSpPr>
        <p:grpSpPr>
          <a:xfrm>
            <a:off x="5228568" y="3606345"/>
            <a:ext cx="3343932" cy="3251655"/>
            <a:chOff x="4991100" y="3429000"/>
            <a:chExt cx="3343932" cy="3251655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C6381A63-3E73-4CB8-8AF5-2AA9A791D4C1}"/>
                </a:ext>
              </a:extLst>
            </p:cNvPr>
            <p:cNvSpPr/>
            <p:nvPr/>
          </p:nvSpPr>
          <p:spPr>
            <a:xfrm flipH="1">
              <a:off x="4991100" y="3429000"/>
              <a:ext cx="2743200" cy="2350949"/>
            </a:xfrm>
            <a:prstGeom prst="rtTriangle">
              <a:avLst/>
            </a:prstGeom>
            <a:ln w="28575"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190B35B-2AD3-42B6-992F-2E21767CB612}"/>
                </a:ext>
              </a:extLst>
            </p:cNvPr>
            <p:cNvGrpSpPr/>
            <p:nvPr/>
          </p:nvGrpSpPr>
          <p:grpSpPr>
            <a:xfrm>
              <a:off x="4991100" y="3429000"/>
              <a:ext cx="3343932" cy="3251655"/>
              <a:chOff x="4991100" y="3429000"/>
              <a:chExt cx="3343932" cy="3251655"/>
            </a:xfrm>
          </p:grpSpPr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BAF80E1B-2C35-48D0-B571-DB61FB9961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91100" y="5951399"/>
                <a:ext cx="198119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AA77F644-27B5-4F14-B27F-34D8359B44BA}"/>
                  </a:ext>
                </a:extLst>
              </p:cNvPr>
              <p:cNvGrpSpPr/>
              <p:nvPr/>
            </p:nvGrpSpPr>
            <p:grpSpPr>
              <a:xfrm>
                <a:off x="4991101" y="3429000"/>
                <a:ext cx="3343931" cy="3251655"/>
                <a:chOff x="4991101" y="3429000"/>
                <a:chExt cx="3343931" cy="3251655"/>
              </a:xfrm>
            </p:grpSpPr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5C190E19-F59C-4D90-BBFC-4F7B38EA2F3E}"/>
                    </a:ext>
                  </a:extLst>
                </p:cNvPr>
                <p:cNvGrpSpPr/>
                <p:nvPr/>
              </p:nvGrpSpPr>
              <p:grpSpPr>
                <a:xfrm>
                  <a:off x="4991101" y="3429000"/>
                  <a:ext cx="2743200" cy="2350949"/>
                  <a:chOff x="4991101" y="3429000"/>
                  <a:chExt cx="2743200" cy="2350949"/>
                </a:xfrm>
              </p:grpSpPr>
              <p:cxnSp>
                <p:nvCxnSpPr>
                  <p:cNvPr id="18" name="Straight Connector 17">
                    <a:extLst>
                      <a:ext uri="{FF2B5EF4-FFF2-40B4-BE49-F238E27FC236}">
                        <a16:creationId xmlns:a16="http://schemas.microsoft.com/office/drawing/2014/main" id="{ED7E13C7-50EF-403B-87FA-E51E1209EC1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991115" y="3429000"/>
                    <a:ext cx="2743186" cy="2329258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>
                    <a:extLst>
                      <a:ext uri="{FF2B5EF4-FFF2-40B4-BE49-F238E27FC236}">
                        <a16:creationId xmlns:a16="http://schemas.microsoft.com/office/drawing/2014/main" id="{2E9CDBE7-CCF4-46CD-80E2-5FCCF4F881C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991101" y="5758258"/>
                    <a:ext cx="1981196" cy="21691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5CDE3250-FF40-4D3A-80B7-3B5958724100}"/>
                      </a:ext>
                    </a:extLst>
                  </p:cNvPr>
                  <p:cNvCxnSpPr>
                    <a:cxnSpLocks/>
                    <a:stCxn id="15" idx="0"/>
                  </p:cNvCxnSpPr>
                  <p:nvPr/>
                </p:nvCxnSpPr>
                <p:spPr>
                  <a:xfrm flipH="1">
                    <a:off x="6972298" y="3429000"/>
                    <a:ext cx="762002" cy="2350949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043610A0-2C74-4303-8F14-0996F99241E3}"/>
                    </a:ext>
                  </a:extLst>
                </p:cNvPr>
                <p:cNvSpPr/>
                <p:nvPr/>
              </p:nvSpPr>
              <p:spPr>
                <a:xfrm>
                  <a:off x="7334250" y="5295500"/>
                  <a:ext cx="400030" cy="445949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12450768-4824-4704-AF08-A2D7D62A0E27}"/>
                    </a:ext>
                  </a:extLst>
                </p:cNvPr>
                <p:cNvSpPr txBox="1"/>
                <p:nvPr/>
              </p:nvSpPr>
              <p:spPr>
                <a:xfrm>
                  <a:off x="5717218" y="6095880"/>
                  <a:ext cx="161703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bn-IN" sz="3200" dirty="0">
                      <a:latin typeface="NikoshBAN" panose="02000000000000000000" pitchFamily="2" charset="0"/>
                      <a:cs typeface="NikoshBAN" panose="02000000000000000000" pitchFamily="2" charset="0"/>
                    </a:rPr>
                    <a:t>৯ সেমি</a:t>
                  </a:r>
                  <a:endParaRPr lang="en-US" sz="3200" dirty="0">
                    <a:latin typeface="NikoshBAN" panose="02000000000000000000" pitchFamily="2" charset="0"/>
                    <a:cs typeface="NikoshBAN" panose="02000000000000000000" pitchFamily="2" charset="0"/>
                  </a:endParaRPr>
                </a:p>
              </p:txBody>
            </p: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FE2EE647-ED1B-4363-A412-0F8E20926377}"/>
                    </a:ext>
                  </a:extLst>
                </p:cNvPr>
                <p:cNvSpPr txBox="1"/>
                <p:nvPr/>
              </p:nvSpPr>
              <p:spPr>
                <a:xfrm rot="16200000">
                  <a:off x="7355758" y="4172025"/>
                  <a:ext cx="137377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bn-IN" sz="3200" dirty="0">
                      <a:latin typeface="NikoshBAN" panose="02000000000000000000" pitchFamily="2" charset="0"/>
                      <a:cs typeface="NikoshBAN" panose="02000000000000000000" pitchFamily="2" charset="0"/>
                    </a:rPr>
                    <a:t>৬ সেমি</a:t>
                  </a:r>
                  <a:endParaRPr lang="en-US" sz="3200" dirty="0">
                    <a:latin typeface="NikoshBAN" panose="02000000000000000000" pitchFamily="2" charset="0"/>
                    <a:cs typeface="NikoshBAN" panose="02000000000000000000" pitchFamily="2" charset="0"/>
                  </a:endParaRPr>
                </a:p>
              </p:txBody>
            </p:sp>
          </p:grp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7F31191B-48B6-4034-934D-451775290256}"/>
              </a:ext>
            </a:extLst>
          </p:cNvPr>
          <p:cNvSpPr txBox="1"/>
          <p:nvPr/>
        </p:nvSpPr>
        <p:spPr>
          <a:xfrm>
            <a:off x="371480" y="3362920"/>
            <a:ext cx="781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(১)</a:t>
            </a:r>
            <a:endParaRPr lang="en-US" sz="40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AB8EB42-FF68-4CC7-90AD-2475913AAB0C}"/>
              </a:ext>
            </a:extLst>
          </p:cNvPr>
          <p:cNvSpPr txBox="1"/>
          <p:nvPr/>
        </p:nvSpPr>
        <p:spPr>
          <a:xfrm>
            <a:off x="4543408" y="3401289"/>
            <a:ext cx="7810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b="1" dirty="0">
                <a:latin typeface="NikoshBAN" panose="02000000000000000000" pitchFamily="2" charset="0"/>
                <a:cs typeface="NikoshBAN" panose="02000000000000000000" pitchFamily="2" charset="0"/>
              </a:rPr>
              <a:t>(২)</a:t>
            </a:r>
            <a:endParaRPr lang="en-US" sz="40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9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2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2-Point Star 1"/>
          <p:cNvSpPr/>
          <p:nvPr/>
        </p:nvSpPr>
        <p:spPr>
          <a:xfrm>
            <a:off x="2150150" y="2217920"/>
            <a:ext cx="1143000" cy="1143000"/>
          </a:xfrm>
          <a:prstGeom prst="star32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32-Point Star 2"/>
          <p:cNvSpPr/>
          <p:nvPr/>
        </p:nvSpPr>
        <p:spPr>
          <a:xfrm>
            <a:off x="3415570" y="2220420"/>
            <a:ext cx="1143000" cy="1143000"/>
          </a:xfrm>
          <a:prstGeom prst="star32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ন্য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2-Point Star 3"/>
          <p:cNvSpPr/>
          <p:nvPr/>
        </p:nvSpPr>
        <p:spPr>
          <a:xfrm>
            <a:off x="4680990" y="2232910"/>
            <a:ext cx="1143000" cy="1143000"/>
          </a:xfrm>
          <a:prstGeom prst="star32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বা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32-Point Star 4"/>
          <p:cNvSpPr/>
          <p:nvPr/>
        </p:nvSpPr>
        <p:spPr>
          <a:xfrm>
            <a:off x="5946410" y="2294120"/>
            <a:ext cx="1143000" cy="1143000"/>
          </a:xfrm>
          <a:prstGeom prst="star32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graphics-flowers-53176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605" y="3848100"/>
            <a:ext cx="2428875" cy="2552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V="1">
            <a:off x="914400" y="1449490"/>
            <a:ext cx="7010400" cy="14797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76262" y="345710"/>
            <a:ext cx="307014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6600" b="1" spc="150" dirty="0" err="1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</a:t>
            </a:r>
            <a:r>
              <a:rPr lang="en-US" sz="5400" b="1" spc="150" dirty="0" err="1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ঠ</a:t>
            </a:r>
            <a:r>
              <a:rPr lang="en-US" sz="5400" b="1" spc="150" dirty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b="1" spc="150" dirty="0" err="1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সমাপ্তি</a:t>
            </a:r>
            <a:endParaRPr lang="en-US" sz="5400" b="1" spc="150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glow rad="101600">
                  <a:srgbClr val="FFFF00">
                    <a:alpha val="60000"/>
                  </a:srgbClr>
                </a:glow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2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>
            <a:off x="2667000" y="1524000"/>
            <a:ext cx="3352800" cy="2362200"/>
          </a:xfrm>
          <a:prstGeom prst="triangle">
            <a:avLst>
              <a:gd name="adj" fmla="val 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Isosceles Triangle 7"/>
          <p:cNvSpPr/>
          <p:nvPr/>
        </p:nvSpPr>
        <p:spPr>
          <a:xfrm rot="10800000">
            <a:off x="2667000" y="1520723"/>
            <a:ext cx="3352800" cy="2362200"/>
          </a:xfrm>
          <a:prstGeom prst="triangle">
            <a:avLst>
              <a:gd name="adj" fmla="val 0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1524000"/>
            <a:ext cx="3352800" cy="23622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666999" y="4105281"/>
            <a:ext cx="335584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259618" y="2724632"/>
            <a:ext cx="235915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67150" y="4168508"/>
            <a:ext cx="1333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150" dirty="0">
                <a:ln w="11430"/>
                <a:latin typeface="NikoshBAN" pitchFamily="2" charset="0"/>
                <a:cs typeface="NikoshBAN" pitchFamily="2" charset="0"/>
              </a:rPr>
              <a:t>৫ </a:t>
            </a:r>
            <a:r>
              <a:rPr lang="en-US" sz="2800" spc="150" dirty="0" err="1">
                <a:ln w="11430"/>
                <a:latin typeface="NikoshBAN" pitchFamily="2" charset="0"/>
                <a:cs typeface="NikoshBAN" pitchFamily="2" charset="0"/>
              </a:rPr>
              <a:t>সে.মি</a:t>
            </a:r>
            <a:r>
              <a:rPr lang="en-US" sz="2800" spc="150" dirty="0">
                <a:ln w="11430"/>
                <a:latin typeface="NikoshBAN" pitchFamily="2" charset="0"/>
                <a:cs typeface="NikoshBAN" pitchFamily="2" charset="0"/>
              </a:rPr>
              <a:t>.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1326773" y="2440213"/>
            <a:ext cx="1246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150" dirty="0">
                <a:ln w="11430"/>
                <a:latin typeface="NikoshBAN" pitchFamily="2" charset="0"/>
                <a:cs typeface="NikoshBAN" pitchFamily="2" charset="0"/>
              </a:rPr>
              <a:t>৪ </a:t>
            </a:r>
            <a:r>
              <a:rPr lang="en-US" sz="2800" spc="150" dirty="0" err="1">
                <a:ln w="11430"/>
                <a:latin typeface="NikoshBAN" pitchFamily="2" charset="0"/>
                <a:cs typeface="NikoshBAN" pitchFamily="2" charset="0"/>
              </a:rPr>
              <a:t>সে.মি</a:t>
            </a:r>
            <a:r>
              <a:rPr lang="en-US" sz="2800" spc="150" dirty="0">
                <a:ln w="11430"/>
                <a:latin typeface="NikoshBAN" pitchFamily="2" charset="0"/>
                <a:cs typeface="NikoshBAN" pitchFamily="2" charset="0"/>
              </a:rPr>
              <a:t>.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295400" y="4863882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pc="150" dirty="0" err="1">
                <a:ln w="11430"/>
                <a:latin typeface="NikoshBAN" pitchFamily="2" charset="0"/>
                <a:cs typeface="NikoshBAN" pitchFamily="2" charset="0"/>
              </a:rPr>
              <a:t>আয়তক্ষেত্রটির</a:t>
            </a:r>
            <a:r>
              <a:rPr lang="en-US" sz="3600" spc="150" dirty="0">
                <a:ln w="11430"/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spc="150" dirty="0" err="1">
                <a:ln w="11430"/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3600" spc="150" dirty="0">
                <a:ln w="11430"/>
                <a:latin typeface="NikoshBAN" pitchFamily="2" charset="0"/>
                <a:cs typeface="NikoshBAN" pitchFamily="2" charset="0"/>
              </a:rPr>
              <a:t> = ২০ </a:t>
            </a:r>
            <a:r>
              <a:rPr lang="en-US" sz="3600" spc="150" dirty="0" err="1">
                <a:ln w="11430"/>
                <a:latin typeface="NikoshBAN" pitchFamily="2" charset="0"/>
                <a:cs typeface="NikoshBAN" pitchFamily="2" charset="0"/>
              </a:rPr>
              <a:t>বর্গ</a:t>
            </a:r>
            <a:r>
              <a:rPr lang="en-US" sz="3600" spc="150" dirty="0">
                <a:ln w="11430"/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spc="150" dirty="0" err="1">
                <a:ln w="11430"/>
                <a:latin typeface="NikoshBAN" pitchFamily="2" charset="0"/>
                <a:cs typeface="NikoshBAN" pitchFamily="2" charset="0"/>
              </a:rPr>
              <a:t>সে.মি</a:t>
            </a:r>
            <a:r>
              <a:rPr lang="en-US" sz="3600" spc="150" dirty="0">
                <a:ln w="11430"/>
                <a:latin typeface="NikoshBAN" pitchFamily="2" charset="0"/>
                <a:cs typeface="NikoshBAN" pitchFamily="2" charset="0"/>
              </a:rPr>
              <a:t>.</a:t>
            </a:r>
            <a:endParaRPr 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2171700" y="567953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pc="150" dirty="0" err="1">
                <a:ln w="11430"/>
                <a:latin typeface="NikoshBAN" pitchFamily="2" charset="0"/>
                <a:cs typeface="NikoshBAN" pitchFamily="2" charset="0"/>
              </a:rPr>
              <a:t>ত্রিভুজক্ষেত্রটির</a:t>
            </a:r>
            <a:r>
              <a:rPr lang="en-US" sz="3600" spc="150" dirty="0">
                <a:ln w="11430"/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spc="150" dirty="0" err="1">
                <a:ln w="11430"/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3600" spc="150" dirty="0">
                <a:ln w="11430"/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spc="150" dirty="0" err="1">
                <a:ln w="11430"/>
                <a:latin typeface="NikoshBAN" pitchFamily="2" charset="0"/>
                <a:cs typeface="NikoshBAN" pitchFamily="2" charset="0"/>
              </a:rPr>
              <a:t>কত</a:t>
            </a:r>
            <a:r>
              <a:rPr lang="en-US" sz="3600" spc="150" dirty="0">
                <a:ln w="11430"/>
                <a:latin typeface="NikoshBAN" pitchFamily="2" charset="0"/>
                <a:cs typeface="NikoshBAN" pitchFamily="2" charset="0"/>
              </a:rPr>
              <a:t>?</a:t>
            </a:r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  <p:bldP spid="5" grpId="0" animBg="1"/>
      <p:bldP spid="5" grpId="1" animBg="1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V="1">
            <a:off x="872616" y="1235735"/>
            <a:ext cx="7010400" cy="14797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72616" y="368378"/>
            <a:ext cx="273825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6000" b="1" spc="150" dirty="0" err="1">
                <a:ln w="11430"/>
                <a:solidFill>
                  <a:srgbClr val="FF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</a:t>
            </a:r>
            <a:r>
              <a:rPr lang="en-US" sz="4800" b="1" spc="150" dirty="0" err="1">
                <a:ln w="11430"/>
                <a:solidFill>
                  <a:srgbClr val="FF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ঠ</a:t>
            </a:r>
            <a:r>
              <a:rPr lang="en-US" sz="4800" b="1" spc="150" dirty="0">
                <a:ln w="11430"/>
                <a:solidFill>
                  <a:srgbClr val="FF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spc="150" dirty="0" err="1">
                <a:ln w="11430"/>
                <a:solidFill>
                  <a:srgbClr val="FF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ষোষণা</a:t>
            </a:r>
            <a:r>
              <a:rPr lang="en-US" sz="4800" b="1" spc="150" dirty="0">
                <a:ln w="11430"/>
                <a:solidFill>
                  <a:srgbClr val="FF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:</a:t>
            </a:r>
          </a:p>
        </p:txBody>
      </p:sp>
      <p:sp>
        <p:nvSpPr>
          <p:cNvPr id="7" name="Isosceles Triangle 6"/>
          <p:cNvSpPr/>
          <p:nvPr/>
        </p:nvSpPr>
        <p:spPr>
          <a:xfrm>
            <a:off x="2362200" y="1723231"/>
            <a:ext cx="4559605" cy="3153569"/>
          </a:xfrm>
          <a:prstGeom prst="triangle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005728" y="2698769"/>
            <a:ext cx="52725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>
                <a:latin typeface="NikoshBAN" pitchFamily="2" charset="0"/>
                <a:cs typeface="NikoshBAN" pitchFamily="2" charset="0"/>
              </a:rPr>
              <a:t>ত্রিভুজক্ষেত্রের</a:t>
            </a:r>
            <a:r>
              <a:rPr lang="en-US" sz="4800" dirty="0">
                <a:latin typeface="NikoshBAN" pitchFamily="2" charset="0"/>
                <a:cs typeface="NikoshBAN" pitchFamily="2" charset="0"/>
              </a:rPr>
              <a:t> </a:t>
            </a:r>
          </a:p>
          <a:p>
            <a:pPr algn="ctr"/>
            <a:r>
              <a:rPr lang="en-US" sz="4800" dirty="0" err="1">
                <a:latin typeface="NikoshBAN" pitchFamily="2" charset="0"/>
                <a:cs typeface="NikoshBAN" pitchFamily="2" charset="0"/>
              </a:rPr>
              <a:t>ক্ষেত্রফল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0830C-5648-41FB-90D0-BF7BED1A228C}"/>
              </a:ext>
            </a:extLst>
          </p:cNvPr>
          <p:cNvSpPr/>
          <p:nvPr/>
        </p:nvSpPr>
        <p:spPr>
          <a:xfrm flipV="1">
            <a:off x="0" y="6191857"/>
            <a:ext cx="9144000" cy="45719"/>
          </a:xfrm>
          <a:prstGeom prst="rect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V="1">
            <a:off x="872616" y="1528423"/>
            <a:ext cx="7010400" cy="14797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25232" y="636636"/>
            <a:ext cx="2295821" cy="101566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6000" b="1" spc="150" dirty="0" err="1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</a:t>
            </a:r>
            <a:r>
              <a:rPr lang="en-US" sz="4800" b="1" spc="150" dirty="0" err="1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খনফল</a:t>
            </a:r>
            <a:r>
              <a:rPr lang="en-US" sz="4800" b="1" spc="150" dirty="0">
                <a:ln w="11430"/>
                <a:solidFill>
                  <a:srgbClr val="7030A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716" y="2463477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buFont typeface="Wingdings"/>
              <a:buChar char="?"/>
            </a:pPr>
            <a:r>
              <a:rPr lang="bn-IN" sz="4400" dirty="0">
                <a:latin typeface="NikoshBAN" pitchFamily="2" charset="0"/>
                <a:cs typeface="NikoshBAN" pitchFamily="2" charset="0"/>
              </a:rPr>
              <a:t>২৪.২.২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ত্রিভু</a:t>
            </a:r>
            <a:r>
              <a:rPr lang="bn-IN" sz="4400" dirty="0">
                <a:latin typeface="NikoshBAN" pitchFamily="2" charset="0"/>
                <a:cs typeface="NikoshBAN" pitchFamily="2" charset="0"/>
              </a:rPr>
              <a:t>জাকার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ক্ষেত্রের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নির্ণয়ের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সূত্র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4400" dirty="0">
                <a:latin typeface="NikoshBAN" pitchFamily="2" charset="0"/>
                <a:cs typeface="NikoshBAN" pitchFamily="2" charset="0"/>
              </a:rPr>
              <a:t>ও ব্যবহার করতে পারবে।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flowers_on_vine_e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085272" y="3494972"/>
            <a:ext cx="4914900" cy="5619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29EEBCB-1A9B-46FD-90D1-E97C21F25C69}"/>
              </a:ext>
            </a:extLst>
          </p:cNvPr>
          <p:cNvSpPr/>
          <p:nvPr/>
        </p:nvSpPr>
        <p:spPr>
          <a:xfrm flipV="1">
            <a:off x="0" y="6191857"/>
            <a:ext cx="9144000" cy="45719"/>
          </a:xfrm>
          <a:prstGeom prst="rect">
            <a:avLst/>
          </a:prstGeo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00B050"/>
            </a:gs>
            <a:gs pos="43000">
              <a:srgbClr val="ABC0E4"/>
            </a:gs>
            <a:gs pos="45000">
              <a:srgbClr val="ABC0E4"/>
            </a:gs>
            <a:gs pos="93000">
              <a:srgbClr val="7030A0"/>
            </a:gs>
            <a:gs pos="83000">
              <a:schemeClr val="accent1">
                <a:lumMod val="45000"/>
                <a:lumOff val="55000"/>
              </a:schemeClr>
            </a:gs>
            <a:gs pos="100000">
              <a:srgbClr val="92D050">
                <a:alpha val="8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Table 60">
            <a:extLst>
              <a:ext uri="{FF2B5EF4-FFF2-40B4-BE49-F238E27FC236}">
                <a16:creationId xmlns:a16="http://schemas.microsoft.com/office/drawing/2014/main" id="{980516EF-A571-44A6-8049-2A8F4AA8C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507999"/>
              </p:ext>
            </p:extLst>
          </p:nvPr>
        </p:nvGraphicFramePr>
        <p:xfrm>
          <a:off x="1904999" y="1279853"/>
          <a:ext cx="5105401" cy="28267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931">
                  <a:extLst>
                    <a:ext uri="{9D8B030D-6E8A-4147-A177-3AD203B41FA5}">
                      <a16:colId xmlns:a16="http://schemas.microsoft.com/office/drawing/2014/main" val="209638308"/>
                    </a:ext>
                  </a:extLst>
                </a:gridCol>
                <a:gridCol w="643931">
                  <a:extLst>
                    <a:ext uri="{9D8B030D-6E8A-4147-A177-3AD203B41FA5}">
                      <a16:colId xmlns:a16="http://schemas.microsoft.com/office/drawing/2014/main" val="3666390216"/>
                    </a:ext>
                  </a:extLst>
                </a:gridCol>
                <a:gridCol w="643931">
                  <a:extLst>
                    <a:ext uri="{9D8B030D-6E8A-4147-A177-3AD203B41FA5}">
                      <a16:colId xmlns:a16="http://schemas.microsoft.com/office/drawing/2014/main" val="1765704131"/>
                    </a:ext>
                  </a:extLst>
                </a:gridCol>
                <a:gridCol w="643931">
                  <a:extLst>
                    <a:ext uri="{9D8B030D-6E8A-4147-A177-3AD203B41FA5}">
                      <a16:colId xmlns:a16="http://schemas.microsoft.com/office/drawing/2014/main" val="2528130604"/>
                    </a:ext>
                  </a:extLst>
                </a:gridCol>
                <a:gridCol w="643931">
                  <a:extLst>
                    <a:ext uri="{9D8B030D-6E8A-4147-A177-3AD203B41FA5}">
                      <a16:colId xmlns:a16="http://schemas.microsoft.com/office/drawing/2014/main" val="3039162568"/>
                    </a:ext>
                  </a:extLst>
                </a:gridCol>
                <a:gridCol w="643931">
                  <a:extLst>
                    <a:ext uri="{9D8B030D-6E8A-4147-A177-3AD203B41FA5}">
                      <a16:colId xmlns:a16="http://schemas.microsoft.com/office/drawing/2014/main" val="738695033"/>
                    </a:ext>
                  </a:extLst>
                </a:gridCol>
                <a:gridCol w="643931">
                  <a:extLst>
                    <a:ext uri="{9D8B030D-6E8A-4147-A177-3AD203B41FA5}">
                      <a16:colId xmlns:a16="http://schemas.microsoft.com/office/drawing/2014/main" val="4211793593"/>
                    </a:ext>
                  </a:extLst>
                </a:gridCol>
                <a:gridCol w="597884">
                  <a:extLst>
                    <a:ext uri="{9D8B030D-6E8A-4147-A177-3AD203B41FA5}">
                      <a16:colId xmlns:a16="http://schemas.microsoft.com/office/drawing/2014/main" val="1494717680"/>
                    </a:ext>
                  </a:extLst>
                </a:gridCol>
              </a:tblGrid>
              <a:tr h="471123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2347746"/>
                  </a:ext>
                </a:extLst>
              </a:tr>
              <a:tr h="471123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8408075"/>
                  </a:ext>
                </a:extLst>
              </a:tr>
              <a:tr h="471123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7648809"/>
                  </a:ext>
                </a:extLst>
              </a:tr>
              <a:tr h="471123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1257239"/>
                  </a:ext>
                </a:extLst>
              </a:tr>
              <a:tr h="471123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3926326"/>
                  </a:ext>
                </a:extLst>
              </a:tr>
              <a:tr h="471123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191589"/>
                  </a:ext>
                </a:extLst>
              </a:tr>
            </a:tbl>
          </a:graphicData>
        </a:graphic>
      </p:graphicFrame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BD82DDA9-BB62-449F-BF24-7CC2D571A45E}"/>
              </a:ext>
            </a:extLst>
          </p:cNvPr>
          <p:cNvSpPr/>
          <p:nvPr/>
        </p:nvSpPr>
        <p:spPr>
          <a:xfrm>
            <a:off x="2514600" y="1752600"/>
            <a:ext cx="3900268" cy="1890932"/>
          </a:xfrm>
          <a:prstGeom prst="triangl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3C2FFD0-46F3-4DB9-A3F2-AF21CACDD78C}"/>
              </a:ext>
            </a:extLst>
          </p:cNvPr>
          <p:cNvCxnSpPr>
            <a:cxnSpLocks/>
          </p:cNvCxnSpPr>
          <p:nvPr/>
        </p:nvCxnSpPr>
        <p:spPr>
          <a:xfrm>
            <a:off x="6414868" y="1075006"/>
            <a:ext cx="59553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4CC28F8C-9505-40BE-9E15-6F00A72FF50D}"/>
              </a:ext>
            </a:extLst>
          </p:cNvPr>
          <p:cNvCxnSpPr>
            <a:cxnSpLocks/>
          </p:cNvCxnSpPr>
          <p:nvPr/>
        </p:nvCxnSpPr>
        <p:spPr>
          <a:xfrm>
            <a:off x="7239000" y="1253221"/>
            <a:ext cx="0" cy="4993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E3E60824-F221-48C2-8F8D-C07F5B946074}"/>
              </a:ext>
            </a:extLst>
          </p:cNvPr>
          <p:cNvCxnSpPr>
            <a:cxnSpLocks/>
          </p:cNvCxnSpPr>
          <p:nvPr/>
        </p:nvCxnSpPr>
        <p:spPr>
          <a:xfrm flipV="1">
            <a:off x="7010400" y="1752601"/>
            <a:ext cx="0" cy="1904999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A857F1D9-0BAF-44A6-8B36-D1B71F94475E}"/>
              </a:ext>
            </a:extLst>
          </p:cNvPr>
          <p:cNvCxnSpPr>
            <a:cxnSpLocks/>
          </p:cNvCxnSpPr>
          <p:nvPr/>
        </p:nvCxnSpPr>
        <p:spPr>
          <a:xfrm flipH="1">
            <a:off x="2514600" y="3810000"/>
            <a:ext cx="3900268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ECE921B9-A573-415B-851D-0CB48813E961}"/>
              </a:ext>
            </a:extLst>
          </p:cNvPr>
          <p:cNvSpPr txBox="1"/>
          <p:nvPr/>
        </p:nvSpPr>
        <p:spPr>
          <a:xfrm>
            <a:off x="6294447" y="66930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NikoshBAN" panose="02000000000000000000" pitchFamily="2" charset="0"/>
                <a:cs typeface="NikoshBAN" panose="02000000000000000000" pitchFamily="2" charset="0"/>
              </a:rPr>
              <a:t>১ </a:t>
            </a:r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সেমি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242D162C-79FD-4A50-A2C9-4C252DB6BCC2}"/>
              </a:ext>
            </a:extLst>
          </p:cNvPr>
          <p:cNvSpPr txBox="1"/>
          <p:nvPr/>
        </p:nvSpPr>
        <p:spPr>
          <a:xfrm>
            <a:off x="7246033" y="131824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NikoshBAN" panose="02000000000000000000" pitchFamily="2" charset="0"/>
                <a:cs typeface="NikoshBAN" panose="02000000000000000000" pitchFamily="2" charset="0"/>
              </a:rPr>
              <a:t>১ </a:t>
            </a:r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সেমি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E45A408-2B6F-4680-A01B-D44E611513B4}"/>
              </a:ext>
            </a:extLst>
          </p:cNvPr>
          <p:cNvSpPr txBox="1"/>
          <p:nvPr/>
        </p:nvSpPr>
        <p:spPr>
          <a:xfrm>
            <a:off x="7258928" y="25204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৪</a:t>
            </a:r>
            <a:r>
              <a:rPr lang="en-US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সেমি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48612D46-AA29-4D1F-A17D-052CC443B499}"/>
              </a:ext>
            </a:extLst>
          </p:cNvPr>
          <p:cNvSpPr txBox="1"/>
          <p:nvPr/>
        </p:nvSpPr>
        <p:spPr>
          <a:xfrm>
            <a:off x="4191000" y="416314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NikoshBAN" panose="02000000000000000000" pitchFamily="2" charset="0"/>
                <a:cs typeface="NikoshBAN" panose="02000000000000000000" pitchFamily="2" charset="0"/>
              </a:rPr>
              <a:t>৬ </a:t>
            </a:r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সেমি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07B9B5BE-F627-4FAA-AD89-E657AF8C1AEA}"/>
              </a:ext>
            </a:extLst>
          </p:cNvPr>
          <p:cNvSpPr/>
          <p:nvPr/>
        </p:nvSpPr>
        <p:spPr>
          <a:xfrm>
            <a:off x="586676" y="560352"/>
            <a:ext cx="6569976" cy="3050049"/>
          </a:xfrm>
          <a:prstGeom prst="roundRect">
            <a:avLst/>
          </a:prstGeom>
          <a:gradFill>
            <a:gsLst>
              <a:gs pos="100000">
                <a:srgbClr val="FFFF00"/>
              </a:gs>
              <a:gs pos="100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EE52A1A-C8FD-4A23-9CB1-3543ED064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555195"/>
              </p:ext>
            </p:extLst>
          </p:nvPr>
        </p:nvGraphicFramePr>
        <p:xfrm>
          <a:off x="790085" y="731749"/>
          <a:ext cx="6096000" cy="269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5359817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998942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89306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803855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1000503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741029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1405009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1520643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345233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9065730"/>
                    </a:ext>
                  </a:extLst>
                </a:gridCol>
              </a:tblGrid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465365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139528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758302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262499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605971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507768"/>
                  </a:ext>
                </a:extLst>
              </a:tr>
            </a:tbl>
          </a:graphicData>
        </a:graphic>
      </p:graphicFrame>
      <p:sp>
        <p:nvSpPr>
          <p:cNvPr id="113" name="TextBox 112">
            <a:extLst>
              <a:ext uri="{FF2B5EF4-FFF2-40B4-BE49-F238E27FC236}">
                <a16:creationId xmlns:a16="http://schemas.microsoft.com/office/drawing/2014/main" id="{C97FE36A-A699-4982-BFC6-F6BDEB45014D}"/>
              </a:ext>
            </a:extLst>
          </p:cNvPr>
          <p:cNvSpPr txBox="1"/>
          <p:nvPr/>
        </p:nvSpPr>
        <p:spPr>
          <a:xfrm>
            <a:off x="951102" y="3790547"/>
            <a:ext cx="272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ত্রিভূজটির ক্ষেত্রফল হবেঃ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BE529E0-9340-4484-BE8F-A629D74B6C9F}"/>
              </a:ext>
            </a:extLst>
          </p:cNvPr>
          <p:cNvSpPr/>
          <p:nvPr/>
        </p:nvSpPr>
        <p:spPr>
          <a:xfrm>
            <a:off x="5018889" y="4276778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E54B377-0E2E-4756-87F0-E724BEB78664}"/>
              </a:ext>
            </a:extLst>
          </p:cNvPr>
          <p:cNvSpPr/>
          <p:nvPr/>
        </p:nvSpPr>
        <p:spPr>
          <a:xfrm>
            <a:off x="1930595" y="4295790"/>
            <a:ext cx="431457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IN" sz="3200" dirty="0"/>
              <a:t>×</a:t>
            </a:r>
            <a:endParaRPr lang="en-US" sz="3200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196667E-6732-4DC5-8486-49D9024434EB}"/>
              </a:ext>
            </a:extLst>
          </p:cNvPr>
          <p:cNvSpPr/>
          <p:nvPr/>
        </p:nvSpPr>
        <p:spPr>
          <a:xfrm>
            <a:off x="3474837" y="4262193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২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40C6D3E1-396A-4B84-AB92-D58559E04A85}"/>
              </a:ext>
            </a:extLst>
          </p:cNvPr>
          <p:cNvGrpSpPr/>
          <p:nvPr/>
        </p:nvGrpSpPr>
        <p:grpSpPr>
          <a:xfrm>
            <a:off x="3119603" y="4397602"/>
            <a:ext cx="224971" cy="269802"/>
            <a:chOff x="3621553" y="3495140"/>
            <a:chExt cx="537033" cy="264895"/>
          </a:xfrm>
        </p:grpSpPr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6562FAF-B517-4B6C-B400-3EA4CBAD0411}"/>
                </a:ext>
              </a:extLst>
            </p:cNvPr>
            <p:cNvCxnSpPr>
              <a:cxnSpLocks/>
            </p:cNvCxnSpPr>
            <p:nvPr/>
          </p:nvCxnSpPr>
          <p:spPr>
            <a:xfrm>
              <a:off x="3621553" y="3622149"/>
              <a:ext cx="537033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B077F85-BB05-484C-8B54-88B797C331E9}"/>
                </a:ext>
              </a:extLst>
            </p:cNvPr>
            <p:cNvSpPr/>
            <p:nvPr/>
          </p:nvSpPr>
          <p:spPr>
            <a:xfrm>
              <a:off x="3853789" y="3495140"/>
              <a:ext cx="101599" cy="834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51D19411-0CE0-4766-A5DB-B68A1F60C9E8}"/>
                </a:ext>
              </a:extLst>
            </p:cNvPr>
            <p:cNvSpPr/>
            <p:nvPr/>
          </p:nvSpPr>
          <p:spPr>
            <a:xfrm>
              <a:off x="3846533" y="3676582"/>
              <a:ext cx="101599" cy="834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AD8879B-87E9-4B12-9742-7918A7A32631}"/>
              </a:ext>
            </a:extLst>
          </p:cNvPr>
          <p:cNvSpPr/>
          <p:nvPr/>
        </p:nvSpPr>
        <p:spPr>
          <a:xfrm>
            <a:off x="1224612" y="4295790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55315FF-868E-41CB-9CD2-9F33E5BC72D6}"/>
              </a:ext>
            </a:extLst>
          </p:cNvPr>
          <p:cNvSpPr/>
          <p:nvPr/>
        </p:nvSpPr>
        <p:spPr>
          <a:xfrm>
            <a:off x="2395794" y="4295790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A8F80FA-02F9-4763-9FF9-C34414D15459}"/>
              </a:ext>
            </a:extLst>
          </p:cNvPr>
          <p:cNvSpPr/>
          <p:nvPr/>
        </p:nvSpPr>
        <p:spPr>
          <a:xfrm>
            <a:off x="4237514" y="4283538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dirty="0">
                <a:latin typeface="NikoshBAN" panose="02000000000000000000" pitchFamily="2" charset="0"/>
                <a:cs typeface="NikoshBAN" panose="02000000000000000000" pitchFamily="2" charset="0"/>
              </a:rPr>
              <a:t>=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682CBE0-D030-4A9C-8170-C5019910599F}"/>
              </a:ext>
            </a:extLst>
          </p:cNvPr>
          <p:cNvSpPr/>
          <p:nvPr/>
        </p:nvSpPr>
        <p:spPr>
          <a:xfrm>
            <a:off x="5753630" y="4276778"/>
            <a:ext cx="902242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বর্গ সেমি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83362CC8-3072-45AC-966C-00B45997E3A2}"/>
              </a:ext>
            </a:extLst>
          </p:cNvPr>
          <p:cNvSpPr/>
          <p:nvPr/>
        </p:nvSpPr>
        <p:spPr>
          <a:xfrm rot="10800000" flipH="1" flipV="1">
            <a:off x="2580283" y="1143000"/>
            <a:ext cx="3697801" cy="1822279"/>
          </a:xfrm>
          <a:prstGeom prst="triangle">
            <a:avLst>
              <a:gd name="adj" fmla="val 67624"/>
            </a:avLst>
          </a:prstGeom>
          <a:solidFill>
            <a:schemeClr val="bg1">
              <a:lumMod val="95000"/>
              <a:alpha val="55000"/>
            </a:schemeClr>
          </a:solidFill>
          <a:ln>
            <a:solidFill>
              <a:schemeClr val="dk1">
                <a:shade val="95000"/>
                <a:satMod val="10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6E9BCCEF-E430-4303-8D5B-603E9A3F88C9}"/>
              </a:ext>
            </a:extLst>
          </p:cNvPr>
          <p:cNvSpPr/>
          <p:nvPr/>
        </p:nvSpPr>
        <p:spPr>
          <a:xfrm flipH="1" flipV="1">
            <a:off x="1353604" y="1185451"/>
            <a:ext cx="3697801" cy="1822279"/>
          </a:xfrm>
          <a:prstGeom prst="triangle">
            <a:avLst>
              <a:gd name="adj" fmla="val 67624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D97F0B0-B08C-4294-A83D-D349E325703F}"/>
              </a:ext>
            </a:extLst>
          </p:cNvPr>
          <p:cNvSpPr/>
          <p:nvPr/>
        </p:nvSpPr>
        <p:spPr>
          <a:xfrm>
            <a:off x="5018889" y="4888775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১২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43B8219-6833-4EE7-A361-69C21A4C5F15}"/>
              </a:ext>
            </a:extLst>
          </p:cNvPr>
          <p:cNvSpPr/>
          <p:nvPr/>
        </p:nvSpPr>
        <p:spPr>
          <a:xfrm>
            <a:off x="1930595" y="4907787"/>
            <a:ext cx="431457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IN" sz="3200" dirty="0"/>
              <a:t>×</a:t>
            </a:r>
            <a:endParaRPr lang="en-US" sz="32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EEC7A8B-C939-4F55-8C51-97D81E365CFF}"/>
              </a:ext>
            </a:extLst>
          </p:cNvPr>
          <p:cNvSpPr/>
          <p:nvPr/>
        </p:nvSpPr>
        <p:spPr>
          <a:xfrm>
            <a:off x="3474837" y="4874190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২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1986160-8E11-4F70-BA70-BCE0F6A307EB}"/>
              </a:ext>
            </a:extLst>
          </p:cNvPr>
          <p:cNvGrpSpPr/>
          <p:nvPr/>
        </p:nvGrpSpPr>
        <p:grpSpPr>
          <a:xfrm>
            <a:off x="3119603" y="5009599"/>
            <a:ext cx="224971" cy="269802"/>
            <a:chOff x="3621553" y="3495140"/>
            <a:chExt cx="537033" cy="264895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FD36F8C-6A4A-42C5-B0D6-8CFFC602514D}"/>
                </a:ext>
              </a:extLst>
            </p:cNvPr>
            <p:cNvCxnSpPr>
              <a:cxnSpLocks/>
            </p:cNvCxnSpPr>
            <p:nvPr/>
          </p:nvCxnSpPr>
          <p:spPr>
            <a:xfrm>
              <a:off x="3621553" y="3622149"/>
              <a:ext cx="537033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9632C29-BE90-4151-A0A1-18A8F72A9A13}"/>
                </a:ext>
              </a:extLst>
            </p:cNvPr>
            <p:cNvSpPr/>
            <p:nvPr/>
          </p:nvSpPr>
          <p:spPr>
            <a:xfrm>
              <a:off x="3853789" y="3495140"/>
              <a:ext cx="101599" cy="834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6FAE53B9-3F14-424C-9E68-D2B4E889FEB3}"/>
                </a:ext>
              </a:extLst>
            </p:cNvPr>
            <p:cNvSpPr/>
            <p:nvPr/>
          </p:nvSpPr>
          <p:spPr>
            <a:xfrm>
              <a:off x="3846533" y="3676582"/>
              <a:ext cx="101599" cy="834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4DCF8E9F-F5A9-4B73-A832-144679C51F88}"/>
              </a:ext>
            </a:extLst>
          </p:cNvPr>
          <p:cNvSpPr/>
          <p:nvPr/>
        </p:nvSpPr>
        <p:spPr>
          <a:xfrm>
            <a:off x="1224612" y="4907787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৪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7DEE023-B949-4ACD-AEA1-2DE7C40D41A2}"/>
              </a:ext>
            </a:extLst>
          </p:cNvPr>
          <p:cNvSpPr/>
          <p:nvPr/>
        </p:nvSpPr>
        <p:spPr>
          <a:xfrm>
            <a:off x="2395794" y="4907787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৬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4CDBA16-2CAB-48BC-B525-D702147D6E35}"/>
              </a:ext>
            </a:extLst>
          </p:cNvPr>
          <p:cNvSpPr/>
          <p:nvPr/>
        </p:nvSpPr>
        <p:spPr>
          <a:xfrm>
            <a:off x="4237514" y="4895535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dirty="0">
                <a:latin typeface="NikoshBAN" panose="02000000000000000000" pitchFamily="2" charset="0"/>
                <a:cs typeface="NikoshBAN" panose="02000000000000000000" pitchFamily="2" charset="0"/>
              </a:rPr>
              <a:t>=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CC30B0C-F835-4BCF-AA02-69315AFF0C21}"/>
              </a:ext>
            </a:extLst>
          </p:cNvPr>
          <p:cNvSpPr/>
          <p:nvPr/>
        </p:nvSpPr>
        <p:spPr>
          <a:xfrm>
            <a:off x="5753630" y="4888775"/>
            <a:ext cx="902242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বর্গ সেমি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45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13" grpId="0"/>
      <p:bldP spid="115" grpId="0" animBg="1"/>
      <p:bldP spid="121" grpId="0" animBg="1"/>
      <p:bldP spid="122" grpId="0" animBg="1"/>
      <p:bldP spid="127" grpId="0" animBg="1"/>
      <p:bldP spid="128" grpId="0" animBg="1"/>
      <p:bldP spid="131" grpId="0" animBg="1"/>
      <p:bldP spid="134" grpId="0" animBg="1"/>
      <p:bldP spid="71" grpId="0" animBg="1"/>
      <p:bldP spid="55" grpId="0" animBg="1"/>
      <p:bldP spid="38" grpId="0" animBg="1"/>
      <p:bldP spid="39" grpId="0" animBg="1"/>
      <p:bldP spid="40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8C6B6B-098D-4B5A-B778-3871A5581D25}"/>
              </a:ext>
            </a:extLst>
          </p:cNvPr>
          <p:cNvSpPr txBox="1"/>
          <p:nvPr/>
        </p:nvSpPr>
        <p:spPr>
          <a:xfrm>
            <a:off x="312785" y="3705811"/>
            <a:ext cx="272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ত্রিভূজটির ক্ষেত্রফল হবেঃ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F0D793-F94A-419E-88FD-89591B1EE802}"/>
              </a:ext>
            </a:extLst>
          </p:cNvPr>
          <p:cNvSpPr/>
          <p:nvPr/>
        </p:nvSpPr>
        <p:spPr>
          <a:xfrm>
            <a:off x="1312985" y="4276714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12709F-EBBA-41FD-B079-540A87BA24F3}"/>
              </a:ext>
            </a:extLst>
          </p:cNvPr>
          <p:cNvSpPr/>
          <p:nvPr/>
        </p:nvSpPr>
        <p:spPr>
          <a:xfrm>
            <a:off x="2001383" y="4890924"/>
            <a:ext cx="431457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IN" sz="3200" b="1" dirty="0"/>
              <a:t>×</a:t>
            </a:r>
            <a:endParaRPr lang="en-US" sz="32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EE9B10-0B5E-404A-8984-BC9516B6C5E8}"/>
              </a:ext>
            </a:extLst>
          </p:cNvPr>
          <p:cNvSpPr/>
          <p:nvPr/>
        </p:nvSpPr>
        <p:spPr>
          <a:xfrm>
            <a:off x="2363041" y="4299639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২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F286EC1-24CC-43F0-A2CA-31160CC744FD}"/>
              </a:ext>
            </a:extLst>
          </p:cNvPr>
          <p:cNvGrpSpPr/>
          <p:nvPr/>
        </p:nvGrpSpPr>
        <p:grpSpPr>
          <a:xfrm>
            <a:off x="2026400" y="4410903"/>
            <a:ext cx="224971" cy="269802"/>
            <a:chOff x="3621553" y="3495140"/>
            <a:chExt cx="537033" cy="264895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3180667-6BF9-42C9-AAF7-B96F0C384E8E}"/>
                </a:ext>
              </a:extLst>
            </p:cNvPr>
            <p:cNvCxnSpPr>
              <a:cxnSpLocks/>
            </p:cNvCxnSpPr>
            <p:nvPr/>
          </p:nvCxnSpPr>
          <p:spPr>
            <a:xfrm>
              <a:off x="3621553" y="3622149"/>
              <a:ext cx="537033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2844220-6DCC-47C9-9032-6C3205946AA6}"/>
                </a:ext>
              </a:extLst>
            </p:cNvPr>
            <p:cNvSpPr/>
            <p:nvPr/>
          </p:nvSpPr>
          <p:spPr>
            <a:xfrm>
              <a:off x="3853789" y="3495140"/>
              <a:ext cx="101599" cy="834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2762E10-327C-4465-BC99-FF2FF6FC104B}"/>
                </a:ext>
              </a:extLst>
            </p:cNvPr>
            <p:cNvSpPr/>
            <p:nvPr/>
          </p:nvSpPr>
          <p:spPr>
            <a:xfrm>
              <a:off x="3846533" y="3676582"/>
              <a:ext cx="101599" cy="834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FD0CC2C6-BA08-48FF-B431-9BD926AECCAB}"/>
              </a:ext>
            </a:extLst>
          </p:cNvPr>
          <p:cNvSpPr/>
          <p:nvPr/>
        </p:nvSpPr>
        <p:spPr>
          <a:xfrm>
            <a:off x="1295400" y="4890924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98E844-B5EA-4A53-B387-7D63DBD5F74F}"/>
              </a:ext>
            </a:extLst>
          </p:cNvPr>
          <p:cNvSpPr/>
          <p:nvPr/>
        </p:nvSpPr>
        <p:spPr>
          <a:xfrm>
            <a:off x="2466582" y="4890924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FE3B28-8A8D-4645-98BA-67263993E792}"/>
              </a:ext>
            </a:extLst>
          </p:cNvPr>
          <p:cNvSpPr/>
          <p:nvPr/>
        </p:nvSpPr>
        <p:spPr>
          <a:xfrm>
            <a:off x="3165568" y="4890924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=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C584EC-F450-444C-AC54-13FE7F7001FD}"/>
              </a:ext>
            </a:extLst>
          </p:cNvPr>
          <p:cNvSpPr/>
          <p:nvPr/>
        </p:nvSpPr>
        <p:spPr>
          <a:xfrm>
            <a:off x="3883140" y="4890924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13087A-EAF6-4C29-AD03-C7BE5937E1F0}"/>
              </a:ext>
            </a:extLst>
          </p:cNvPr>
          <p:cNvSpPr/>
          <p:nvPr/>
        </p:nvSpPr>
        <p:spPr>
          <a:xfrm>
            <a:off x="3065465" y="4280627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=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938F78A-F9F9-4F0F-AF6C-77FD1C13779D}"/>
              </a:ext>
            </a:extLst>
          </p:cNvPr>
          <p:cNvSpPr/>
          <p:nvPr/>
        </p:nvSpPr>
        <p:spPr>
          <a:xfrm>
            <a:off x="3778709" y="4280627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1914C9-CC34-4FF1-886C-75DE5F0BAACF}"/>
              </a:ext>
            </a:extLst>
          </p:cNvPr>
          <p:cNvSpPr/>
          <p:nvPr/>
        </p:nvSpPr>
        <p:spPr>
          <a:xfrm>
            <a:off x="4479253" y="4276714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সেমি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59AFD1-54BE-4409-93F1-60E8B95002C5}"/>
              </a:ext>
            </a:extLst>
          </p:cNvPr>
          <p:cNvSpPr/>
          <p:nvPr/>
        </p:nvSpPr>
        <p:spPr>
          <a:xfrm>
            <a:off x="4600712" y="4890924"/>
            <a:ext cx="902242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b="1" dirty="0">
                <a:latin typeface="NikoshBAN" panose="02000000000000000000" pitchFamily="2" charset="0"/>
                <a:cs typeface="NikoshBAN" panose="02000000000000000000" pitchFamily="2" charset="0"/>
              </a:rPr>
              <a:t>বর্গ সেমি</a:t>
            </a:r>
            <a:endParaRPr lang="en-US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1B4055-66C5-408A-876D-C0BF5F82919C}"/>
              </a:ext>
            </a:extLst>
          </p:cNvPr>
          <p:cNvSpPr/>
          <p:nvPr/>
        </p:nvSpPr>
        <p:spPr>
          <a:xfrm>
            <a:off x="5828414" y="4161054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/>
              <a:t>৪</a:t>
            </a:r>
            <a:endParaRPr lang="en-US" sz="24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84372-25F7-4117-97CC-7D6EA99A0356}"/>
              </a:ext>
            </a:extLst>
          </p:cNvPr>
          <p:cNvSpPr/>
          <p:nvPr/>
        </p:nvSpPr>
        <p:spPr>
          <a:xfrm>
            <a:off x="6515640" y="4734156"/>
            <a:ext cx="431457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IN" sz="4000" b="1" dirty="0"/>
              <a:t>×</a:t>
            </a:r>
            <a:endParaRPr lang="en-US" sz="40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A47A0A-6B05-4703-A011-BDB88B50663E}"/>
              </a:ext>
            </a:extLst>
          </p:cNvPr>
          <p:cNvSpPr/>
          <p:nvPr/>
        </p:nvSpPr>
        <p:spPr>
          <a:xfrm>
            <a:off x="6878470" y="4183979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২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84BEA4F-891E-4F2B-A44B-76812C72D6E2}"/>
              </a:ext>
            </a:extLst>
          </p:cNvPr>
          <p:cNvGrpSpPr/>
          <p:nvPr/>
        </p:nvGrpSpPr>
        <p:grpSpPr>
          <a:xfrm>
            <a:off x="6541829" y="4295243"/>
            <a:ext cx="224971" cy="269802"/>
            <a:chOff x="3621553" y="3495140"/>
            <a:chExt cx="537033" cy="264895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AE0022C-D0CB-4440-AF25-4838E0295E1D}"/>
                </a:ext>
              </a:extLst>
            </p:cNvPr>
            <p:cNvCxnSpPr>
              <a:cxnSpLocks/>
            </p:cNvCxnSpPr>
            <p:nvPr/>
          </p:nvCxnSpPr>
          <p:spPr>
            <a:xfrm>
              <a:off x="3621553" y="3622149"/>
              <a:ext cx="537033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4EB9B7F-E34C-4276-B2A1-6DB4BACF6EBD}"/>
                </a:ext>
              </a:extLst>
            </p:cNvPr>
            <p:cNvSpPr/>
            <p:nvPr/>
          </p:nvSpPr>
          <p:spPr>
            <a:xfrm>
              <a:off x="3853789" y="3495140"/>
              <a:ext cx="101599" cy="834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2714229-2D1D-40F3-9B13-A114D8A45153}"/>
                </a:ext>
              </a:extLst>
            </p:cNvPr>
            <p:cNvSpPr/>
            <p:nvPr/>
          </p:nvSpPr>
          <p:spPr>
            <a:xfrm>
              <a:off x="3846533" y="3676582"/>
              <a:ext cx="101599" cy="8345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A1EAA9EF-9B4D-43CA-A0BC-CF85FE85D506}"/>
              </a:ext>
            </a:extLst>
          </p:cNvPr>
          <p:cNvSpPr/>
          <p:nvPr/>
        </p:nvSpPr>
        <p:spPr>
          <a:xfrm>
            <a:off x="5809657" y="4734156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২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A3FFDEE-3923-4E86-A464-CC910357F08D}"/>
              </a:ext>
            </a:extLst>
          </p:cNvPr>
          <p:cNvSpPr/>
          <p:nvPr/>
        </p:nvSpPr>
        <p:spPr>
          <a:xfrm>
            <a:off x="6980839" y="4734156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৬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06E42F-F9B4-49D3-ABAF-0C3483C086B9}"/>
              </a:ext>
            </a:extLst>
          </p:cNvPr>
          <p:cNvSpPr/>
          <p:nvPr/>
        </p:nvSpPr>
        <p:spPr>
          <a:xfrm>
            <a:off x="7679825" y="4734156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=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45D38B5-8154-442D-BD0A-13180BCE5A8D}"/>
              </a:ext>
            </a:extLst>
          </p:cNvPr>
          <p:cNvSpPr/>
          <p:nvPr/>
        </p:nvSpPr>
        <p:spPr>
          <a:xfrm>
            <a:off x="8397397" y="4734156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১২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51DE552-A1A8-458B-AB84-F814BB61A96F}"/>
              </a:ext>
            </a:extLst>
          </p:cNvPr>
          <p:cNvSpPr/>
          <p:nvPr/>
        </p:nvSpPr>
        <p:spPr>
          <a:xfrm>
            <a:off x="7580894" y="4164967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=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A44D34E-6BA2-48F1-A81D-9C6AD83B324C}"/>
              </a:ext>
            </a:extLst>
          </p:cNvPr>
          <p:cNvSpPr/>
          <p:nvPr/>
        </p:nvSpPr>
        <p:spPr>
          <a:xfrm>
            <a:off x="8294138" y="4164967"/>
            <a:ext cx="632413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/>
              <a:t>২</a:t>
            </a:r>
            <a:endParaRPr lang="en-US" sz="2400" b="1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A042CD-A5AC-414B-9D80-29958F98B692}"/>
              </a:ext>
            </a:extLst>
          </p:cNvPr>
          <p:cNvSpPr/>
          <p:nvPr/>
        </p:nvSpPr>
        <p:spPr>
          <a:xfrm>
            <a:off x="8994682" y="4161054"/>
            <a:ext cx="1035377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সেমি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B9CC0A1-F4E7-4413-866A-63BC04B58315}"/>
              </a:ext>
            </a:extLst>
          </p:cNvPr>
          <p:cNvSpPr/>
          <p:nvPr/>
        </p:nvSpPr>
        <p:spPr>
          <a:xfrm>
            <a:off x="9114968" y="4734156"/>
            <a:ext cx="1260415" cy="5192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IN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বর্গ সেমি</a:t>
            </a:r>
            <a:endParaRPr 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DF7467DD-46B5-495D-A140-54971FB97041}"/>
              </a:ext>
            </a:extLst>
          </p:cNvPr>
          <p:cNvSpPr/>
          <p:nvPr/>
        </p:nvSpPr>
        <p:spPr>
          <a:xfrm>
            <a:off x="1855610" y="560828"/>
            <a:ext cx="5307190" cy="3050049"/>
          </a:xfrm>
          <a:prstGeom prst="roundRect">
            <a:avLst/>
          </a:prstGeom>
          <a:solidFill>
            <a:srgbClr val="00B0F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4" name="Table 5">
            <a:extLst>
              <a:ext uri="{FF2B5EF4-FFF2-40B4-BE49-F238E27FC236}">
                <a16:creationId xmlns:a16="http://schemas.microsoft.com/office/drawing/2014/main" id="{93677D93-BA0E-4C40-93F4-C4F196949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202062"/>
              </p:ext>
            </p:extLst>
          </p:nvPr>
        </p:nvGraphicFramePr>
        <p:xfrm>
          <a:off x="2092598" y="731749"/>
          <a:ext cx="4876800" cy="269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289306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803855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1000503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741029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1405009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1520643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345233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89065730"/>
                    </a:ext>
                  </a:extLst>
                </a:gridCol>
              </a:tblGrid>
              <a:tr h="449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465365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139528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758302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262499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605971"/>
                  </a:ext>
                </a:extLst>
              </a:tr>
              <a:tr h="449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507768"/>
                  </a:ext>
                </a:extLst>
              </a:tr>
            </a:tbl>
          </a:graphicData>
        </a:graphic>
      </p:graphicFrame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C97773F8-CCA7-4A1E-A7F3-D4079467CE7D}"/>
              </a:ext>
            </a:extLst>
          </p:cNvPr>
          <p:cNvSpPr/>
          <p:nvPr/>
        </p:nvSpPr>
        <p:spPr>
          <a:xfrm rot="10800000" flipH="1" flipV="1">
            <a:off x="5115052" y="1159632"/>
            <a:ext cx="674466" cy="91440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  <a:alpha val="55000"/>
            </a:schemeClr>
          </a:solidFill>
          <a:ln w="12700">
            <a:solidFill>
              <a:schemeClr val="dk1">
                <a:shade val="95000"/>
                <a:satMod val="10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19957B73-C8F6-4765-A427-46CC0A27826A}"/>
              </a:ext>
            </a:extLst>
          </p:cNvPr>
          <p:cNvSpPr/>
          <p:nvPr/>
        </p:nvSpPr>
        <p:spPr>
          <a:xfrm rot="10800000" flipH="1" flipV="1">
            <a:off x="3921395" y="1151316"/>
            <a:ext cx="1219203" cy="914400"/>
          </a:xfrm>
          <a:prstGeom prst="triangle">
            <a:avLst>
              <a:gd name="adj" fmla="val 100000"/>
            </a:avLst>
          </a:prstGeom>
          <a:solidFill>
            <a:schemeClr val="bg1">
              <a:lumMod val="95000"/>
              <a:alpha val="55000"/>
            </a:schemeClr>
          </a:solidFill>
          <a:ln w="12700">
            <a:solidFill>
              <a:schemeClr val="dk1">
                <a:shade val="95000"/>
                <a:satMod val="10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6FF44C1-0A31-4ED7-995B-9169E7F5356D}"/>
              </a:ext>
            </a:extLst>
          </p:cNvPr>
          <p:cNvGrpSpPr/>
          <p:nvPr/>
        </p:nvGrpSpPr>
        <p:grpSpPr>
          <a:xfrm>
            <a:off x="2674113" y="2036536"/>
            <a:ext cx="3664309" cy="948016"/>
            <a:chOff x="1371600" y="2036536"/>
            <a:chExt cx="3664309" cy="948016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B2C7876-9630-483F-A2DB-A892E9360BC2}"/>
                </a:ext>
              </a:extLst>
            </p:cNvPr>
            <p:cNvCxnSpPr/>
            <p:nvPr/>
          </p:nvCxnSpPr>
          <p:spPr>
            <a:xfrm flipH="1">
              <a:off x="1389766" y="2085852"/>
              <a:ext cx="1200188" cy="8752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571C643-6E47-48AD-A1A5-9B125CE028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71600" y="2971800"/>
              <a:ext cx="3664309" cy="20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BB67F35-7B8D-4DAF-A184-74FADFE2B5F8}"/>
                </a:ext>
              </a:extLst>
            </p:cNvPr>
            <p:cNvCxnSpPr>
              <a:cxnSpLocks/>
            </p:cNvCxnSpPr>
            <p:nvPr/>
          </p:nvCxnSpPr>
          <p:spPr>
            <a:xfrm>
              <a:off x="4454471" y="2036536"/>
              <a:ext cx="581438" cy="948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E9E203C-0662-4650-80A8-8397CA55D0B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590801" y="2059467"/>
              <a:ext cx="1863670" cy="263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323587C0-0738-4721-80E1-17451743A354}"/>
              </a:ext>
            </a:extLst>
          </p:cNvPr>
          <p:cNvSpPr/>
          <p:nvPr/>
        </p:nvSpPr>
        <p:spPr>
          <a:xfrm flipH="1" flipV="1">
            <a:off x="2695406" y="2072659"/>
            <a:ext cx="1219203" cy="914400"/>
          </a:xfrm>
          <a:prstGeom prst="triangle">
            <a:avLst>
              <a:gd name="adj" fmla="val 10000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E0AF1B50-E61F-4BEF-BF95-39F6094C8A2C}"/>
              </a:ext>
            </a:extLst>
          </p:cNvPr>
          <p:cNvSpPr/>
          <p:nvPr/>
        </p:nvSpPr>
        <p:spPr>
          <a:xfrm flipH="1" flipV="1">
            <a:off x="5798314" y="2088277"/>
            <a:ext cx="548315" cy="851931"/>
          </a:xfrm>
          <a:prstGeom prst="triangle">
            <a:avLst>
              <a:gd name="adj" fmla="val 2453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Arrow: Curved Down 48">
            <a:extLst>
              <a:ext uri="{FF2B5EF4-FFF2-40B4-BE49-F238E27FC236}">
                <a16:creationId xmlns:a16="http://schemas.microsoft.com/office/drawing/2014/main" id="{14DC5833-6A81-4E52-B1A7-D4B673794891}"/>
              </a:ext>
            </a:extLst>
          </p:cNvPr>
          <p:cNvSpPr/>
          <p:nvPr/>
        </p:nvSpPr>
        <p:spPr>
          <a:xfrm rot="2200616">
            <a:off x="5284347" y="1577885"/>
            <a:ext cx="1321158" cy="563543"/>
          </a:xfrm>
          <a:prstGeom prst="curvedDownArrow">
            <a:avLst>
              <a:gd name="adj1" fmla="val 25000"/>
              <a:gd name="adj2" fmla="val 53151"/>
              <a:gd name="adj3" fmla="val 46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F8BCC8E5-5604-459A-B987-00597E6D033B}"/>
              </a:ext>
            </a:extLst>
          </p:cNvPr>
          <p:cNvSpPr/>
          <p:nvPr/>
        </p:nvSpPr>
        <p:spPr>
          <a:xfrm rot="20175286" flipH="1">
            <a:off x="2906144" y="1482799"/>
            <a:ext cx="1945769" cy="604362"/>
          </a:xfrm>
          <a:prstGeom prst="curvedDownArrow">
            <a:avLst>
              <a:gd name="adj1" fmla="val 18233"/>
              <a:gd name="adj2" fmla="val 48857"/>
              <a:gd name="adj3" fmla="val 448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1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7" grpId="0" animBg="1"/>
      <p:bldP spid="47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6494"/>
            <a:ext cx="9144000" cy="838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18094" y="167898"/>
            <a:ext cx="6659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spc="150" dirty="0" err="1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sz="4000" b="1" u="sng" spc="150" dirty="0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u="sng" spc="150" dirty="0" err="1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প্রকার</a:t>
            </a:r>
            <a:r>
              <a:rPr lang="en-US" sz="4000" b="1" u="sng" spc="150" dirty="0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u="sng" spc="150" dirty="0" err="1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ত্রিভুজের</a:t>
            </a:r>
            <a:r>
              <a:rPr lang="en-US" sz="4000" b="1" u="sng" spc="150" dirty="0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u="sng" spc="150" dirty="0" err="1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ভূমি</a:t>
            </a:r>
            <a:r>
              <a:rPr lang="en-US" sz="4000" b="1" u="sng" spc="150" dirty="0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000" b="1" u="sng" spc="150" dirty="0" err="1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উচ্চতা</a:t>
            </a:r>
            <a:endParaRPr lang="en-US" sz="4000" b="1" u="sng" dirty="0">
              <a:solidFill>
                <a:schemeClr val="bg1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685800" y="1051302"/>
            <a:ext cx="3276600" cy="19050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5334000" y="1066800"/>
            <a:ext cx="3276600" cy="1905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4"/>
          <p:cNvSpPr>
            <a:spLocks/>
          </p:cNvSpPr>
          <p:nvPr/>
        </p:nvSpPr>
        <p:spPr bwMode="auto">
          <a:xfrm>
            <a:off x="2225298" y="3380531"/>
            <a:ext cx="3657600" cy="1925053"/>
          </a:xfrm>
          <a:custGeom>
            <a:avLst/>
            <a:gdLst/>
            <a:ahLst/>
            <a:cxnLst>
              <a:cxn ang="0">
                <a:pos x="0" y="1434"/>
              </a:cxn>
              <a:cxn ang="0">
                <a:pos x="3060" y="0"/>
              </a:cxn>
              <a:cxn ang="0">
                <a:pos x="2388" y="1434"/>
              </a:cxn>
              <a:cxn ang="0">
                <a:pos x="0" y="1434"/>
              </a:cxn>
            </a:cxnLst>
            <a:rect l="0" t="0" r="r" b="b"/>
            <a:pathLst>
              <a:path w="3060" h="1434">
                <a:moveTo>
                  <a:pt x="0" y="1434"/>
                </a:moveTo>
                <a:lnTo>
                  <a:pt x="3060" y="0"/>
                </a:lnTo>
                <a:lnTo>
                  <a:pt x="2388" y="1434"/>
                </a:lnTo>
                <a:lnTo>
                  <a:pt x="0" y="1434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1371600" y="2019300"/>
            <a:ext cx="1905000" cy="1588"/>
          </a:xfrm>
          <a:prstGeom prst="line">
            <a:avLst/>
          </a:prstGeom>
          <a:ln w="50800">
            <a:solidFill>
              <a:srgbClr val="FF0000"/>
            </a:solidFill>
            <a:prstDash val="sysDash"/>
          </a:ln>
          <a:effectLst>
            <a:outerShdw blurRad="107950" dist="12700" dir="5400000" algn="ctr">
              <a:srgbClr val="0000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4396998" y="2019300"/>
            <a:ext cx="1905000" cy="1588"/>
          </a:xfrm>
          <a:prstGeom prst="line">
            <a:avLst/>
          </a:prstGeom>
          <a:ln w="508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981912" y="4312404"/>
            <a:ext cx="1828800" cy="1588"/>
          </a:xfrm>
          <a:prstGeom prst="line">
            <a:avLst/>
          </a:prstGeom>
          <a:ln w="508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05400" y="5304294"/>
            <a:ext cx="822960" cy="1588"/>
          </a:xfrm>
          <a:prstGeom prst="line">
            <a:avLst/>
          </a:prstGeom>
          <a:ln w="508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2"/>
            <a:endCxn id="4" idx="4"/>
          </p:cNvCxnSpPr>
          <p:nvPr/>
        </p:nvCxnSpPr>
        <p:spPr>
          <a:xfrm rot="16200000" flipH="1">
            <a:off x="2324100" y="1318002"/>
            <a:ext cx="1588" cy="32766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" idx="2"/>
            <a:endCxn id="5" idx="4"/>
          </p:cNvCxnSpPr>
          <p:nvPr/>
        </p:nvCxnSpPr>
        <p:spPr>
          <a:xfrm rot="16200000" flipH="1">
            <a:off x="6972300" y="1333500"/>
            <a:ext cx="1588" cy="32766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39506" y="5334000"/>
            <a:ext cx="283464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17"/>
          <p:cNvSpPr>
            <a:spLocks/>
          </p:cNvSpPr>
          <p:nvPr/>
        </p:nvSpPr>
        <p:spPr bwMode="auto">
          <a:xfrm>
            <a:off x="5607804" y="5014238"/>
            <a:ext cx="247650" cy="260350"/>
          </a:xfrm>
          <a:custGeom>
            <a:avLst/>
            <a:gdLst/>
            <a:ahLst/>
            <a:cxnLst>
              <a:cxn ang="0">
                <a:pos x="156" y="0"/>
              </a:cxn>
              <a:cxn ang="0">
                <a:pos x="0" y="0"/>
              </a:cxn>
              <a:cxn ang="0">
                <a:pos x="0" y="164"/>
              </a:cxn>
            </a:cxnLst>
            <a:rect l="0" t="0" r="r" b="b"/>
            <a:pathLst>
              <a:path w="156" h="164">
                <a:moveTo>
                  <a:pt x="156" y="0"/>
                </a:moveTo>
                <a:lnTo>
                  <a:pt x="0" y="0"/>
                </a:lnTo>
                <a:lnTo>
                  <a:pt x="0" y="164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7"/>
          <p:cNvSpPr>
            <a:spLocks/>
          </p:cNvSpPr>
          <p:nvPr/>
        </p:nvSpPr>
        <p:spPr bwMode="auto">
          <a:xfrm>
            <a:off x="2026404" y="2667000"/>
            <a:ext cx="247650" cy="260350"/>
          </a:xfrm>
          <a:custGeom>
            <a:avLst/>
            <a:gdLst/>
            <a:ahLst/>
            <a:cxnLst>
              <a:cxn ang="0">
                <a:pos x="156" y="0"/>
              </a:cxn>
              <a:cxn ang="0">
                <a:pos x="0" y="0"/>
              </a:cxn>
              <a:cxn ang="0">
                <a:pos x="0" y="164"/>
              </a:cxn>
            </a:cxnLst>
            <a:rect l="0" t="0" r="r" b="b"/>
            <a:pathLst>
              <a:path w="156" h="164">
                <a:moveTo>
                  <a:pt x="156" y="0"/>
                </a:moveTo>
                <a:lnTo>
                  <a:pt x="0" y="0"/>
                </a:lnTo>
                <a:lnTo>
                  <a:pt x="0" y="164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17"/>
          <p:cNvSpPr>
            <a:spLocks/>
          </p:cNvSpPr>
          <p:nvPr/>
        </p:nvSpPr>
        <p:spPr bwMode="auto">
          <a:xfrm flipH="1">
            <a:off x="5379204" y="2713494"/>
            <a:ext cx="257175" cy="241300"/>
          </a:xfrm>
          <a:custGeom>
            <a:avLst/>
            <a:gdLst/>
            <a:ahLst/>
            <a:cxnLst>
              <a:cxn ang="0">
                <a:pos x="156" y="0"/>
              </a:cxn>
              <a:cxn ang="0">
                <a:pos x="0" y="0"/>
              </a:cxn>
              <a:cxn ang="0">
                <a:pos x="0" y="164"/>
              </a:cxn>
            </a:cxnLst>
            <a:rect l="0" t="0" r="r" b="b"/>
            <a:pathLst>
              <a:path w="156" h="164">
                <a:moveTo>
                  <a:pt x="156" y="0"/>
                </a:moveTo>
                <a:lnTo>
                  <a:pt x="0" y="0"/>
                </a:lnTo>
                <a:lnTo>
                  <a:pt x="0" y="164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9272" y="6049506"/>
            <a:ext cx="3217446" cy="64059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spc="150" dirty="0" err="1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ভূমি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5656371" y="6033140"/>
            <a:ext cx="2795403" cy="640596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spc="150" dirty="0" err="1">
                <a:ln w="11430"/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উচ্চতা</a:t>
            </a:r>
            <a:endParaRPr lang="en-US" sz="1200" dirty="0"/>
          </a:p>
        </p:txBody>
      </p:sp>
      <p:sp>
        <p:nvSpPr>
          <p:cNvPr id="39" name="Left-Right Arrow 38"/>
          <p:cNvSpPr/>
          <p:nvPr/>
        </p:nvSpPr>
        <p:spPr>
          <a:xfrm>
            <a:off x="4054098" y="6148953"/>
            <a:ext cx="1356102" cy="44170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828800" y="3017004"/>
            <a:ext cx="989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ভূমি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31796" y="2957592"/>
            <a:ext cx="989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ভূমি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73098" y="5304294"/>
            <a:ext cx="989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ভূমি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 rot="16200000">
            <a:off x="2018374" y="1821248"/>
            <a:ext cx="1231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150" dirty="0" err="1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উচ্চতা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5008671" y="1716371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150" dirty="0" err="1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উচ্চতা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 rot="16200000">
            <a:off x="5621592" y="4069163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pc="150" dirty="0" err="1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উচ্চতা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32286" y="6201906"/>
            <a:ext cx="76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</a:rPr>
              <a:t>Click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79604" y="6182141"/>
            <a:ext cx="609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</a:rPr>
              <a:t>Click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23"/>
          <p:cNvSpPr>
            <a:spLocks noChangeArrowheads="1"/>
          </p:cNvSpPr>
          <p:nvPr/>
        </p:nvSpPr>
        <p:spPr bwMode="auto">
          <a:xfrm rot="16200000">
            <a:off x="2190888" y="653970"/>
            <a:ext cx="3048001" cy="2197259"/>
          </a:xfrm>
          <a:prstGeom prst="rtTriangl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3962400"/>
            <a:ext cx="9144000" cy="2895600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415514" y="4086384"/>
            <a:ext cx="3643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ত্রিভুজক্ষেত্রটির</a:t>
            </a:r>
            <a:r>
              <a:rPr lang="en-US" sz="30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0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bn-IN" sz="30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0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=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272008" y="4063425"/>
            <a:ext cx="823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 err="1">
                <a:ln w="11430"/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ভূমি</a:t>
            </a:r>
            <a:endParaRPr 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81608" y="4041180"/>
            <a:ext cx="442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  <a:sym typeface="Symbol"/>
              </a:rPr>
              <a:t>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09646" y="4085094"/>
            <a:ext cx="1029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 err="1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উচ্চতা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20890" y="4812507"/>
            <a:ext cx="366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=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50788" y="4825425"/>
            <a:ext cx="1203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৪সেমি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294894" y="4772184"/>
            <a:ext cx="442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  <a:sym typeface="Symbol"/>
              </a:rPr>
              <a:t>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88066" y="4816098"/>
            <a:ext cx="10513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৭সেমি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467384" y="6287136"/>
            <a:ext cx="366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=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879380" y="6300054"/>
            <a:ext cx="1934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১৪ </a:t>
            </a:r>
            <a:r>
              <a:rPr lang="en-US" sz="32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বর্গ</a:t>
            </a:r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সেমি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708902" y="3902988"/>
            <a:ext cx="701298" cy="936069"/>
            <a:chOff x="3733800" y="5206425"/>
            <a:chExt cx="701298" cy="936069"/>
          </a:xfrm>
        </p:grpSpPr>
        <p:sp>
          <p:nvSpPr>
            <p:cNvPr id="59" name="TextBox 58"/>
            <p:cNvSpPr txBox="1"/>
            <p:nvPr/>
          </p:nvSpPr>
          <p:spPr>
            <a:xfrm>
              <a:off x="3733800" y="5206425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১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749298" y="5557719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২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3870702" y="5684004"/>
              <a:ext cx="381000" cy="158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5137686" y="4024392"/>
            <a:ext cx="34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42686" y="4035009"/>
            <a:ext cx="34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4708902" y="4650780"/>
            <a:ext cx="701298" cy="936069"/>
            <a:chOff x="3733800" y="5206425"/>
            <a:chExt cx="701298" cy="936069"/>
          </a:xfrm>
        </p:grpSpPr>
        <p:sp>
          <p:nvSpPr>
            <p:cNvPr id="65" name="TextBox 64"/>
            <p:cNvSpPr txBox="1"/>
            <p:nvPr/>
          </p:nvSpPr>
          <p:spPr>
            <a:xfrm>
              <a:off x="3733800" y="5206425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১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749298" y="5557719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২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3870702" y="5684004"/>
              <a:ext cx="381000" cy="158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8" name="TextBox 67"/>
          <p:cNvSpPr txBox="1"/>
          <p:nvPr/>
        </p:nvSpPr>
        <p:spPr>
          <a:xfrm>
            <a:off x="5215176" y="4787682"/>
            <a:ext cx="34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499886" y="4797009"/>
            <a:ext cx="348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436388" y="5616120"/>
            <a:ext cx="366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=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724400" y="5454393"/>
            <a:ext cx="701298" cy="936069"/>
            <a:chOff x="3733800" y="5206425"/>
            <a:chExt cx="701298" cy="936069"/>
          </a:xfrm>
        </p:grpSpPr>
        <p:sp>
          <p:nvSpPr>
            <p:cNvPr id="72" name="TextBox 71"/>
            <p:cNvSpPr txBox="1"/>
            <p:nvPr/>
          </p:nvSpPr>
          <p:spPr>
            <a:xfrm>
              <a:off x="3733800" y="5206425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১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749298" y="5557719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pc="150" dirty="0">
                  <a:ln w="11430"/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NikoshBAN" pitchFamily="2" charset="0"/>
                  <a:cs typeface="NikoshBAN" pitchFamily="2" charset="0"/>
                </a:rPr>
                <a:t>২</a:t>
              </a:r>
              <a:endPara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3870702" y="5684004"/>
              <a:ext cx="381000" cy="158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5259090" y="5604213"/>
            <a:ext cx="442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  <a:sym typeface="Symbol"/>
              </a:rPr>
              <a:t>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610384" y="5625882"/>
            <a:ext cx="1934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২৮ </a:t>
            </a:r>
            <a:r>
              <a:rPr lang="en-US" sz="32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বর্গ</a:t>
            </a:r>
            <a:r>
              <a:rPr lang="en-US" sz="3200" b="1" spc="1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b="1" spc="150" dirty="0" err="1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সেমি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575302" y="3429000"/>
            <a:ext cx="2286000" cy="1588"/>
          </a:xfrm>
          <a:prstGeom prst="straightConnector1">
            <a:avLst/>
          </a:prstGeom>
          <a:ln w="38100"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rot="5400000">
            <a:off x="3432870" y="1806307"/>
            <a:ext cx="3124200" cy="1588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610633" y="3446076"/>
            <a:ext cx="2403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 err="1">
                <a:ln w="11430"/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ভূমি</a:t>
            </a:r>
            <a:r>
              <a:rPr lang="en-US" sz="3200" b="1" spc="150" dirty="0">
                <a:ln w="11430"/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= ৪ </a:t>
            </a:r>
            <a:r>
              <a:rPr lang="en-US" sz="3200" b="1" spc="150" dirty="0" err="1">
                <a:ln w="11430"/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সেমি</a:t>
            </a:r>
            <a:endParaRPr 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284926" y="1752599"/>
            <a:ext cx="2967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150" dirty="0" err="1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উচ্চতা</a:t>
            </a:r>
            <a:r>
              <a:rPr lang="en-US" sz="3200" b="1" spc="150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= ৭ </a:t>
            </a:r>
            <a:r>
              <a:rPr lang="en-US" sz="3200" b="1" spc="150" dirty="0" err="1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সেমি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8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8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62" grpId="0"/>
      <p:bldP spid="63" grpId="0"/>
      <p:bldP spid="68" grpId="0"/>
      <p:bldP spid="69" grpId="0"/>
      <p:bldP spid="70" grpId="0"/>
      <p:bldP spid="75" grpId="0"/>
      <p:bldP spid="76" grpId="0"/>
      <p:bldP spid="81" grpId="0"/>
      <p:bldP spid="8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296</Words>
  <Application>Microsoft Office PowerPoint</Application>
  <PresentationFormat>On-screen Show (4:3)</PresentationFormat>
  <Paragraphs>130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NikoshBAN</vt:lpstr>
      <vt:lpstr>Times New Roman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PTI</dc:creator>
  <cp:lastModifiedBy>Merakhola GPS</cp:lastModifiedBy>
  <cp:revision>132</cp:revision>
  <dcterms:created xsi:type="dcterms:W3CDTF">2014-07-14T20:37:17Z</dcterms:created>
  <dcterms:modified xsi:type="dcterms:W3CDTF">2019-09-28T06:51:27Z</dcterms:modified>
</cp:coreProperties>
</file>