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1" r:id="rId1"/>
  </p:sldMasterIdLst>
  <p:notesMasterIdLst>
    <p:notesMasterId r:id="rId19"/>
  </p:notesMasterIdLst>
  <p:sldIdLst>
    <p:sldId id="288" r:id="rId2"/>
    <p:sldId id="258" r:id="rId3"/>
    <p:sldId id="275" r:id="rId4"/>
    <p:sldId id="260" r:id="rId5"/>
    <p:sldId id="276" r:id="rId6"/>
    <p:sldId id="263" r:id="rId7"/>
    <p:sldId id="264" r:id="rId8"/>
    <p:sldId id="265" r:id="rId9"/>
    <p:sldId id="285" r:id="rId10"/>
    <p:sldId id="266" r:id="rId11"/>
    <p:sldId id="287" r:id="rId12"/>
    <p:sldId id="268" r:id="rId13"/>
    <p:sldId id="271" r:id="rId14"/>
    <p:sldId id="278" r:id="rId15"/>
    <p:sldId id="272" r:id="rId16"/>
    <p:sldId id="284" r:id="rId17"/>
    <p:sldId id="289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56" userDrawn="1">
          <p15:clr>
            <a:srgbClr val="A4A3A4"/>
          </p15:clr>
        </p15:guide>
        <p15:guide id="2" pos="381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5" autoAdjust="0"/>
    <p:restoredTop sz="94868" autoAdjust="0"/>
  </p:normalViewPr>
  <p:slideViewPr>
    <p:cSldViewPr snapToGrid="0" showGuides="1">
      <p:cViewPr varScale="1">
        <p:scale>
          <a:sx n="89" d="100"/>
          <a:sy n="89" d="100"/>
        </p:scale>
        <p:origin x="522" y="78"/>
      </p:cViewPr>
      <p:guideLst>
        <p:guide orient="horz" pos="2256"/>
        <p:guide pos="381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A92FB12-EA66-48C4-A5B6-2BA5BA477F4E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A517C9A-A097-4357-984D-899C6516E0EA}">
      <dgm:prSet phldrT="[Text]" phldr="1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endParaRPr lang="en-US" dirty="0"/>
        </a:p>
      </dgm:t>
    </dgm:pt>
    <dgm:pt modelId="{CAF360BC-E078-4101-9874-36A59227F15F}" type="parTrans" cxnId="{726582B1-BB87-429D-8778-B8760093A2E2}">
      <dgm:prSet/>
      <dgm:spPr/>
      <dgm:t>
        <a:bodyPr/>
        <a:lstStyle/>
        <a:p>
          <a:endParaRPr lang="en-US"/>
        </a:p>
      </dgm:t>
    </dgm:pt>
    <dgm:pt modelId="{B40E3B7A-AAA9-486D-8339-1156DD807DF3}" type="sibTrans" cxnId="{726582B1-BB87-429D-8778-B8760093A2E2}">
      <dgm:prSet/>
      <dgm:spPr/>
      <dgm:t>
        <a:bodyPr/>
        <a:lstStyle/>
        <a:p>
          <a:endParaRPr lang="en-US"/>
        </a:p>
      </dgm:t>
    </dgm:pt>
    <dgm:pt modelId="{5BCAD4FB-5A1F-413D-886C-437C3E34E7A5}" type="pres">
      <dgm:prSet presAssocID="{0A92FB12-EA66-48C4-A5B6-2BA5BA477F4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7A76E7E-6D3E-4810-A286-AFA3B757D6A3}" type="pres">
      <dgm:prSet presAssocID="{1A517C9A-A097-4357-984D-899C6516E0EA}" presName="node" presStyleLbl="node1" presStyleIdx="0" presStyleCnt="1" custScaleX="105026" custLinFactNeighborX="437" custLinFactNeighborY="-11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A74A399-E420-4ECE-9A87-41A47085ADD0}" type="presOf" srcId="{0A92FB12-EA66-48C4-A5B6-2BA5BA477F4E}" destId="{5BCAD4FB-5A1F-413D-886C-437C3E34E7A5}" srcOrd="0" destOrd="0" presId="urn:microsoft.com/office/officeart/2005/8/layout/default#1"/>
    <dgm:cxn modelId="{DADBD5AF-1DAD-4723-90EE-3E3FB12367C4}" type="presOf" srcId="{1A517C9A-A097-4357-984D-899C6516E0EA}" destId="{C7A76E7E-6D3E-4810-A286-AFA3B757D6A3}" srcOrd="0" destOrd="0" presId="urn:microsoft.com/office/officeart/2005/8/layout/default#1"/>
    <dgm:cxn modelId="{726582B1-BB87-429D-8778-B8760093A2E2}" srcId="{0A92FB12-EA66-48C4-A5B6-2BA5BA477F4E}" destId="{1A517C9A-A097-4357-984D-899C6516E0EA}" srcOrd="0" destOrd="0" parTransId="{CAF360BC-E078-4101-9874-36A59227F15F}" sibTransId="{B40E3B7A-AAA9-486D-8339-1156DD807DF3}"/>
    <dgm:cxn modelId="{D2BFC246-5189-4AA0-AF69-7DB8FD4B1A15}" type="presParOf" srcId="{5BCAD4FB-5A1F-413D-886C-437C3E34E7A5}" destId="{C7A76E7E-6D3E-4810-A286-AFA3B757D6A3}" srcOrd="0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C17E9B7-75DF-4131-8B2B-D6605078342D}" type="doc">
      <dgm:prSet loTypeId="urn:microsoft.com/office/officeart/2005/8/layout/pList1#1" loCatId="list" qsTypeId="urn:microsoft.com/office/officeart/2005/8/quickstyle/simple1" qsCatId="simple" csTypeId="urn:microsoft.com/office/officeart/2005/8/colors/accent1_2" csCatId="accent1" phldr="1"/>
      <dgm:spPr/>
    </dgm:pt>
    <dgm:pt modelId="{4502A5A3-DD99-4923-AF73-E901B743EFB0}">
      <dgm:prSet phldrT="[Text]" phldr="1"/>
      <dgm:spPr/>
      <dgm:t>
        <a:bodyPr/>
        <a:lstStyle/>
        <a:p>
          <a:endParaRPr lang="en-US" dirty="0"/>
        </a:p>
      </dgm:t>
    </dgm:pt>
    <dgm:pt modelId="{6F7E1A5D-644D-4059-A2F4-EAFE71C15A60}" type="parTrans" cxnId="{FF51001A-D494-41B0-9181-14CB35524CD3}">
      <dgm:prSet/>
      <dgm:spPr/>
      <dgm:t>
        <a:bodyPr/>
        <a:lstStyle/>
        <a:p>
          <a:endParaRPr lang="en-US"/>
        </a:p>
      </dgm:t>
    </dgm:pt>
    <dgm:pt modelId="{FD4FC05A-0709-450B-A738-1ED93324F154}" type="sibTrans" cxnId="{FF51001A-D494-41B0-9181-14CB35524CD3}">
      <dgm:prSet/>
      <dgm:spPr/>
      <dgm:t>
        <a:bodyPr/>
        <a:lstStyle/>
        <a:p>
          <a:endParaRPr lang="en-US"/>
        </a:p>
      </dgm:t>
    </dgm:pt>
    <dgm:pt modelId="{B54B51D0-DC11-440F-9113-BF72B16A04DA}" type="pres">
      <dgm:prSet presAssocID="{FC17E9B7-75DF-4131-8B2B-D6605078342D}" presName="Name0" presStyleCnt="0">
        <dgm:presLayoutVars>
          <dgm:dir/>
          <dgm:resizeHandles val="exact"/>
        </dgm:presLayoutVars>
      </dgm:prSet>
      <dgm:spPr/>
    </dgm:pt>
    <dgm:pt modelId="{55FCCEE9-E813-412F-9BCA-841A7FED4191}" type="pres">
      <dgm:prSet presAssocID="{4502A5A3-DD99-4923-AF73-E901B743EFB0}" presName="compNode" presStyleCnt="0"/>
      <dgm:spPr/>
    </dgm:pt>
    <dgm:pt modelId="{4A340BB2-72B5-4FCD-81B4-DDC87F0E321C}" type="pres">
      <dgm:prSet presAssocID="{4502A5A3-DD99-4923-AF73-E901B743EFB0}" presName="pictRect" presStyleLbl="node1" presStyleIdx="0" presStyleCnt="1" custScaleX="104408" custScaleY="125346" custLinFactNeighborX="4013" custLinFactNeighborY="7268"/>
      <dgm:spPr/>
      <dgm:t>
        <a:bodyPr/>
        <a:lstStyle/>
        <a:p>
          <a:endParaRPr lang="en-US"/>
        </a:p>
      </dgm:t>
    </dgm:pt>
    <dgm:pt modelId="{047A35C9-FE2C-4007-B73F-47D3F33385D2}" type="pres">
      <dgm:prSet presAssocID="{4502A5A3-DD99-4923-AF73-E901B743EFB0}" presName="textRec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7202DF7-A579-4FD3-A0BA-D6062FD88EE7}" type="presOf" srcId="{4502A5A3-DD99-4923-AF73-E901B743EFB0}" destId="{047A35C9-FE2C-4007-B73F-47D3F33385D2}" srcOrd="0" destOrd="0" presId="urn:microsoft.com/office/officeart/2005/8/layout/pList1#1"/>
    <dgm:cxn modelId="{FF51001A-D494-41B0-9181-14CB35524CD3}" srcId="{FC17E9B7-75DF-4131-8B2B-D6605078342D}" destId="{4502A5A3-DD99-4923-AF73-E901B743EFB0}" srcOrd="0" destOrd="0" parTransId="{6F7E1A5D-644D-4059-A2F4-EAFE71C15A60}" sibTransId="{FD4FC05A-0709-450B-A738-1ED93324F154}"/>
    <dgm:cxn modelId="{62942D68-745D-4BC4-B7F0-F23229727F75}" type="presOf" srcId="{FC17E9B7-75DF-4131-8B2B-D6605078342D}" destId="{B54B51D0-DC11-440F-9113-BF72B16A04DA}" srcOrd="0" destOrd="0" presId="urn:microsoft.com/office/officeart/2005/8/layout/pList1#1"/>
    <dgm:cxn modelId="{40E039E9-FDF0-4C47-AE87-11208C995E77}" type="presParOf" srcId="{B54B51D0-DC11-440F-9113-BF72B16A04DA}" destId="{55FCCEE9-E813-412F-9BCA-841A7FED4191}" srcOrd="0" destOrd="0" presId="urn:microsoft.com/office/officeart/2005/8/layout/pList1#1"/>
    <dgm:cxn modelId="{7E9DC4CE-A79D-4F66-ADE6-9A60FAE5712A}" type="presParOf" srcId="{55FCCEE9-E813-412F-9BCA-841A7FED4191}" destId="{4A340BB2-72B5-4FCD-81B4-DDC87F0E321C}" srcOrd="0" destOrd="0" presId="urn:microsoft.com/office/officeart/2005/8/layout/pList1#1"/>
    <dgm:cxn modelId="{F6C82AFD-A097-46CE-8BFB-B36B02D62FAA}" type="presParOf" srcId="{55FCCEE9-E813-412F-9BCA-841A7FED4191}" destId="{047A35C9-FE2C-4007-B73F-47D3F33385D2}" srcOrd="1" destOrd="0" presId="urn:microsoft.com/office/officeart/2005/8/layout/pList1#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93C57BA-6F72-45EA-8817-82FD7B457431}" type="doc">
      <dgm:prSet loTypeId="urn:microsoft.com/office/officeart/2005/8/layout/default#2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489ADDF-5E77-4561-819E-B1A0987AE521}">
      <dgm:prSet phldrT="[Text]" phldr="1"/>
      <dgm:spPr/>
      <dgm:t>
        <a:bodyPr/>
        <a:lstStyle/>
        <a:p>
          <a:endParaRPr lang="en-US" dirty="0"/>
        </a:p>
      </dgm:t>
    </dgm:pt>
    <dgm:pt modelId="{4F2DA919-323B-4A2D-90A5-EF0F5BAF7039}" type="parTrans" cxnId="{8769CF9B-5E58-4387-A4F3-EC03DF1DDD41}">
      <dgm:prSet/>
      <dgm:spPr/>
      <dgm:t>
        <a:bodyPr/>
        <a:lstStyle/>
        <a:p>
          <a:endParaRPr lang="en-US"/>
        </a:p>
      </dgm:t>
    </dgm:pt>
    <dgm:pt modelId="{F5C33291-08DF-4BE8-99E4-B01A3ACB19E2}" type="sibTrans" cxnId="{8769CF9B-5E58-4387-A4F3-EC03DF1DDD41}">
      <dgm:prSet/>
      <dgm:spPr/>
      <dgm:t>
        <a:bodyPr/>
        <a:lstStyle/>
        <a:p>
          <a:endParaRPr lang="en-US"/>
        </a:p>
      </dgm:t>
    </dgm:pt>
    <dgm:pt modelId="{EF17727E-BE71-4458-88CF-BBB561003E03}" type="pres">
      <dgm:prSet presAssocID="{E93C57BA-6F72-45EA-8817-82FD7B45743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B8E150F-C04F-49A5-88E3-C892817DF847}" type="pres">
      <dgm:prSet presAssocID="{0489ADDF-5E77-4561-819E-B1A0987AE521}" presName="node" presStyleLbl="node1" presStyleIdx="0" presStyleCnt="1" custScaleX="104597" custLinFactNeighborX="-3495" custLinFactNeighborY="-11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0DB98AF-F14A-4D66-8F2F-30F4141C169C}" type="presOf" srcId="{E93C57BA-6F72-45EA-8817-82FD7B457431}" destId="{EF17727E-BE71-4458-88CF-BBB561003E03}" srcOrd="0" destOrd="0" presId="urn:microsoft.com/office/officeart/2005/8/layout/default#2"/>
    <dgm:cxn modelId="{8769CF9B-5E58-4387-A4F3-EC03DF1DDD41}" srcId="{E93C57BA-6F72-45EA-8817-82FD7B457431}" destId="{0489ADDF-5E77-4561-819E-B1A0987AE521}" srcOrd="0" destOrd="0" parTransId="{4F2DA919-323B-4A2D-90A5-EF0F5BAF7039}" sibTransId="{F5C33291-08DF-4BE8-99E4-B01A3ACB19E2}"/>
    <dgm:cxn modelId="{B349A49F-4089-4E43-877C-99F95694F79E}" type="presOf" srcId="{0489ADDF-5E77-4561-819E-B1A0987AE521}" destId="{EB8E150F-C04F-49A5-88E3-C892817DF847}" srcOrd="0" destOrd="0" presId="urn:microsoft.com/office/officeart/2005/8/layout/default#2"/>
    <dgm:cxn modelId="{796E94CD-14E1-4DE2-A1AF-FF6ED835E363}" type="presParOf" srcId="{EF17727E-BE71-4458-88CF-BBB561003E03}" destId="{EB8E150F-C04F-49A5-88E3-C892817DF847}" srcOrd="0" destOrd="0" presId="urn:microsoft.com/office/officeart/2005/8/layout/default#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A76E7E-6D3E-4810-A286-AFA3B757D6A3}">
      <dsp:nvSpPr>
        <dsp:cNvPr id="0" name=""/>
        <dsp:cNvSpPr/>
      </dsp:nvSpPr>
      <dsp:spPr>
        <a:xfrm>
          <a:off x="9429" y="15701"/>
          <a:ext cx="9215149" cy="5264496"/>
        </a:xfrm>
        <a:prstGeom prst="rect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 dirty="0"/>
        </a:p>
      </dsp:txBody>
      <dsp:txXfrm>
        <a:off x="9429" y="15701"/>
        <a:ext cx="9215149" cy="526449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340BB2-72B5-4FCD-81B4-DDC87F0E321C}">
      <dsp:nvSpPr>
        <dsp:cNvPr id="0" name=""/>
        <dsp:cNvSpPr/>
      </dsp:nvSpPr>
      <dsp:spPr>
        <a:xfrm>
          <a:off x="531" y="144292"/>
          <a:ext cx="2901163" cy="239976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7A35C9-FE2C-4007-B73F-47D3F33385D2}">
      <dsp:nvSpPr>
        <dsp:cNvPr id="0" name=""/>
        <dsp:cNvSpPr/>
      </dsp:nvSpPr>
      <dsp:spPr>
        <a:xfrm>
          <a:off x="61508" y="2162281"/>
          <a:ext cx="2778678" cy="10308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1376" tIns="341376" rIns="341376" bIns="0" numCol="1" spcCol="1270" anchor="t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800" kern="1200" dirty="0"/>
        </a:p>
      </dsp:txBody>
      <dsp:txXfrm>
        <a:off x="61508" y="2162281"/>
        <a:ext cx="2778678" cy="103088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8E150F-C04F-49A5-88E3-C892817DF847}">
      <dsp:nvSpPr>
        <dsp:cNvPr id="0" name=""/>
        <dsp:cNvSpPr/>
      </dsp:nvSpPr>
      <dsp:spPr>
        <a:xfrm>
          <a:off x="0" y="0"/>
          <a:ext cx="9293947" cy="53312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 dirty="0"/>
        </a:p>
      </dsp:txBody>
      <dsp:txXfrm>
        <a:off x="0" y="0"/>
        <a:ext cx="9293947" cy="53312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List1#1">
  <dgm:title val=""/>
  <dgm:desc val=""/>
  <dgm:catLst>
    <dgm:cat type="list" pri="2000"/>
    <dgm:cat type="picture" pri="2500"/>
    <dgm:cat type="pictureconvert" pri="2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#2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9A8E82-C1F4-44A4-994D-991C297A9974}" type="datetimeFigureOut">
              <a:rPr lang="en-US" smtClean="0"/>
              <a:pPr/>
              <a:t>10/13/2019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3178DC-5FCD-4437-813D-9FDA0CB7CA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1915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3178DC-5FCD-4437-813D-9FDA0CB7CA6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0194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3178DC-5FCD-4437-813D-9FDA0CB7CA62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7781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3178DC-5FCD-4437-813D-9FDA0CB7CA62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0907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3178DC-5FCD-4437-813D-9FDA0CB7CA62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3816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3178DC-5FCD-4437-813D-9FDA0CB7CA6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4312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3178DC-5FCD-4437-813D-9FDA0CB7CA6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7661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3178DC-5FCD-4437-813D-9FDA0CB7CA6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3093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3178DC-5FCD-4437-813D-9FDA0CB7CA62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2108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3178DC-5FCD-4437-813D-9FDA0CB7CA62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2788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3178DC-5FCD-4437-813D-9FDA0CB7CA62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2137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3178DC-5FCD-4437-813D-9FDA0CB7CA62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539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3178DC-5FCD-4437-813D-9FDA0CB7CA62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1398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B34CC5B8-6082-460F-9F3E-91718DFB2D39}" type="datetimeFigureOut">
              <a:rPr lang="en-US" smtClean="0"/>
              <a:pPr/>
              <a:t>10/13/2019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5203BAE8-45CA-45DA-88F0-9F186C9819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577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CC5B8-6082-460F-9F3E-91718DFB2D39}" type="datetimeFigureOut">
              <a:rPr lang="en-US" smtClean="0"/>
              <a:pPr/>
              <a:t>10/13/2019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3BAE8-45CA-45DA-88F0-9F186C9819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036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CC5B8-6082-460F-9F3E-91718DFB2D39}" type="datetimeFigureOut">
              <a:rPr lang="en-US" smtClean="0"/>
              <a:pPr/>
              <a:t>10/13/2019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3BAE8-45CA-45DA-88F0-9F186C9819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0202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CC5B8-6082-460F-9F3E-91718DFB2D39}" type="datetimeFigureOut">
              <a:rPr lang="en-US" smtClean="0"/>
              <a:pPr/>
              <a:t>10/13/2019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3BAE8-45CA-45DA-88F0-9F186C9819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834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CC5B8-6082-460F-9F3E-91718DFB2D39}" type="datetimeFigureOut">
              <a:rPr lang="en-US" smtClean="0"/>
              <a:pPr/>
              <a:t>10/13/2019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3BAE8-45CA-45DA-88F0-9F186C9819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165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CC5B8-6082-460F-9F3E-91718DFB2D39}" type="datetimeFigureOut">
              <a:rPr lang="en-US" smtClean="0"/>
              <a:pPr/>
              <a:t>10/13/2019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3BAE8-45CA-45DA-88F0-9F186C9819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6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CC5B8-6082-460F-9F3E-91718DFB2D39}" type="datetimeFigureOut">
              <a:rPr lang="en-US" smtClean="0"/>
              <a:pPr/>
              <a:t>10/13/2019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3BAE8-45CA-45DA-88F0-9F186C9819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040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CC5B8-6082-460F-9F3E-91718DFB2D39}" type="datetimeFigureOut">
              <a:rPr lang="en-US" smtClean="0"/>
              <a:pPr/>
              <a:t>10/13/2019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3BAE8-45CA-45DA-88F0-9F186C9819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214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CC5B8-6082-460F-9F3E-91718DFB2D39}" type="datetimeFigureOut">
              <a:rPr lang="en-US" smtClean="0"/>
              <a:pPr/>
              <a:t>10/13/2019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3BAE8-45CA-45DA-88F0-9F186C9819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720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CC5B8-6082-460F-9F3E-91718DFB2D39}" type="datetimeFigureOut">
              <a:rPr lang="en-US" smtClean="0"/>
              <a:pPr/>
              <a:t>10/13/2019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3BAE8-45CA-45DA-88F0-9F186C9819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642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CC5B8-6082-460F-9F3E-91718DFB2D39}" type="datetimeFigureOut">
              <a:rPr lang="en-US" smtClean="0"/>
              <a:pPr/>
              <a:t>10/13/2019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5203BAE8-45CA-45DA-88F0-9F186C9819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76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B34CC5B8-6082-460F-9F3E-91718DFB2D39}" type="datetimeFigureOut">
              <a:rPr lang="en-US" smtClean="0"/>
              <a:pPr/>
              <a:t>10/13/2019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5203BAE8-45CA-45DA-88F0-9F186C9819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8962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B34CC5B8-6082-460F-9F3E-91718DFB2D39}" type="datetimeFigureOut">
              <a:rPr lang="en-US" smtClean="0"/>
              <a:pPr/>
              <a:t>10/13/2019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5203BAE8-45CA-45DA-88F0-9F186C9819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219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  <p:sldLayoutId id="2147483873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3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g"/><Relationship Id="rId3" Type="http://schemas.openxmlformats.org/officeDocument/2006/relationships/image" Target="../media/image19.jpeg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jpeg"/><Relationship Id="rId5" Type="http://schemas.openxmlformats.org/officeDocument/2006/relationships/image" Target="../media/image6.jpeg"/><Relationship Id="rId4" Type="http://schemas.openxmlformats.org/officeDocument/2006/relationships/image" Target="../media/image10.jpeg"/><Relationship Id="rId9" Type="http://schemas.openxmlformats.org/officeDocument/2006/relationships/image" Target="../media/image16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jpeg"/><Relationship Id="rId5" Type="http://schemas.openxmlformats.org/officeDocument/2006/relationships/image" Target="../media/image22.jpeg"/><Relationship Id="rId4" Type="http://schemas.openxmlformats.org/officeDocument/2006/relationships/image" Target="../media/image10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jpeg"/><Relationship Id="rId5" Type="http://schemas.openxmlformats.org/officeDocument/2006/relationships/image" Target="../media/image25.jpg"/><Relationship Id="rId4" Type="http://schemas.openxmlformats.org/officeDocument/2006/relationships/image" Target="../media/image10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jpeg"/><Relationship Id="rId3" Type="http://schemas.openxmlformats.org/officeDocument/2006/relationships/diagramLayout" Target="../diagrams/layout3.xml"/><Relationship Id="rId7" Type="http://schemas.openxmlformats.org/officeDocument/2006/relationships/image" Target="../media/image30.jfif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13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diagramColors" Target="../diagrams/colors2.xml"/><Relationship Id="rId12" Type="http://schemas.openxmlformats.org/officeDocument/2006/relationships/image" Target="../media/image8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diagramQuickStyle" Target="../diagrams/quickStyle2.xml"/><Relationship Id="rId11" Type="http://schemas.openxmlformats.org/officeDocument/2006/relationships/image" Target="../media/image7.jpeg"/><Relationship Id="rId5" Type="http://schemas.openxmlformats.org/officeDocument/2006/relationships/diagramLayout" Target="../diagrams/layout2.xml"/><Relationship Id="rId10" Type="http://schemas.openxmlformats.org/officeDocument/2006/relationships/image" Target="../media/image6.jpeg"/><Relationship Id="rId4" Type="http://schemas.openxmlformats.org/officeDocument/2006/relationships/diagramData" Target="../diagrams/data2.xml"/><Relationship Id="rId9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g"/><Relationship Id="rId4" Type="http://schemas.openxmlformats.org/officeDocument/2006/relationships/image" Target="../media/image1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7" Type="http://schemas.openxmlformats.org/officeDocument/2006/relationships/image" Target="../media/image17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6.jpg"/><Relationship Id="rId5" Type="http://schemas.openxmlformats.org/officeDocument/2006/relationships/image" Target="../media/image10.jpeg"/><Relationship Id="rId4" Type="http://schemas.openxmlformats.org/officeDocument/2006/relationships/image" Target="../media/image1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805870744"/>
              </p:ext>
            </p:extLst>
          </p:nvPr>
        </p:nvGraphicFramePr>
        <p:xfrm>
          <a:off x="2032001" y="719668"/>
          <a:ext cx="9224579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ounded Rectangle 2"/>
          <p:cNvSpPr/>
          <p:nvPr/>
        </p:nvSpPr>
        <p:spPr>
          <a:xfrm>
            <a:off x="2269864" y="903642"/>
            <a:ext cx="8761904" cy="4948518"/>
          </a:xfrm>
          <a:prstGeom prst="roundRect">
            <a:avLst/>
          </a:prstGeom>
          <a:blipFill>
            <a:blip r:embed="rId7"/>
            <a:tile tx="0" ty="0" sx="100000" sy="100000" flip="none" algn="tl"/>
          </a:blipFill>
          <a:scene3d>
            <a:camera prst="isometricBottomDown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431036" y="2522484"/>
            <a:ext cx="6357007" cy="1387365"/>
          </a:xfrm>
          <a:prstGeom prst="ellipse">
            <a:avLst/>
          </a:prstGeom>
          <a:blipFill>
            <a:blip r:embed="rId8"/>
            <a:tile tx="0" ty="0" sx="100000" sy="100000" flip="none" algn="tl"/>
          </a:blip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6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স্বাগতম</a:t>
            </a:r>
            <a:endParaRPr lang="en-US" sz="9600" b="1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0780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3728" y="3397250"/>
            <a:ext cx="4194048" cy="1638300"/>
          </a:xfrm>
        </p:spPr>
      </p:pic>
      <p:sp>
        <p:nvSpPr>
          <p:cNvPr id="10" name="Rectangle 9"/>
          <p:cNvSpPr/>
          <p:nvPr/>
        </p:nvSpPr>
        <p:spPr>
          <a:xfrm>
            <a:off x="1295403" y="997371"/>
            <a:ext cx="9601196" cy="12733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ube 11"/>
          <p:cNvSpPr/>
          <p:nvPr/>
        </p:nvSpPr>
        <p:spPr>
          <a:xfrm>
            <a:off x="2262379" y="1172110"/>
            <a:ext cx="7284720" cy="951826"/>
          </a:xfrm>
          <a:prstGeom prst="cub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৭মী </a:t>
            </a:r>
            <a:r>
              <a:rPr lang="en-US" sz="36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বিভক্তির ব্যবহার-</a:t>
            </a:r>
            <a:r>
              <a:rPr lang="bn-BD" sz="36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</a:t>
            </a:r>
            <a:r>
              <a:rPr lang="bn-BD" sz="36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পাগুটাদীপতি)</a:t>
            </a:r>
            <a:endParaRPr lang="en-US" sz="36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3" name="Frame 12"/>
          <p:cNvSpPr/>
          <p:nvPr/>
        </p:nvSpPr>
        <p:spPr>
          <a:xfrm>
            <a:off x="1295401" y="997371"/>
            <a:ext cx="9601195" cy="1273388"/>
          </a:xfrm>
          <a:prstGeom prst="frame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104141" y="2539407"/>
            <a:ext cx="9601195" cy="33036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n-BD" dirty="0" smtClean="0"/>
          </a:p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6352032" y="2780284"/>
            <a:ext cx="2134369" cy="2887472"/>
          </a:xfrm>
          <a:prstGeom prst="round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1295400" y="2684272"/>
            <a:ext cx="4942333" cy="1425956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295400" y="4222329"/>
            <a:ext cx="4942333" cy="15262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438657" y="4396403"/>
            <a:ext cx="4657344" cy="127135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গুরু </a:t>
            </a:r>
            <a:r>
              <a:rPr lang="bn-BD" sz="3600" b="1" u="sng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জনে</a:t>
            </a:r>
            <a:r>
              <a:rPr lang="bn-BD" sz="36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কর নতি-কর্ম কারক</a:t>
            </a:r>
            <a:endParaRPr lang="en-US" sz="36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438657" y="2780284"/>
            <a:ext cx="4657344" cy="121869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b="1" u="sng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পাগলে </a:t>
            </a:r>
            <a:r>
              <a:rPr lang="bn-BD" sz="32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কী না বলে -কর্তৃকারক</a:t>
            </a:r>
            <a:endParaRPr lang="en-US" sz="32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9" name="Frame 18"/>
          <p:cNvSpPr/>
          <p:nvPr/>
        </p:nvSpPr>
        <p:spPr>
          <a:xfrm>
            <a:off x="1606297" y="4580384"/>
            <a:ext cx="4375404" cy="914400"/>
          </a:xfrm>
          <a:prstGeom prst="frame">
            <a:avLst/>
          </a:prstGeom>
          <a:blipFill>
            <a:blip r:embed="rId5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Frame 19"/>
          <p:cNvSpPr/>
          <p:nvPr/>
        </p:nvSpPr>
        <p:spPr>
          <a:xfrm>
            <a:off x="1606297" y="2887725"/>
            <a:ext cx="4375404" cy="914400"/>
          </a:xfrm>
          <a:prstGeom prst="frame">
            <a:avLst/>
          </a:prstGeom>
          <a:blipFill>
            <a:blip r:embed="rId6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Down Arrow 20"/>
          <p:cNvSpPr/>
          <p:nvPr/>
        </p:nvSpPr>
        <p:spPr>
          <a:xfrm>
            <a:off x="5995419" y="2123936"/>
            <a:ext cx="484632" cy="978408"/>
          </a:xfrm>
          <a:prstGeom prst="downArrow">
            <a:avLst/>
          </a:prstGeom>
          <a:blipFill>
            <a:blip r:embed="rId7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8586457" y="2772664"/>
            <a:ext cx="1953000" cy="288747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6399" y="2780285"/>
            <a:ext cx="2166364" cy="287985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solidFill>
              <a:srgbClr val="C00000"/>
            </a:solidFill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1072" y="2830666"/>
            <a:ext cx="2195328" cy="282947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solidFill>
              <a:srgbClr val="FF0000"/>
            </a:solidFill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239911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2" name="Content Placeholder 1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3450" y="3023394"/>
            <a:ext cx="2619375" cy="1743075"/>
          </a:xfrm>
        </p:spPr>
      </p:pic>
      <p:sp>
        <p:nvSpPr>
          <p:cNvPr id="4" name="Rectangle 3"/>
          <p:cNvSpPr/>
          <p:nvPr/>
        </p:nvSpPr>
        <p:spPr>
          <a:xfrm>
            <a:off x="1295402" y="982134"/>
            <a:ext cx="9601196" cy="130386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Bevel 4"/>
          <p:cNvSpPr/>
          <p:nvPr/>
        </p:nvSpPr>
        <p:spPr>
          <a:xfrm>
            <a:off x="2084832" y="1180076"/>
            <a:ext cx="7437120" cy="1042416"/>
          </a:xfrm>
          <a:prstGeom prst="bevel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Frame 6"/>
          <p:cNvSpPr/>
          <p:nvPr/>
        </p:nvSpPr>
        <p:spPr>
          <a:xfrm flipV="1">
            <a:off x="1295400" y="982131"/>
            <a:ext cx="9601197" cy="1303869"/>
          </a:xfrm>
          <a:prstGeom prst="fram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95399" y="2578026"/>
            <a:ext cx="9601197" cy="331893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ame 8"/>
          <p:cNvSpPr/>
          <p:nvPr/>
        </p:nvSpPr>
        <p:spPr>
          <a:xfrm>
            <a:off x="1295398" y="2556930"/>
            <a:ext cx="9601199" cy="3318938"/>
          </a:xfrm>
          <a:prstGeom prst="fram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Flowchart: Data 2"/>
          <p:cNvSpPr/>
          <p:nvPr/>
        </p:nvSpPr>
        <p:spPr>
          <a:xfrm>
            <a:off x="2548128" y="1394960"/>
            <a:ext cx="6419088" cy="612648"/>
          </a:xfrm>
          <a:prstGeom prst="flowChartInputOutp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সকল কারকে ৭মী বিভক্তির ব্যবহার-</a:t>
            </a:r>
            <a:endParaRPr lang="en-US" sz="24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1828801" y="3073930"/>
            <a:ext cx="4425696" cy="232712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371848" y="3073930"/>
            <a:ext cx="2203699" cy="2327126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023874" y="3206496"/>
            <a:ext cx="4072127" cy="96316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b="1" u="sng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টাকায় </a:t>
            </a:r>
            <a:r>
              <a:rPr lang="bn-BD" sz="28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কীনা হয় – করণ কারক</a:t>
            </a:r>
            <a:endParaRPr lang="en-US" sz="28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692898" y="3073932"/>
            <a:ext cx="1728111" cy="231787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3" name="Flowchart: Punched Tape 12"/>
          <p:cNvSpPr/>
          <p:nvPr/>
        </p:nvSpPr>
        <p:spPr>
          <a:xfrm>
            <a:off x="2084834" y="4302230"/>
            <a:ext cx="4072127" cy="804672"/>
          </a:xfrm>
          <a:prstGeom prst="flowChartPunchedTap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u="sng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দীনে </a:t>
            </a:r>
            <a:r>
              <a:rPr lang="bn-BD" sz="28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দয়া কর -সম্পাদান কারক </a:t>
            </a:r>
            <a:endParaRPr lang="en-US" sz="28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1558" y="3073930"/>
            <a:ext cx="2038703" cy="221739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8758" y="3060966"/>
            <a:ext cx="2144857" cy="223036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925311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295402" y="982134"/>
            <a:ext cx="9616439" cy="1303867"/>
          </a:xfrm>
        </p:spPr>
        <p:txBody>
          <a:bodyPr/>
          <a:lstStyle/>
          <a:p>
            <a:endParaRPr lang="en-US" b="1" dirty="0"/>
          </a:p>
        </p:txBody>
      </p:sp>
      <p:pic>
        <p:nvPicPr>
          <p:cNvPr id="22" name="Content Placeholder 21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5787" y="3204369"/>
            <a:ext cx="3314700" cy="1381125"/>
          </a:xfrm>
        </p:spPr>
      </p:pic>
      <p:sp>
        <p:nvSpPr>
          <p:cNvPr id="6" name="Flowchart: Magnetic Disk 5"/>
          <p:cNvSpPr/>
          <p:nvPr/>
        </p:nvSpPr>
        <p:spPr>
          <a:xfrm>
            <a:off x="1295401" y="982132"/>
            <a:ext cx="9592099" cy="1193098"/>
          </a:xfrm>
          <a:prstGeom prst="flowChartMagneticDisk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Down Arrow Callout 2"/>
          <p:cNvSpPr/>
          <p:nvPr/>
        </p:nvSpPr>
        <p:spPr>
          <a:xfrm>
            <a:off x="1438656" y="1170198"/>
            <a:ext cx="9297923" cy="1273700"/>
          </a:xfrm>
          <a:prstGeom prst="downArrow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সকল কারকে ৭মী  বিভক্তির </a:t>
            </a:r>
            <a:r>
              <a:rPr lang="en-US" sz="36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প্রয়োগ </a:t>
            </a:r>
            <a:r>
              <a:rPr lang="bn-BD" sz="36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/ব্যবহার-</a:t>
            </a:r>
            <a:endParaRPr lang="en-US" sz="36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3" name="Frame 12"/>
          <p:cNvSpPr/>
          <p:nvPr/>
        </p:nvSpPr>
        <p:spPr>
          <a:xfrm>
            <a:off x="1319829" y="1215314"/>
            <a:ext cx="9448844" cy="710537"/>
          </a:xfrm>
          <a:prstGeom prst="frame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609346" y="2600390"/>
            <a:ext cx="4815839" cy="3275478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ame 11"/>
          <p:cNvSpPr/>
          <p:nvPr/>
        </p:nvSpPr>
        <p:spPr>
          <a:xfrm>
            <a:off x="6695694" y="2839174"/>
            <a:ext cx="3526537" cy="2635034"/>
          </a:xfrm>
          <a:prstGeom prst="frame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Right Arrow 1"/>
          <p:cNvSpPr/>
          <p:nvPr/>
        </p:nvSpPr>
        <p:spPr>
          <a:xfrm>
            <a:off x="5798487" y="3807612"/>
            <a:ext cx="1086613" cy="484632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609346" y="2839174"/>
            <a:ext cx="4670535" cy="2635034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3200" b="1" dirty="0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319829" y="2616177"/>
            <a:ext cx="5105356" cy="3243904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1379242" y="2666897"/>
            <a:ext cx="4986529" cy="153754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b="1" u="sng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পাপে</a:t>
            </a:r>
            <a:r>
              <a:rPr lang="bn-BD" sz="36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বিরত রও –অপাদান কারক </a:t>
            </a:r>
            <a:endParaRPr lang="en-US" sz="36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449611" y="2600391"/>
            <a:ext cx="4437888" cy="3259691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>
            <a:off x="6569397" y="2823386"/>
            <a:ext cx="2080611" cy="276055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/>
          <p:cNvSpPr/>
          <p:nvPr/>
        </p:nvSpPr>
        <p:spPr>
          <a:xfrm>
            <a:off x="8733848" y="2839174"/>
            <a:ext cx="2034824" cy="274476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4701" y="2936838"/>
            <a:ext cx="1833132" cy="253737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24" name="Rounded Rectangle 23"/>
          <p:cNvSpPr/>
          <p:nvPr/>
        </p:nvSpPr>
        <p:spPr>
          <a:xfrm>
            <a:off x="1438653" y="4308033"/>
            <a:ext cx="4892131" cy="144795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b="1" u="sng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তিলে</a:t>
            </a:r>
            <a:r>
              <a:rPr lang="bn-BD" sz="32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তৈল আছে-অধিকরণ কারক </a:t>
            </a:r>
            <a:endParaRPr lang="en-US" sz="32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109" y="2936838"/>
            <a:ext cx="1603548" cy="2553158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378659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Magnetic Disk 3"/>
          <p:cNvSpPr/>
          <p:nvPr/>
        </p:nvSpPr>
        <p:spPr>
          <a:xfrm>
            <a:off x="1828801" y="982134"/>
            <a:ext cx="8049719" cy="1170759"/>
          </a:xfrm>
          <a:prstGeom prst="flowChartMagneticDisk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দলীয় কাজ</a:t>
            </a:r>
            <a:endParaRPr lang="en-US" sz="36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Flowchart: Process 4"/>
          <p:cNvSpPr/>
          <p:nvPr/>
        </p:nvSpPr>
        <p:spPr>
          <a:xfrm>
            <a:off x="1295402" y="2556932"/>
            <a:ext cx="9601196" cy="3318936"/>
          </a:xfrm>
          <a:prstGeom prst="flowChartProcess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</a:t>
            </a:r>
            <a:endParaRPr lang="en-US" sz="3600" dirty="0" smtClean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bn-BD" sz="3600" dirty="0" smtClean="0">
              <a:solidFill>
                <a:srgbClr val="92D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Donut 5"/>
          <p:cNvSpPr/>
          <p:nvPr/>
        </p:nvSpPr>
        <p:spPr>
          <a:xfrm>
            <a:off x="4139183" y="1213946"/>
            <a:ext cx="3913632" cy="866482"/>
          </a:xfrm>
          <a:prstGeom prst="donu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Flowchart: Multidocument 6"/>
          <p:cNvSpPr/>
          <p:nvPr/>
        </p:nvSpPr>
        <p:spPr>
          <a:xfrm>
            <a:off x="1621536" y="2779776"/>
            <a:ext cx="9034272" cy="2877312"/>
          </a:xfrm>
          <a:prstGeom prst="flowChartMultidocumen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bn-BD" sz="32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সকল </a:t>
            </a:r>
            <a:r>
              <a:rPr lang="en-US" sz="32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কার</a:t>
            </a:r>
            <a:r>
              <a:rPr lang="bn-BD" sz="32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কে ৭মী  বিভক্তির প্রয়োগ দেখাও । (ক+গ) দল 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bn-BD" sz="32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৭মী  বিভক্তির</a:t>
            </a:r>
            <a:r>
              <a:rPr lang="en-US" sz="32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উদাহরণ ও বিভক্তি বর্ণনা কর</a:t>
            </a:r>
            <a:r>
              <a:rPr lang="bn-BD" sz="32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(খ+ঘ)দল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bn-BD" sz="32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৭মী  </a:t>
            </a:r>
            <a:r>
              <a:rPr lang="bn-BD" sz="36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বিভক্তির</a:t>
            </a:r>
            <a:r>
              <a:rPr lang="en-US" sz="36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উদাহরণ দাও ।</a:t>
            </a:r>
            <a:r>
              <a:rPr lang="bn-BD" sz="36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(চ+ঙ) দল</a:t>
            </a:r>
          </a:p>
        </p:txBody>
      </p:sp>
      <p:sp>
        <p:nvSpPr>
          <p:cNvPr id="8" name="Frame 7"/>
          <p:cNvSpPr/>
          <p:nvPr/>
        </p:nvSpPr>
        <p:spPr>
          <a:xfrm>
            <a:off x="1295401" y="982134"/>
            <a:ext cx="9601196" cy="1303867"/>
          </a:xfrm>
          <a:prstGeom prst="fram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2920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8687" y="3032919"/>
            <a:ext cx="2628900" cy="1724025"/>
          </a:xfrm>
        </p:spPr>
      </p:pic>
      <p:sp>
        <p:nvSpPr>
          <p:cNvPr id="4" name="Rectangle 3"/>
          <p:cNvSpPr/>
          <p:nvPr/>
        </p:nvSpPr>
        <p:spPr>
          <a:xfrm>
            <a:off x="1295402" y="982134"/>
            <a:ext cx="9601196" cy="130386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laque 5"/>
          <p:cNvSpPr/>
          <p:nvPr/>
        </p:nvSpPr>
        <p:spPr>
          <a:xfrm>
            <a:off x="1560576" y="1176865"/>
            <a:ext cx="8875776" cy="914400"/>
          </a:xfrm>
          <a:prstGeom prst="plaqu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6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সপ্তমী বা ‘এ’  বিভক্তির নিয়ম ও পার্থক্য- </a:t>
            </a:r>
            <a:endParaRPr lang="en-US" sz="36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3" name="Frame 12"/>
          <p:cNvSpPr/>
          <p:nvPr/>
        </p:nvSpPr>
        <p:spPr>
          <a:xfrm>
            <a:off x="1295401" y="982133"/>
            <a:ext cx="9601196" cy="1303867"/>
          </a:xfrm>
          <a:prstGeom prst="fram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295400" y="2657476"/>
            <a:ext cx="5580888" cy="321839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1560576" y="2901698"/>
            <a:ext cx="5074925" cy="2900363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3600" dirty="0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বাংলাদেশে ২০১১-১২ শুরু হয় ।</a:t>
            </a:r>
          </a:p>
          <a:p>
            <a:r>
              <a:rPr lang="bn-BD" sz="3600" dirty="0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বর্তমানে বই থেকে শুরু করে জামা,কাপড়, খাবার শৌখিন সামগ্রী নিজের পণ্য ও অনেক পণ্য বিক্রয় </a:t>
            </a:r>
            <a:r>
              <a:rPr lang="en-US" sz="3600" dirty="0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</a:t>
            </a:r>
            <a:r>
              <a:rPr lang="bn-BD" sz="3600" dirty="0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রে ।</a:t>
            </a:r>
            <a:endParaRPr lang="en-US" sz="3600" dirty="0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7" name="Frame 16"/>
          <p:cNvSpPr/>
          <p:nvPr/>
        </p:nvSpPr>
        <p:spPr>
          <a:xfrm>
            <a:off x="6733038" y="2657473"/>
            <a:ext cx="4157276" cy="3218394"/>
          </a:xfrm>
          <a:prstGeom prst="fram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560576" y="2779777"/>
            <a:ext cx="9204960" cy="2987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1554293" y="2779775"/>
            <a:ext cx="9211244" cy="30222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1554293" y="2839729"/>
            <a:ext cx="9211244" cy="299923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36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54293" y="2802825"/>
            <a:ext cx="9247820" cy="303613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7633311"/>
              </p:ext>
            </p:extLst>
          </p:nvPr>
        </p:nvGraphicFramePr>
        <p:xfrm>
          <a:off x="1658112" y="2901694"/>
          <a:ext cx="9107424" cy="2937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31951"/>
                <a:gridCol w="4575473"/>
              </a:tblGrid>
              <a:tr h="1123188">
                <a:tc>
                  <a:txBody>
                    <a:bodyPr/>
                    <a:lstStyle/>
                    <a:p>
                      <a:r>
                        <a:rPr lang="bn-BD" sz="3200" b="0" baseline="0" dirty="0" smtClean="0">
                          <a:solidFill>
                            <a:schemeClr val="tx1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সপ্তমী  বা ‘এ’ বিভক্তি –একবচন-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bn-BD" sz="3200" b="0" dirty="0" smtClean="0">
                          <a:solidFill>
                            <a:schemeClr val="tx1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     বহু</a:t>
                      </a:r>
                      <a:r>
                        <a:rPr lang="bn-BD" sz="3200" b="0" baseline="0" dirty="0" smtClean="0">
                          <a:solidFill>
                            <a:schemeClr val="tx1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 বচন</a:t>
                      </a:r>
                      <a:endParaRPr lang="bn-BD" sz="3200" b="0" dirty="0" smtClean="0">
                        <a:solidFill>
                          <a:schemeClr val="tx1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  <a:p>
                      <a:endParaRPr lang="en-US" sz="3200" b="0" dirty="0">
                        <a:solidFill>
                          <a:schemeClr val="tx1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907041">
                <a:tc>
                  <a:txBody>
                    <a:bodyPr/>
                    <a:lstStyle/>
                    <a:p>
                      <a:endParaRPr lang="en-US" sz="32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907041">
                <a:tc>
                  <a:txBody>
                    <a:bodyPr/>
                    <a:lstStyle/>
                    <a:p>
                      <a:endParaRPr lang="en-US" sz="32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1658112" y="4035553"/>
            <a:ext cx="9107424" cy="17312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bn-BD" sz="36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 ,( য়),তে,এতে   ----             দিগে,গুলিতে,গনে,গুলির মধ্যে </a:t>
            </a:r>
            <a:endParaRPr lang="en-US" sz="36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Frame 9"/>
          <p:cNvSpPr/>
          <p:nvPr/>
        </p:nvSpPr>
        <p:spPr>
          <a:xfrm>
            <a:off x="1658112" y="4035554"/>
            <a:ext cx="9107424" cy="1754313"/>
          </a:xfrm>
          <a:prstGeom prst="fram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4880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2" name="Content Placeholder 11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8225" y="2947194"/>
            <a:ext cx="2409825" cy="1895475"/>
          </a:xfrm>
        </p:spPr>
      </p:pic>
      <p:sp>
        <p:nvSpPr>
          <p:cNvPr id="5" name="Frame 4"/>
          <p:cNvSpPr/>
          <p:nvPr/>
        </p:nvSpPr>
        <p:spPr>
          <a:xfrm>
            <a:off x="1295402" y="2556932"/>
            <a:ext cx="9601196" cy="3318936"/>
          </a:xfrm>
          <a:prstGeom prst="fram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Flowchart: Predefined Process 5"/>
          <p:cNvSpPr/>
          <p:nvPr/>
        </p:nvSpPr>
        <p:spPr>
          <a:xfrm>
            <a:off x="1753060" y="3024208"/>
            <a:ext cx="8704163" cy="2384385"/>
          </a:xfrm>
          <a:prstGeom prst="flowChartPredefined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bn-BD" sz="28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৭মী  বিভক্তি কী ? 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bn-BD" sz="28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৭মী  বিভক্তির ১টির উদাহরণ দাও ।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bn-BD" sz="24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কারক নির্বাচনে  ৭মী  বিভক্তির প্রয়োজনীয়তা আছে কী ?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bn-BD" sz="2400" b="1" u="sng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বনে</a:t>
            </a:r>
            <a:r>
              <a:rPr lang="bn-BD" sz="24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বাঘ আছে  । কোন কারকে কোন বিভক্তি ?</a:t>
            </a:r>
            <a:endParaRPr lang="en-US" sz="24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89889" y="1042898"/>
            <a:ext cx="2567207" cy="1182335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158706" y="1042898"/>
            <a:ext cx="2661692" cy="1182335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ame 8"/>
          <p:cNvSpPr/>
          <p:nvPr/>
        </p:nvSpPr>
        <p:spPr>
          <a:xfrm>
            <a:off x="1295403" y="1036320"/>
            <a:ext cx="9601196" cy="1255776"/>
          </a:xfrm>
          <a:prstGeom prst="fram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Frame 9"/>
          <p:cNvSpPr/>
          <p:nvPr/>
        </p:nvSpPr>
        <p:spPr>
          <a:xfrm>
            <a:off x="1389888" y="1203324"/>
            <a:ext cx="9430509" cy="914400"/>
          </a:xfrm>
          <a:prstGeom prst="fram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Frame 10"/>
          <p:cNvSpPr/>
          <p:nvPr/>
        </p:nvSpPr>
        <p:spPr>
          <a:xfrm>
            <a:off x="1389888" y="2716783"/>
            <a:ext cx="9430509" cy="2999232"/>
          </a:xfrm>
          <a:prstGeom prst="fram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496565" y="1304879"/>
            <a:ext cx="9217152" cy="65836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Magnetic Disk 14"/>
          <p:cNvSpPr/>
          <p:nvPr/>
        </p:nvSpPr>
        <p:spPr>
          <a:xfrm>
            <a:off x="4488771" y="1320979"/>
            <a:ext cx="3336773" cy="612648"/>
          </a:xfrm>
          <a:prstGeom prst="flowChartMagneticDisk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মূল্যায়ন</a:t>
            </a:r>
            <a:endParaRPr lang="en-US" sz="36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932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537" y="2675731"/>
            <a:ext cx="3251200" cy="2438400"/>
          </a:xfrm>
        </p:spPr>
      </p:pic>
      <p:sp>
        <p:nvSpPr>
          <p:cNvPr id="4" name="Rectangle 3"/>
          <p:cNvSpPr/>
          <p:nvPr/>
        </p:nvSpPr>
        <p:spPr>
          <a:xfrm>
            <a:off x="1295401" y="982134"/>
            <a:ext cx="9601196" cy="130386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225159" y="1213947"/>
            <a:ext cx="2585544" cy="867103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বাড়ির কাজ</a:t>
            </a:r>
            <a:endParaRPr lang="en-US" sz="36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95402" y="2556932"/>
            <a:ext cx="9616439" cy="3318936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1475234" y="2804160"/>
            <a:ext cx="9290303" cy="285292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6" algn="ctr"/>
            <a:r>
              <a:rPr lang="bn-BD" sz="2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সর্বোত্তমটিতে টিক দাও (নমুনা প্রশ্ন ৪০টি)</a:t>
            </a:r>
          </a:p>
          <a:p>
            <a:r>
              <a:rPr lang="bn-BD" sz="2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  </a:t>
            </a:r>
            <a:r>
              <a:rPr lang="bn-BD" sz="2400" b="1" u="sng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প্রভাতে </a:t>
            </a:r>
            <a:r>
              <a:rPr lang="bn-BD" sz="2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সূর্য উঠে -কোন কারকে </a:t>
            </a:r>
            <a:r>
              <a:rPr lang="en-US" sz="2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কোন </a:t>
            </a:r>
            <a:r>
              <a:rPr lang="bn-BD" sz="2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বিভক্তি ?</a:t>
            </a:r>
          </a:p>
          <a:p>
            <a:r>
              <a:rPr lang="bn-BD" sz="2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ক</a:t>
            </a:r>
            <a:r>
              <a:rPr lang="en-US" sz="2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.</a:t>
            </a:r>
            <a:r>
              <a:rPr lang="bn-BD" sz="2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করণ কারকে </a:t>
            </a:r>
            <a:r>
              <a:rPr lang="bn-BD" sz="24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শূন্য বিভক্তি  খ</a:t>
            </a:r>
            <a:r>
              <a:rPr lang="en-US" sz="24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.</a:t>
            </a:r>
            <a:r>
              <a:rPr lang="bn-BD" sz="24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অধিকরণে  ৭মী</a:t>
            </a:r>
          </a:p>
          <a:p>
            <a:r>
              <a:rPr lang="bn-BD" sz="24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24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গ</a:t>
            </a:r>
            <a:r>
              <a:rPr lang="en-US" sz="24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.</a:t>
            </a:r>
            <a:r>
              <a:rPr lang="bn-BD" sz="24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সম্প্রদানে ৪র্থী            ঘ</a:t>
            </a:r>
            <a:r>
              <a:rPr lang="en-US" sz="24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.</a:t>
            </a:r>
            <a:r>
              <a:rPr lang="bn-BD" sz="24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সম্প্রদানে সপ্তমী</a:t>
            </a:r>
          </a:p>
          <a:p>
            <a:r>
              <a:rPr lang="bn-BD" sz="24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২ </a:t>
            </a:r>
            <a:r>
              <a:rPr lang="en-US" sz="24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.</a:t>
            </a:r>
            <a:r>
              <a:rPr lang="bn-BD" sz="24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বাংলা শব্দ বিভক্তি কত প্রকার ?</a:t>
            </a:r>
          </a:p>
          <a:p>
            <a:r>
              <a:rPr lang="bn-BD" sz="2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ক</a:t>
            </a:r>
            <a:r>
              <a:rPr lang="en-US" sz="2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.</a:t>
            </a:r>
            <a:r>
              <a:rPr lang="bn-BD" sz="2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২  প্রকার    খ</a:t>
            </a:r>
            <a:r>
              <a:rPr lang="en-US" sz="2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.</a:t>
            </a:r>
            <a:r>
              <a:rPr lang="bn-BD" sz="2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৪ প্রকার </a:t>
            </a:r>
          </a:p>
          <a:p>
            <a:r>
              <a:rPr lang="bn-BD" sz="24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2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</a:t>
            </a:r>
            <a:r>
              <a:rPr lang="en-US" sz="2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.</a:t>
            </a:r>
            <a:r>
              <a:rPr lang="bn-BD" sz="2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৫  প্রকার  ঘ</a:t>
            </a:r>
            <a:r>
              <a:rPr lang="en-US" sz="2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.</a:t>
            </a:r>
            <a:r>
              <a:rPr lang="bn-BD" sz="24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2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৭ প্রকার </a:t>
            </a:r>
          </a:p>
        </p:txBody>
      </p:sp>
      <p:sp>
        <p:nvSpPr>
          <p:cNvPr id="3" name="Frame 2"/>
          <p:cNvSpPr/>
          <p:nvPr/>
        </p:nvSpPr>
        <p:spPr>
          <a:xfrm>
            <a:off x="1295398" y="982134"/>
            <a:ext cx="9601199" cy="1303867"/>
          </a:xfrm>
          <a:prstGeom prst="fram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6430813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575204959"/>
              </p:ext>
            </p:extLst>
          </p:nvPr>
        </p:nvGraphicFramePr>
        <p:xfrm>
          <a:off x="2032000" y="719668"/>
          <a:ext cx="9303408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 2"/>
          <p:cNvSpPr/>
          <p:nvPr/>
        </p:nvSpPr>
        <p:spPr>
          <a:xfrm>
            <a:off x="2222938" y="882871"/>
            <a:ext cx="8923283" cy="498190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294993" y="1135117"/>
            <a:ext cx="4713891" cy="4508938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813" y="1135118"/>
            <a:ext cx="4666595" cy="4508939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10" name="Oval 9"/>
          <p:cNvSpPr/>
          <p:nvPr/>
        </p:nvSpPr>
        <p:spPr>
          <a:xfrm>
            <a:off x="7476796" y="1282665"/>
            <a:ext cx="3526221" cy="4361389"/>
          </a:xfrm>
          <a:prstGeom prst="ellipse">
            <a:avLst/>
          </a:prstGeom>
          <a:blipFill>
            <a:blip r:embed="rId8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600" b="1" dirty="0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ধন্যবাদ</a:t>
            </a:r>
            <a:endParaRPr lang="en-US" sz="6600" b="1" dirty="0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4856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/>
          <p:cNvPicPr>
            <a:picLocks noGrp="1" noChangeAspect="1"/>
          </p:cNvPicPr>
          <p:nvPr>
            <p:ph sz="half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512" y="2967831"/>
            <a:ext cx="1371600" cy="1828800"/>
          </a:xfrm>
        </p:spPr>
      </p:pic>
      <p:graphicFrame>
        <p:nvGraphicFramePr>
          <p:cNvPr id="10" name="Content Placeholder 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096262149"/>
              </p:ext>
            </p:extLst>
          </p:nvPr>
        </p:nvGraphicFramePr>
        <p:xfrm>
          <a:off x="6096002" y="2670049"/>
          <a:ext cx="2901695" cy="31983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9" name="Frame 8"/>
          <p:cNvSpPr/>
          <p:nvPr/>
        </p:nvSpPr>
        <p:spPr>
          <a:xfrm>
            <a:off x="1295402" y="2560322"/>
            <a:ext cx="4721351" cy="3308045"/>
          </a:xfrm>
          <a:prstGeom prst="fram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Flowchart: Alternate Process 13"/>
          <p:cNvSpPr/>
          <p:nvPr/>
        </p:nvSpPr>
        <p:spPr>
          <a:xfrm>
            <a:off x="1971477" y="3160916"/>
            <a:ext cx="2756599" cy="2343722"/>
          </a:xfrm>
          <a:prstGeom prst="flowChartAlternateProcess">
            <a:avLst/>
          </a:prstGeom>
          <a:blipFill>
            <a:blip r:embed="rId9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bn-BD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আলহাজ্ব হানেফ আলি দাখিল মাদরাসা</a:t>
            </a:r>
            <a:endParaRPr lang="en-US" sz="2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bn-BD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   দিঘিরপড়, মনিরামপুর,যশোর</a:t>
            </a:r>
          </a:p>
          <a:p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bn-BD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এস,এম, নজরুল ইসলাম সরকার (সঃশি)</a:t>
            </a:r>
            <a:endParaRPr lang="en-US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    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বিএ (অনার্স) এম এ </a:t>
            </a:r>
            <a:endParaRPr lang="bn-BD" sz="2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      </a:t>
            </a:r>
            <a:r>
              <a:rPr lang="bn-BD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১০৯১৪-৮৫৩৬১১ </a:t>
            </a:r>
            <a:r>
              <a:rPr lang="bn-BD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&lt;</a:t>
            </a: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ni.sarar11@gmail.com&gt;</a:t>
            </a:r>
            <a:endParaRPr lang="bn-BD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  </a:t>
            </a:r>
          </a:p>
        </p:txBody>
      </p:sp>
      <p:sp>
        <p:nvSpPr>
          <p:cNvPr id="13" name="Frame 12"/>
          <p:cNvSpPr/>
          <p:nvPr/>
        </p:nvSpPr>
        <p:spPr>
          <a:xfrm>
            <a:off x="5923194" y="2670048"/>
            <a:ext cx="3487025" cy="3168224"/>
          </a:xfrm>
          <a:prstGeom prst="fram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Frame 2"/>
          <p:cNvSpPr/>
          <p:nvPr/>
        </p:nvSpPr>
        <p:spPr>
          <a:xfrm>
            <a:off x="5946036" y="2568285"/>
            <a:ext cx="4911867" cy="3308260"/>
          </a:xfrm>
          <a:prstGeom prst="fram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Frame 6"/>
          <p:cNvSpPr/>
          <p:nvPr/>
        </p:nvSpPr>
        <p:spPr>
          <a:xfrm>
            <a:off x="8989664" y="2980472"/>
            <a:ext cx="1641331" cy="2486960"/>
          </a:xfrm>
          <a:prstGeom prst="fram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49137" y="2655321"/>
            <a:ext cx="4666487" cy="33162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/>
          <p:cNvSpPr/>
          <p:nvPr/>
        </p:nvSpPr>
        <p:spPr>
          <a:xfrm>
            <a:off x="819397" y="2762204"/>
            <a:ext cx="4572000" cy="2904279"/>
          </a:xfrm>
          <a:prstGeom prst="roundRect">
            <a:avLst/>
          </a:prstGeom>
          <a:blipFill>
            <a:blip r:embed="rId10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bn-BD" sz="2000" dirty="0" smtClean="0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2000" dirty="0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bn-BD" sz="2000" b="1" dirty="0" smtClean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bn-BD" sz="2000" b="1" dirty="0" smtClean="0">
                <a:solidFill>
                  <a:schemeClr val="tx1"/>
                </a:solidFill>
                <a:latin typeface="Vladimir Script" panose="03050402040407070305" pitchFamily="66" charset="0"/>
                <a:cs typeface="NikoshBAN" panose="02000000000000000000" pitchFamily="2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Vladimir Script" panose="03050402040407070305" pitchFamily="66" charset="0"/>
                <a:cs typeface="NikoshBAN" panose="02000000000000000000" pitchFamily="2" charset="0"/>
              </a:rPr>
              <a:t>মোহাঃ</a:t>
            </a:r>
            <a:r>
              <a:rPr lang="en-US" sz="2000" b="1" dirty="0" smtClean="0">
                <a:solidFill>
                  <a:schemeClr val="tx1"/>
                </a:solidFill>
                <a:latin typeface="Vladimir Script" panose="03050402040407070305" pitchFamily="66" charset="0"/>
                <a:cs typeface="NikoshBAN" panose="02000000000000000000" pitchFamily="2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Vladimir Script" panose="03050402040407070305" pitchFamily="66" charset="0"/>
                <a:cs typeface="NikoshBAN" panose="02000000000000000000" pitchFamily="2" charset="0"/>
              </a:rPr>
              <a:t>শরিফুল</a:t>
            </a:r>
            <a:r>
              <a:rPr lang="en-US" sz="2000" b="1" dirty="0" smtClean="0">
                <a:solidFill>
                  <a:schemeClr val="tx1"/>
                </a:solidFill>
                <a:latin typeface="Vladimir Script" panose="03050402040407070305" pitchFamily="66" charset="0"/>
                <a:cs typeface="NikoshBAN" panose="02000000000000000000" pitchFamily="2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Vladimir Script" panose="03050402040407070305" pitchFamily="66" charset="0"/>
                <a:cs typeface="NikoshBAN" panose="02000000000000000000" pitchFamily="2" charset="0"/>
              </a:rPr>
              <a:t>ইসলাম</a:t>
            </a:r>
            <a:r>
              <a:rPr lang="en-US" sz="2000" b="1" dirty="0" smtClean="0">
                <a:solidFill>
                  <a:schemeClr val="tx1"/>
                </a:solidFill>
                <a:latin typeface="Vladimir Script" panose="03050402040407070305" pitchFamily="66" charset="0"/>
                <a:cs typeface="NikoshBAN" panose="02000000000000000000" pitchFamily="2" charset="0"/>
              </a:rPr>
              <a:t> </a:t>
            </a:r>
          </a:p>
          <a:p>
            <a:pPr algn="ctr"/>
            <a:r>
              <a:rPr lang="en-US" sz="2000" b="1" dirty="0" err="1" smtClean="0">
                <a:solidFill>
                  <a:schemeClr val="tx1"/>
                </a:solidFill>
                <a:latin typeface="Vladimir Script" panose="03050402040407070305" pitchFamily="66" charset="0"/>
                <a:cs typeface="NikoshBAN" panose="02000000000000000000" pitchFamily="2" charset="0"/>
              </a:rPr>
              <a:t>সহকারী</a:t>
            </a:r>
            <a:r>
              <a:rPr lang="en-US" sz="2000" b="1" dirty="0" smtClean="0">
                <a:solidFill>
                  <a:schemeClr val="tx1"/>
                </a:solidFill>
                <a:latin typeface="Vladimir Script" panose="03050402040407070305" pitchFamily="66" charset="0"/>
                <a:cs typeface="NikoshBAN" panose="02000000000000000000" pitchFamily="2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Vladimir Script" panose="03050402040407070305" pitchFamily="66" charset="0"/>
                <a:cs typeface="NikoshBAN" panose="02000000000000000000" pitchFamily="2" charset="0"/>
              </a:rPr>
              <a:t>শিক্ষক</a:t>
            </a:r>
            <a:r>
              <a:rPr lang="en-US" sz="2000" b="1" dirty="0" smtClean="0">
                <a:solidFill>
                  <a:schemeClr val="tx1"/>
                </a:solidFill>
                <a:latin typeface="Vladimir Script" panose="03050402040407070305" pitchFamily="66" charset="0"/>
                <a:cs typeface="NikoshBAN" panose="02000000000000000000" pitchFamily="2" charset="0"/>
              </a:rPr>
              <a:t>,</a:t>
            </a:r>
          </a:p>
          <a:p>
            <a:pPr algn="ctr"/>
            <a:r>
              <a:rPr lang="en-US" sz="2000" b="1" dirty="0" err="1" smtClean="0">
                <a:solidFill>
                  <a:schemeClr val="tx1"/>
                </a:solidFill>
                <a:latin typeface="Vladimir Script" panose="03050402040407070305" pitchFamily="66" charset="0"/>
                <a:cs typeface="NikoshBAN" panose="02000000000000000000" pitchFamily="2" charset="0"/>
              </a:rPr>
              <a:t>চৌরাপাড়া</a:t>
            </a:r>
            <a:r>
              <a:rPr lang="en-US" sz="2000" b="1" dirty="0" smtClean="0">
                <a:solidFill>
                  <a:schemeClr val="tx1"/>
                </a:solidFill>
                <a:latin typeface="Vladimir Script" panose="03050402040407070305" pitchFamily="66" charset="0"/>
                <a:cs typeface="NikoshBAN" panose="02000000000000000000" pitchFamily="2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Vladimir Script" panose="03050402040407070305" pitchFamily="66" charset="0"/>
                <a:cs typeface="NikoshBAN" panose="02000000000000000000" pitchFamily="2" charset="0"/>
              </a:rPr>
              <a:t>ফাজিল</a:t>
            </a:r>
            <a:r>
              <a:rPr lang="en-US" sz="2000" b="1" dirty="0" smtClean="0">
                <a:solidFill>
                  <a:schemeClr val="tx1"/>
                </a:solidFill>
                <a:latin typeface="Vladimir Script" panose="03050402040407070305" pitchFamily="66" charset="0"/>
                <a:cs typeface="NikoshBAN" panose="02000000000000000000" pitchFamily="2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Vladimir Script" panose="03050402040407070305" pitchFamily="66" charset="0"/>
                <a:cs typeface="NikoshBAN" panose="02000000000000000000" pitchFamily="2" charset="0"/>
              </a:rPr>
              <a:t>মাদ্রাসা</a:t>
            </a:r>
            <a:r>
              <a:rPr lang="en-US" sz="2000" b="1" dirty="0" smtClean="0">
                <a:solidFill>
                  <a:schemeClr val="tx1"/>
                </a:solidFill>
                <a:latin typeface="Vladimir Script" panose="03050402040407070305" pitchFamily="66" charset="0"/>
                <a:cs typeface="NikoshBAN" panose="02000000000000000000" pitchFamily="2" charset="0"/>
              </a:rPr>
              <a:t>,</a:t>
            </a:r>
          </a:p>
          <a:p>
            <a:pPr algn="ctr"/>
            <a:r>
              <a:rPr lang="en-US" sz="2000" b="1" dirty="0" err="1" smtClean="0">
                <a:solidFill>
                  <a:schemeClr val="tx1"/>
                </a:solidFill>
                <a:latin typeface="Vladimir Script" panose="03050402040407070305" pitchFamily="66" charset="0"/>
                <a:cs typeface="NikoshBAN" panose="02000000000000000000" pitchFamily="2" charset="0"/>
              </a:rPr>
              <a:t>নিয়ামতপুর,নওগাঁ</a:t>
            </a:r>
            <a:r>
              <a:rPr lang="en-US" sz="20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endParaRPr lang="en-US" sz="2000" b="1" dirty="0" smtClean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49137" y="1187662"/>
            <a:ext cx="9562503" cy="1372660"/>
          </a:xfrm>
          <a:prstGeom prst="rect">
            <a:avLst/>
          </a:prstGeom>
          <a:blipFill>
            <a:blip r:embed="rId11"/>
            <a:tile tx="0" ty="0" sx="100000" sy="100000" flip="none" algn="tl"/>
          </a:blip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dirty="0" err="1" smtClean="0"/>
              <a:t>শিক্ষক</a:t>
            </a:r>
            <a:r>
              <a:rPr lang="en-US" sz="4400" dirty="0" smtClean="0"/>
              <a:t> </a:t>
            </a:r>
            <a:r>
              <a:rPr lang="en-US" sz="4400" dirty="0" err="1" smtClean="0"/>
              <a:t>পরিচিতি</a:t>
            </a:r>
            <a:r>
              <a:rPr lang="en-US" sz="4400" dirty="0" smtClean="0"/>
              <a:t> </a:t>
            </a:r>
            <a:endParaRPr lang="en-US" sz="4400" dirty="0"/>
          </a:p>
        </p:txBody>
      </p:sp>
      <p:sp>
        <p:nvSpPr>
          <p:cNvPr id="17" name="Rectangle 16"/>
          <p:cNvSpPr/>
          <p:nvPr/>
        </p:nvSpPr>
        <p:spPr>
          <a:xfrm>
            <a:off x="7488621" y="3160916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486400" y="2675583"/>
            <a:ext cx="5355771" cy="323832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40575" y="2959560"/>
            <a:ext cx="2328244" cy="2665571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23" name="Oval 22"/>
          <p:cNvSpPr/>
          <p:nvPr/>
        </p:nvSpPr>
        <p:spPr>
          <a:xfrm>
            <a:off x="8039595" y="2648198"/>
            <a:ext cx="2802575" cy="3230088"/>
          </a:xfrm>
          <a:prstGeom prst="ellipse">
            <a:avLst/>
          </a:prstGeom>
          <a:blipFill>
            <a:blip r:embed="rId13"/>
            <a:tile tx="0" ty="0" sx="100000" sy="100000" flip="none" algn="tl"/>
          </a:blip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400" b="1" dirty="0" smtClean="0">
                <a:solidFill>
                  <a:schemeClr val="tx1"/>
                </a:solidFill>
                <a:latin typeface="Niagara Engraved" panose="04020502070703030202" pitchFamily="82" charset="0"/>
                <a:cs typeface="NikoshBAN" panose="02000000000000000000" pitchFamily="2" charset="0"/>
              </a:rPr>
              <a:t>৮ম শ্রেণি</a:t>
            </a:r>
          </a:p>
          <a:p>
            <a:pPr algn="ctr"/>
            <a:r>
              <a:rPr lang="bn-BD" sz="2400" b="1" dirty="0" smtClean="0">
                <a:solidFill>
                  <a:schemeClr val="tx1"/>
                </a:solidFill>
                <a:latin typeface="Niagara Engraved" panose="04020502070703030202" pitchFamily="82" charset="0"/>
                <a:cs typeface="NikoshBAN" panose="02000000000000000000" pitchFamily="2" charset="0"/>
              </a:rPr>
              <a:t>বাংলা ২য় পত্র</a:t>
            </a:r>
          </a:p>
          <a:p>
            <a:pPr algn="ctr"/>
            <a:r>
              <a:rPr lang="bn-BD" sz="2400" b="1" dirty="0" smtClean="0">
                <a:solidFill>
                  <a:schemeClr val="tx1"/>
                </a:solidFill>
                <a:latin typeface="Niagara Engraved" panose="04020502070703030202" pitchFamily="82" charset="0"/>
                <a:cs typeface="NikoshBAN" panose="02000000000000000000" pitchFamily="2" charset="0"/>
              </a:rPr>
              <a:t>সময়ঃ৫০মিঃ</a:t>
            </a:r>
          </a:p>
          <a:p>
            <a:r>
              <a:rPr lang="bn-BD" b="1" dirty="0" smtClean="0">
                <a:solidFill>
                  <a:schemeClr val="tx1"/>
                </a:solidFill>
                <a:latin typeface="Niagara Engraved" panose="04020502070703030202" pitchFamily="82" charset="0"/>
                <a:cs typeface="NikoshBAN" panose="02000000000000000000" pitchFamily="2" charset="0"/>
              </a:rPr>
              <a:t>তারিখঃ</a:t>
            </a:r>
            <a:r>
              <a:rPr lang="en-US" b="1" dirty="0" smtClean="0">
                <a:solidFill>
                  <a:schemeClr val="tx1"/>
                </a:solidFill>
                <a:latin typeface="Niagara Engraved" panose="04020502070703030202" pitchFamily="82" charset="0"/>
                <a:cs typeface="NikoshBAN" panose="02000000000000000000" pitchFamily="2" charset="0"/>
              </a:rPr>
              <a:t>১৫/১০/২০১৯ </a:t>
            </a:r>
            <a:r>
              <a:rPr lang="en-US" b="1" dirty="0" err="1" smtClean="0">
                <a:solidFill>
                  <a:schemeClr val="tx1"/>
                </a:solidFill>
                <a:latin typeface="Niagara Engraved" panose="04020502070703030202" pitchFamily="82" charset="0"/>
                <a:cs typeface="NikoshBAN" panose="02000000000000000000" pitchFamily="2" charset="0"/>
              </a:rPr>
              <a:t>ইং</a:t>
            </a:r>
            <a:endParaRPr lang="en-US" b="1" dirty="0">
              <a:solidFill>
                <a:schemeClr val="tx1"/>
              </a:solidFill>
              <a:latin typeface="Niagara Engraved" panose="04020502070703030202" pitchFamily="8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4246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769" y="982134"/>
            <a:ext cx="9348831" cy="1303867"/>
          </a:xfrm>
        </p:spPr>
        <p:txBody>
          <a:bodyPr/>
          <a:lstStyle/>
          <a:p>
            <a:r>
              <a:rPr lang="en-US" dirty="0" smtClean="0"/>
              <a:t>এ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47767" y="2620941"/>
            <a:ext cx="9428232" cy="3113161"/>
          </a:xfrm>
        </p:spPr>
        <p:txBody>
          <a:bodyPr/>
          <a:lstStyle/>
          <a:p>
            <a:pPr marL="0" indent="0">
              <a:buNone/>
            </a:pPr>
            <a:r>
              <a:rPr lang="bn-BD" dirty="0" smtClean="0"/>
              <a:t>  </a:t>
            </a:r>
          </a:p>
          <a:p>
            <a:pPr marL="0" indent="0">
              <a:buNone/>
            </a:pPr>
            <a:r>
              <a:rPr lang="bn-BD" dirty="0" smtClean="0"/>
              <a:t> </a:t>
            </a:r>
            <a:r>
              <a:rPr lang="en-US" dirty="0" smtClean="0"/>
              <a:t> 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47769" y="982133"/>
            <a:ext cx="9348828" cy="130386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47766" y="2614844"/>
            <a:ext cx="9348829" cy="296339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ame 10"/>
          <p:cNvSpPr/>
          <p:nvPr/>
        </p:nvSpPr>
        <p:spPr>
          <a:xfrm>
            <a:off x="1524001" y="982130"/>
            <a:ext cx="9372596" cy="1297774"/>
          </a:xfrm>
          <a:prstGeom prst="fram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Frame 16"/>
          <p:cNvSpPr/>
          <p:nvPr/>
        </p:nvSpPr>
        <p:spPr>
          <a:xfrm>
            <a:off x="1547765" y="2620939"/>
            <a:ext cx="9348831" cy="2957303"/>
          </a:xfrm>
          <a:prstGeom prst="fram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Cross 2"/>
          <p:cNvSpPr/>
          <p:nvPr/>
        </p:nvSpPr>
        <p:spPr>
          <a:xfrm>
            <a:off x="2848356" y="1212162"/>
            <a:ext cx="6571488" cy="762942"/>
          </a:xfrm>
          <a:prstGeom prst="plu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নিচের ছবিগুলি দেখ এবং চিন্তা কর-</a:t>
            </a:r>
            <a:endParaRPr lang="en-US" sz="36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3073" y="2979867"/>
            <a:ext cx="4012601" cy="214202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620" y="2979867"/>
            <a:ext cx="4292300" cy="2280621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</p:spTree>
    <p:extLst>
      <p:ext uri="{BB962C8B-B14F-4D97-AF65-F5344CB8AC3E}">
        <p14:creationId xmlns:p14="http://schemas.microsoft.com/office/powerpoint/2010/main" val="1516113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Multidocument 3"/>
          <p:cNvSpPr/>
          <p:nvPr/>
        </p:nvSpPr>
        <p:spPr>
          <a:xfrm>
            <a:off x="1435250" y="1099207"/>
            <a:ext cx="9279366" cy="1069717"/>
          </a:xfrm>
          <a:prstGeom prst="flowChartMultidocumen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endParaRPr lang="en-US" sz="3600" dirty="0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Flowchart: Process 4"/>
          <p:cNvSpPr/>
          <p:nvPr/>
        </p:nvSpPr>
        <p:spPr>
          <a:xfrm>
            <a:off x="1295399" y="2556932"/>
            <a:ext cx="9601196" cy="3318936"/>
          </a:xfrm>
          <a:prstGeom prst="flowChart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bn-BD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</a:t>
            </a:r>
            <a:r>
              <a:rPr lang="bn-BD" sz="2800" b="1" dirty="0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                   </a:t>
            </a:r>
            <a:r>
              <a:rPr lang="bn-BD" sz="28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আজকের পাঠ শেষে –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n-BD" sz="28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28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৭মী</a:t>
            </a:r>
            <a:r>
              <a:rPr lang="en-US" sz="28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বিভক্তি </a:t>
            </a:r>
            <a:r>
              <a:rPr lang="bn-BD" sz="28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কী তা বলতে পারবে । </a:t>
            </a:r>
            <a:endParaRPr lang="bn-BD" sz="28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28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বিভিন্ন </a:t>
            </a:r>
            <a:r>
              <a:rPr lang="bn-BD" sz="28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কারকে ৭মী</a:t>
            </a:r>
            <a:r>
              <a:rPr lang="en-US" sz="28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বিভক্তির প্রয়োগ </a:t>
            </a:r>
            <a:r>
              <a:rPr lang="bn-BD" sz="28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উল্লেখ করতে পারবে ।</a:t>
            </a:r>
          </a:p>
          <a:p>
            <a:r>
              <a:rPr lang="bn-BD" sz="28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বিভিন্ন কারকে ৭মী বিভক্তির উদাহরণ সহ বর্ণনা করতে পারবে ।</a:t>
            </a:r>
          </a:p>
          <a:p>
            <a:r>
              <a:rPr lang="bn-BD" sz="28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</a:t>
            </a:r>
            <a:endParaRPr lang="en-US" sz="28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Frame 5"/>
          <p:cNvSpPr/>
          <p:nvPr/>
        </p:nvSpPr>
        <p:spPr>
          <a:xfrm>
            <a:off x="1295400" y="2556932"/>
            <a:ext cx="9601197" cy="3318936"/>
          </a:xfrm>
          <a:prstGeom prst="fram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Frame 7"/>
          <p:cNvSpPr/>
          <p:nvPr/>
        </p:nvSpPr>
        <p:spPr>
          <a:xfrm>
            <a:off x="1295398" y="982133"/>
            <a:ext cx="9601199" cy="1303866"/>
          </a:xfrm>
          <a:prstGeom prst="frame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596384" y="1328928"/>
            <a:ext cx="2548128" cy="696924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শিখনফল</a:t>
            </a:r>
            <a:endParaRPr lang="en-US" sz="3600" dirty="0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7019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1295402" y="3639312"/>
            <a:ext cx="9437127" cy="88696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329266" y="3646758"/>
            <a:ext cx="9550751" cy="118533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Alternate Process 11"/>
          <p:cNvSpPr/>
          <p:nvPr/>
        </p:nvSpPr>
        <p:spPr>
          <a:xfrm>
            <a:off x="1534331" y="3771391"/>
            <a:ext cx="9131808" cy="612648"/>
          </a:xfrm>
          <a:prstGeom prst="flowChartAlternate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6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ছবিতে তোমরা কি কি দেখতে পাচ্ছ ?</a:t>
            </a:r>
            <a:endParaRPr lang="en-US" sz="36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295402" y="4601130"/>
            <a:ext cx="9592055" cy="1337565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295402" y="4745568"/>
            <a:ext cx="9592055" cy="984673"/>
          </a:xfrm>
          <a:prstGeom prst="rect">
            <a:avLst/>
          </a:prstGeom>
          <a:blipFill>
            <a:blip r:embed="rId5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1417839" y="4793062"/>
            <a:ext cx="9314688" cy="81119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b="1" u="sng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পাগলে</a:t>
            </a:r>
            <a:r>
              <a:rPr lang="bn-BD" sz="36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কথা বলতেছে</a:t>
            </a:r>
            <a:r>
              <a:rPr lang="bn-BD" sz="36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,</a:t>
            </a:r>
            <a:r>
              <a:rPr lang="en-US" sz="36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</a:t>
            </a:r>
            <a:r>
              <a:rPr lang="bn-BD" sz="36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গুরু </a:t>
            </a:r>
            <a:r>
              <a:rPr lang="bn-BD" sz="3600" b="1" u="sng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জনের</a:t>
            </a:r>
            <a:r>
              <a:rPr lang="bn-BD" sz="36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সেবা করতেছে ।</a:t>
            </a:r>
            <a:endParaRPr lang="en-US" sz="36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7840" y="1090786"/>
            <a:ext cx="4240682" cy="202636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7968" y="1021072"/>
            <a:ext cx="3694559" cy="216578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201917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ame 6"/>
          <p:cNvSpPr/>
          <p:nvPr/>
        </p:nvSpPr>
        <p:spPr>
          <a:xfrm>
            <a:off x="2688166" y="3386665"/>
            <a:ext cx="6815669" cy="1591735"/>
          </a:xfrm>
          <a:prstGeom prst="fram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157728" y="3771391"/>
            <a:ext cx="5954741" cy="804672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n-BD" sz="3600" dirty="0" smtClean="0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675972" y="1871131"/>
            <a:ext cx="6815669" cy="1515532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ame 10"/>
          <p:cNvSpPr/>
          <p:nvPr/>
        </p:nvSpPr>
        <p:spPr>
          <a:xfrm>
            <a:off x="2692398" y="1871130"/>
            <a:ext cx="6811436" cy="1519770"/>
          </a:xfrm>
          <a:prstGeom prst="fram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Flowchart: Punched Tape 3"/>
          <p:cNvSpPr/>
          <p:nvPr/>
        </p:nvSpPr>
        <p:spPr>
          <a:xfrm>
            <a:off x="3852672" y="2226561"/>
            <a:ext cx="4279392" cy="804672"/>
          </a:xfrm>
          <a:prstGeom prst="flowChartPunchedTap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আজকের পাঠ</a:t>
            </a:r>
            <a:endParaRPr lang="en-US" sz="36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Flowchart: Multidocument 5"/>
          <p:cNvSpPr/>
          <p:nvPr/>
        </p:nvSpPr>
        <p:spPr>
          <a:xfrm>
            <a:off x="3424271" y="3798151"/>
            <a:ext cx="5421656" cy="642954"/>
          </a:xfrm>
          <a:prstGeom prst="flowChartMultidocumen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সকল কারকে ৭মী বিভক্তি</a:t>
            </a:r>
            <a:endParaRPr lang="en-US" sz="36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Frame 4"/>
          <p:cNvSpPr/>
          <p:nvPr/>
        </p:nvSpPr>
        <p:spPr>
          <a:xfrm>
            <a:off x="2081049" y="1229712"/>
            <a:ext cx="8056180" cy="4367049"/>
          </a:xfrm>
          <a:prstGeom prst="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9710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1" y="982134"/>
            <a:ext cx="9372599" cy="130386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ame 6"/>
          <p:cNvSpPr/>
          <p:nvPr/>
        </p:nvSpPr>
        <p:spPr>
          <a:xfrm>
            <a:off x="1333503" y="2556932"/>
            <a:ext cx="9601195" cy="3318936"/>
          </a:xfrm>
          <a:prstGeom prst="fram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Flowchart: Process 7"/>
          <p:cNvSpPr/>
          <p:nvPr/>
        </p:nvSpPr>
        <p:spPr>
          <a:xfrm>
            <a:off x="1799382" y="3029995"/>
            <a:ext cx="8669439" cy="2372810"/>
          </a:xfrm>
          <a:prstGeom prst="flowChartProcess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bn-BD" dirty="0" smtClean="0"/>
              <a:t>      </a:t>
            </a:r>
            <a:r>
              <a:rPr lang="bn-BD" sz="3200" dirty="0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কারক কী তা বলতে পারবে </a:t>
            </a:r>
            <a:r>
              <a:rPr lang="en-US" sz="3200" dirty="0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bn-BD" sz="3200" dirty="0" smtClean="0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bn-BD" sz="3200" dirty="0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কারক ও বিভক্তি  বলতে কী বোঝ  ?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bn-BD" sz="3200" dirty="0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শব্দের  সঙ্গে বর্ণ যুক্ত হয়ে কী হয় ?  ।  </a:t>
            </a:r>
            <a:endParaRPr lang="en-US" sz="3200" dirty="0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" name="Frame 1"/>
          <p:cNvSpPr/>
          <p:nvPr/>
        </p:nvSpPr>
        <p:spPr>
          <a:xfrm>
            <a:off x="1295402" y="982134"/>
            <a:ext cx="9601196" cy="1303867"/>
          </a:xfrm>
          <a:prstGeom prst="fram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Frame 9"/>
          <p:cNvSpPr/>
          <p:nvPr/>
        </p:nvSpPr>
        <p:spPr>
          <a:xfrm flipH="1">
            <a:off x="1463040" y="1138644"/>
            <a:ext cx="2121408" cy="990842"/>
          </a:xfrm>
          <a:prstGeom prst="fram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04760" y="1184263"/>
            <a:ext cx="9258681" cy="9452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333503" y="2556932"/>
            <a:ext cx="9563095" cy="331893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ame 12"/>
          <p:cNvSpPr/>
          <p:nvPr/>
        </p:nvSpPr>
        <p:spPr>
          <a:xfrm>
            <a:off x="1295402" y="2602551"/>
            <a:ext cx="9601196" cy="3273319"/>
          </a:xfrm>
          <a:prstGeom prst="fram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Can 5"/>
          <p:cNvSpPr/>
          <p:nvPr/>
        </p:nvSpPr>
        <p:spPr>
          <a:xfrm>
            <a:off x="4169665" y="1208143"/>
            <a:ext cx="4293105" cy="921345"/>
          </a:xfrm>
          <a:prstGeom prst="ca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একক কাজ</a:t>
            </a:r>
            <a:endParaRPr lang="en-US" sz="36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3352801" y="3172408"/>
            <a:ext cx="5109969" cy="21336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সপ্তমী বিভক্তি কী ?</a:t>
            </a:r>
            <a:endParaRPr lang="en-US" sz="36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749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3895" y="1006703"/>
            <a:ext cx="9555477" cy="1303867"/>
          </a:xfrm>
        </p:spPr>
        <p:txBody>
          <a:bodyPr/>
          <a:lstStyle/>
          <a:p>
            <a:endParaRPr lang="en-US"/>
          </a:p>
        </p:txBody>
      </p:sp>
      <p:pic>
        <p:nvPicPr>
          <p:cNvPr id="31" name="Content Placeholder 30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9650" y="2966244"/>
            <a:ext cx="2466975" cy="1857375"/>
          </a:xfrm>
          <a:blipFill>
            <a:blip r:embed="rId4"/>
            <a:tile tx="0" ty="0" sx="100000" sy="100000" flip="none" algn="tl"/>
          </a:blipFill>
        </p:spPr>
      </p:pic>
      <p:sp>
        <p:nvSpPr>
          <p:cNvPr id="4" name="Flowchart: Process 3"/>
          <p:cNvSpPr/>
          <p:nvPr/>
        </p:nvSpPr>
        <p:spPr>
          <a:xfrm>
            <a:off x="1194816" y="1084137"/>
            <a:ext cx="9497568" cy="1182334"/>
          </a:xfrm>
          <a:prstGeom prst="flowChart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5081287" y="2928397"/>
            <a:ext cx="1481560" cy="1273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5752619" y="4113731"/>
            <a:ext cx="879676" cy="10267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Notched Right Arrow 13"/>
          <p:cNvSpPr/>
          <p:nvPr/>
        </p:nvSpPr>
        <p:spPr>
          <a:xfrm>
            <a:off x="6011121" y="5559893"/>
            <a:ext cx="362673" cy="45719"/>
          </a:xfrm>
          <a:prstGeom prst="notched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ame 9"/>
          <p:cNvSpPr/>
          <p:nvPr/>
        </p:nvSpPr>
        <p:spPr>
          <a:xfrm>
            <a:off x="1268975" y="1213973"/>
            <a:ext cx="9423411" cy="927343"/>
          </a:xfrm>
          <a:prstGeom prst="fram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295401" y="2603232"/>
            <a:ext cx="4917320" cy="32377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6212721" y="2603232"/>
            <a:ext cx="4490585" cy="3237726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1434661" y="2617493"/>
            <a:ext cx="9342803" cy="3237726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ounded Rectangle 27"/>
          <p:cNvSpPr/>
          <p:nvPr/>
        </p:nvSpPr>
        <p:spPr>
          <a:xfrm>
            <a:off x="1775093" y="3182802"/>
            <a:ext cx="5796099" cy="208345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2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এ, য় ,তে এতে ,দিগে,গুলিতে,গনে গুলোরমধ্যে, + যুক্ত হয় তাদেরকে ৭মি বিভক্তি বলে ( মনে করা হয়)  যেমনঃ -  </a:t>
            </a:r>
            <a:r>
              <a:rPr lang="bn-BD" sz="2400" b="1" u="sng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তিলে </a:t>
            </a:r>
            <a:r>
              <a:rPr lang="bn-BD" sz="2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তৈল আছে । কোথায় তৈল আছে? </a:t>
            </a:r>
            <a:r>
              <a:rPr lang="bn-BD" sz="2400" b="1" u="sng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তিলে </a:t>
            </a:r>
          </a:p>
        </p:txBody>
      </p:sp>
      <p:sp>
        <p:nvSpPr>
          <p:cNvPr id="5" name="Frame 4"/>
          <p:cNvSpPr/>
          <p:nvPr/>
        </p:nvSpPr>
        <p:spPr>
          <a:xfrm>
            <a:off x="1374228" y="2704591"/>
            <a:ext cx="6726936" cy="3011424"/>
          </a:xfrm>
          <a:prstGeom prst="fram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8089141" y="2686875"/>
            <a:ext cx="2502011" cy="301142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8739354" y="3656529"/>
            <a:ext cx="1026439" cy="914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ক্রিয়া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7931753" y="4328591"/>
            <a:ext cx="758215" cy="380498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কে/কী /</a:t>
            </a:r>
            <a:endParaRPr lang="en-US" sz="1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8247271" y="3039709"/>
            <a:ext cx="451104" cy="56781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কী </a:t>
            </a:r>
            <a:endParaRPr lang="en-US" sz="1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9778662" y="3847101"/>
            <a:ext cx="616431" cy="481491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, এ য় ?গনে </a:t>
            </a:r>
            <a:endParaRPr lang="en-US" sz="1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9705048" y="4366805"/>
            <a:ext cx="736825" cy="408248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600" b="1" u="sng" dirty="0" smtClean="0">
                <a:latin typeface="NikoshBAN" panose="02000000000000000000" pitchFamily="2" charset="0"/>
                <a:cs typeface="NikoshBAN" panose="02000000000000000000" pitchFamily="2" charset="0"/>
              </a:rPr>
              <a:t>+এ, তে</a:t>
            </a:r>
            <a:endParaRPr lang="en-US" sz="1600" b="1" u="sng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9" name="Plaque 18"/>
          <p:cNvSpPr/>
          <p:nvPr/>
        </p:nvSpPr>
        <p:spPr>
          <a:xfrm>
            <a:off x="8327137" y="5107940"/>
            <a:ext cx="2055087" cy="548160"/>
          </a:xfrm>
          <a:prstGeom prst="plaqu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4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প্রশ্ন </a:t>
            </a:r>
            <a:r>
              <a:rPr lang="en-US" sz="14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করলে </a:t>
            </a:r>
            <a:r>
              <a:rPr lang="bn-BD" sz="14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14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কারক </a:t>
            </a:r>
            <a:r>
              <a:rPr lang="bn-BD" sz="14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‘এ ‘বিভক্তি  </a:t>
            </a:r>
            <a:r>
              <a:rPr lang="en-US" sz="14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পাও</a:t>
            </a:r>
            <a:r>
              <a:rPr lang="bn-BD" sz="14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য়া যাবে  ।</a:t>
            </a:r>
            <a:endParaRPr lang="en-US" sz="14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9476179" y="3209396"/>
            <a:ext cx="714111" cy="530148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কোথায়</a:t>
            </a:r>
            <a:endParaRPr lang="en-US" sz="1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8849489" y="4526323"/>
            <a:ext cx="806169" cy="497463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৭মী বিভক্তি</a:t>
            </a:r>
            <a:endParaRPr lang="en-US" sz="1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7959609" y="3656547"/>
            <a:ext cx="724147" cy="540536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কাকে?</a:t>
            </a:r>
            <a:endParaRPr lang="en-US" sz="1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8794639" y="3039709"/>
            <a:ext cx="640192" cy="56781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400" b="1" u="sng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কখন</a:t>
            </a:r>
            <a:endParaRPr lang="en-US" sz="1400" b="1" u="sng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6" name="Double Wave 15"/>
          <p:cNvSpPr/>
          <p:nvPr/>
        </p:nvSpPr>
        <p:spPr>
          <a:xfrm>
            <a:off x="2415655" y="1450829"/>
            <a:ext cx="7289392" cy="508964"/>
          </a:xfrm>
          <a:prstGeom prst="doubleWav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৭মী বিভক্তি -</a:t>
            </a:r>
            <a:endParaRPr lang="en-US" sz="32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1" name="Left-Up Arrow 20"/>
          <p:cNvSpPr/>
          <p:nvPr/>
        </p:nvSpPr>
        <p:spPr>
          <a:xfrm>
            <a:off x="7604573" y="1800745"/>
            <a:ext cx="850392" cy="850392"/>
          </a:xfrm>
          <a:prstGeom prst="leftUp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548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88726" y="655149"/>
            <a:ext cx="9601196" cy="130386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ame 6"/>
          <p:cNvSpPr/>
          <p:nvPr/>
        </p:nvSpPr>
        <p:spPr>
          <a:xfrm>
            <a:off x="1536192" y="1172463"/>
            <a:ext cx="9107424" cy="863603"/>
          </a:xfrm>
          <a:prstGeom prst="fram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95402" y="2556932"/>
            <a:ext cx="9601196" cy="331893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Bevel 9"/>
          <p:cNvSpPr/>
          <p:nvPr/>
        </p:nvSpPr>
        <p:spPr>
          <a:xfrm>
            <a:off x="1426465" y="2657856"/>
            <a:ext cx="9363457" cy="3084576"/>
          </a:xfrm>
          <a:prstGeom prst="bevel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ame 10"/>
          <p:cNvSpPr/>
          <p:nvPr/>
        </p:nvSpPr>
        <p:spPr>
          <a:xfrm>
            <a:off x="1804416" y="3072384"/>
            <a:ext cx="8583168" cy="2292096"/>
          </a:xfrm>
          <a:prstGeom prst="fram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2" name="Flowchart: Data 11"/>
          <p:cNvSpPr/>
          <p:nvPr/>
        </p:nvSpPr>
        <p:spPr>
          <a:xfrm>
            <a:off x="2499360" y="3535680"/>
            <a:ext cx="7327392" cy="1389888"/>
          </a:xfrm>
          <a:prstGeom prst="flowChartInputOutp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সকল কারকে ৭মী  বিভক্তি এবং বিভক্তির ব্যবহার দেখাও  ।</a:t>
            </a:r>
            <a:endParaRPr lang="en-US" sz="32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5" name="Cube 14"/>
          <p:cNvSpPr/>
          <p:nvPr/>
        </p:nvSpPr>
        <p:spPr>
          <a:xfrm>
            <a:off x="4055364" y="1307083"/>
            <a:ext cx="4069080" cy="594361"/>
          </a:xfrm>
          <a:prstGeom prst="cub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জোড়ায় কাজ</a:t>
            </a:r>
            <a:endParaRPr lang="en-US" sz="36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Frame 4"/>
          <p:cNvSpPr/>
          <p:nvPr/>
        </p:nvSpPr>
        <p:spPr>
          <a:xfrm>
            <a:off x="2072642" y="3267456"/>
            <a:ext cx="8016239" cy="1926336"/>
          </a:xfrm>
          <a:prstGeom prst="frame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0085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d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4176</TotalTime>
  <Words>482</Words>
  <Application>Microsoft Office PowerPoint</Application>
  <PresentationFormat>Widescreen</PresentationFormat>
  <Paragraphs>99</Paragraphs>
  <Slides>17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Arial</vt:lpstr>
      <vt:lpstr>Calibri</vt:lpstr>
      <vt:lpstr>Calibri Light</vt:lpstr>
      <vt:lpstr>Niagara Engraved</vt:lpstr>
      <vt:lpstr>NikoshBAN</vt:lpstr>
      <vt:lpstr>Vladimir Script</vt:lpstr>
      <vt:lpstr>Vrinda</vt:lpstr>
      <vt:lpstr>Wingdings</vt:lpstr>
      <vt:lpstr>Metropolitan</vt:lpstr>
      <vt:lpstr>PowerPoint Presentation</vt:lpstr>
      <vt:lpstr>PowerPoint Presentation</vt:lpstr>
      <vt:lpstr>এ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nozrul</dc:creator>
  <cp:lastModifiedBy>Windows User</cp:lastModifiedBy>
  <cp:revision>3277</cp:revision>
  <dcterms:created xsi:type="dcterms:W3CDTF">2015-03-29T01:09:32Z</dcterms:created>
  <dcterms:modified xsi:type="dcterms:W3CDTF">2019-10-13T14:56:39Z</dcterms:modified>
</cp:coreProperties>
</file>