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9567-8A05-45C4-9915-120C40040D46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BAB6-5955-4AB3-A097-E47907F77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41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9567-8A05-45C4-9915-120C40040D46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BAB6-5955-4AB3-A097-E47907F77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46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9567-8A05-45C4-9915-120C40040D46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BAB6-5955-4AB3-A097-E47907F77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5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9567-8A05-45C4-9915-120C40040D46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BAB6-5955-4AB3-A097-E47907F77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3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9567-8A05-45C4-9915-120C40040D46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BAB6-5955-4AB3-A097-E47907F77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32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9567-8A05-45C4-9915-120C40040D46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BAB6-5955-4AB3-A097-E47907F77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08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9567-8A05-45C4-9915-120C40040D46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BAB6-5955-4AB3-A097-E47907F77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74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9567-8A05-45C4-9915-120C40040D46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BAB6-5955-4AB3-A097-E47907F77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40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9567-8A05-45C4-9915-120C40040D46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BAB6-5955-4AB3-A097-E47907F77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50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9567-8A05-45C4-9915-120C40040D46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BAB6-5955-4AB3-A097-E47907F77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7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9567-8A05-45C4-9915-120C40040D46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BBAB6-5955-4AB3-A097-E47907F77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94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B9567-8A05-45C4-9915-120C40040D46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BBAB6-5955-4AB3-A097-E47907F77F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604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879678" y="2388360"/>
            <a:ext cx="6578221" cy="367124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79678" y="464023"/>
            <a:ext cx="6578221" cy="1200329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278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61903" y="431378"/>
            <a:ext cx="3132175" cy="892012"/>
          </a:xfrm>
          <a:ln w="571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IN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bn-IN" sz="3600" dirty="0" smtClean="0"/>
              <a:t> </a:t>
            </a:r>
            <a:endParaRPr lang="en-US" sz="3600" dirty="0"/>
          </a:p>
        </p:txBody>
      </p:sp>
      <p:sp>
        <p:nvSpPr>
          <p:cNvPr id="17" name="Oval 16"/>
          <p:cNvSpPr/>
          <p:nvPr/>
        </p:nvSpPr>
        <p:spPr>
          <a:xfrm>
            <a:off x="661903" y="2037495"/>
            <a:ext cx="3132175" cy="2987106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380927" y="304382"/>
            <a:ext cx="6926230" cy="6246548"/>
            <a:chOff x="4380927" y="304382"/>
            <a:chExt cx="6926230" cy="6246548"/>
          </a:xfrm>
        </p:grpSpPr>
        <p:grpSp>
          <p:nvGrpSpPr>
            <p:cNvPr id="16" name="Group 15"/>
            <p:cNvGrpSpPr/>
            <p:nvPr/>
          </p:nvGrpSpPr>
          <p:grpSpPr>
            <a:xfrm>
              <a:off x="4380927" y="304382"/>
              <a:ext cx="6926230" cy="5596082"/>
              <a:chOff x="3207219" y="1425007"/>
              <a:chExt cx="6926230" cy="4722510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3207219" y="1425007"/>
                <a:ext cx="6926230" cy="4104026"/>
                <a:chOff x="3207219" y="1396859"/>
                <a:chExt cx="6926230" cy="4104026"/>
              </a:xfrm>
            </p:grpSpPr>
            <p:sp>
              <p:nvSpPr>
                <p:cNvPr id="5" name="TextBox 4"/>
                <p:cNvSpPr txBox="1"/>
                <p:nvPr/>
              </p:nvSpPr>
              <p:spPr>
                <a:xfrm>
                  <a:off x="3234515" y="1396859"/>
                  <a:ext cx="6892119" cy="523220"/>
                </a:xfrm>
                <a:prstGeom prst="rect">
                  <a:avLst/>
                </a:prstGeom>
                <a:ln w="57150"/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n-IN" sz="2800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সহিদুল ইসলাম</a:t>
                  </a:r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3234515" y="2018219"/>
                  <a:ext cx="6892119" cy="523220"/>
                </a:xfrm>
                <a:prstGeom prst="rect">
                  <a:avLst/>
                </a:prstGeom>
                <a:ln w="57150"/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n-IN" sz="2800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সহকারী শিক্ষক(গনিত)</a:t>
                  </a: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3234515" y="2644682"/>
                  <a:ext cx="6898934" cy="567696"/>
                </a:xfrm>
                <a:prstGeom prst="rect">
                  <a:avLst/>
                </a:prstGeom>
                <a:ln w="57150"/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n-IN" sz="2800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বুড়িচং হাজী ফজর আলী মাধ্যমিক বিদ্যালয়</a:t>
                  </a: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3214036" y="3307294"/>
                  <a:ext cx="6919413" cy="567696"/>
                </a:xfrm>
                <a:prstGeom prst="rect">
                  <a:avLst/>
                </a:prstGeom>
                <a:ln w="57150"/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n-IN" sz="2800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বুড়িচং, কুমিল্লা</a:t>
                  </a: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3207219" y="3967352"/>
                  <a:ext cx="6926230" cy="441543"/>
                </a:xfrm>
                <a:prstGeom prst="rect">
                  <a:avLst/>
                </a:prstGeom>
                <a:ln w="57150"/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n-IN" sz="2800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শ্রেণিঃ </a:t>
                  </a:r>
                  <a:r>
                    <a:rPr lang="en-US" sz="2800" dirty="0" err="1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দশম</a:t>
                  </a:r>
                  <a:endPara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3214035" y="4499497"/>
                  <a:ext cx="6919413" cy="441543"/>
                </a:xfrm>
                <a:prstGeom prst="rect">
                  <a:avLst/>
                </a:prstGeom>
                <a:ln w="57150"/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n-IN" sz="2800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বিষয়ঃ </a:t>
                  </a:r>
                  <a:r>
                    <a:rPr lang="en-US" sz="2800" dirty="0" err="1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গনিত</a:t>
                  </a:r>
                  <a:endPara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3234515" y="5059342"/>
                  <a:ext cx="6892119" cy="441543"/>
                </a:xfrm>
                <a:prstGeom prst="rect">
                  <a:avLst/>
                </a:prstGeom>
                <a:ln w="57150"/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n-IN" sz="2800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অধ্যায়ঃ </a:t>
                  </a:r>
                  <a:r>
                    <a:rPr lang="en-US" sz="2800" dirty="0" err="1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দ্বিতীয়</a:t>
                  </a:r>
                  <a:endPara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p:grpSp>
          <p:sp>
            <p:nvSpPr>
              <p:cNvPr id="14" name="TextBox 13"/>
              <p:cNvSpPr txBox="1"/>
              <p:nvPr/>
            </p:nvSpPr>
            <p:spPr>
              <a:xfrm>
                <a:off x="3214034" y="5624297"/>
                <a:ext cx="6892119" cy="523220"/>
              </a:xfrm>
              <a:prstGeom prst="rect">
                <a:avLst/>
              </a:prstGeom>
              <a:ln w="57150"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সময়ঃ ৫০ মিনিট </a:t>
                </a: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4415038" y="6009658"/>
              <a:ext cx="6892119" cy="541272"/>
            </a:xfrm>
            <a:prstGeom prst="rect">
              <a:avLst/>
            </a:prstGeom>
            <a:ln w="5715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Email No: sahidulislam181188@gmail.com</a:t>
              </a:r>
              <a:endParaRPr lang="bn-IN" sz="2800" dirty="0" smtClean="0">
                <a:latin typeface="Times New Roman" panose="02020603050405020304" pitchFamily="18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67033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723328" y="3012084"/>
            <a:ext cx="5104263" cy="31797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চায়ের কাপের সেট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309872" y="2986102"/>
            <a:ext cx="5104263" cy="3439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বইয়ের সেট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496291" y="6170965"/>
            <a:ext cx="3028208" cy="51067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কলমের সেট 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731826" y="6180289"/>
            <a:ext cx="3028208" cy="51067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সেট  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3328" y="450376"/>
            <a:ext cx="5104263" cy="251118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0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309872" y="450376"/>
            <a:ext cx="5104263" cy="251118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0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23328" y="3546323"/>
            <a:ext cx="5104263" cy="251118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0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309872" y="3546323"/>
            <a:ext cx="5104263" cy="251118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0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1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204" y="733258"/>
            <a:ext cx="6008915" cy="1013656"/>
          </a:xfrm>
          <a:ln w="57150">
            <a:solidFill>
              <a:srgbClr val="7030A0"/>
            </a:solidFill>
          </a:ln>
        </p:spPr>
        <p:txBody>
          <a:bodyPr>
            <a:noAutofit/>
          </a:bodyPr>
          <a:lstStyle/>
          <a:p>
            <a:pPr algn="ctr"/>
            <a:r>
              <a:rPr lang="bn-IN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933204" y="2388358"/>
            <a:ext cx="6008915" cy="2811439"/>
          </a:xfrm>
          <a:prstGeom prst="roundRect">
            <a:avLst/>
          </a:prstGeom>
          <a:ln w="571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199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</a:t>
            </a:r>
            <a:r>
              <a:rPr lang="bn-IN" sz="4400" dirty="0" smtClean="0">
                <a:solidFill>
                  <a:schemeClr val="tx1"/>
                </a:solidFill>
              </a:rPr>
              <a:t> 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97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377" y="926621"/>
            <a:ext cx="9108649" cy="1261794"/>
          </a:xfrm>
          <a:ln w="57150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7200" b="1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b="1" dirty="0"/>
          </a:p>
        </p:txBody>
      </p:sp>
      <p:sp>
        <p:nvSpPr>
          <p:cNvPr id="5" name="Rectangle 4"/>
          <p:cNvSpPr/>
          <p:nvPr/>
        </p:nvSpPr>
        <p:spPr>
          <a:xfrm>
            <a:off x="1700377" y="2819064"/>
            <a:ext cx="9108649" cy="2862322"/>
          </a:xfrm>
          <a:prstGeom prst="rect">
            <a:avLst/>
          </a:prstGeom>
          <a:ln w="571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শিক্ষার্থীরা----------</a:t>
            </a:r>
          </a:p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১। সেট কি বলতে পারবে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;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২। বিভিন্ন প্রকার সেট ব্যাখ্যা করতে পারবে; </a:t>
            </a:r>
          </a:p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৩। সেট প্রক্রিয়া বর্ণনা করতে পারবে; </a:t>
            </a:r>
          </a:p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৪। সেটের ধর্মাবলি প্রয়োগ করে সমস্যা সমাধান করতে পারবে।</a:t>
            </a:r>
          </a:p>
        </p:txBody>
      </p:sp>
    </p:spTree>
    <p:extLst>
      <p:ext uri="{BB962C8B-B14F-4D97-AF65-F5344CB8AC3E}">
        <p14:creationId xmlns:p14="http://schemas.microsoft.com/office/powerpoint/2010/main" val="213975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024" y="1719618"/>
            <a:ext cx="11000095" cy="2552130"/>
          </a:xfrm>
          <a:ln w="57150"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b="1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সেট</a:t>
            </a:r>
            <a:r>
              <a:rPr lang="bn-IN" dirty="0"/>
              <a:t/>
            </a:r>
            <a:br>
              <a:rPr lang="bn-IN" dirty="0"/>
            </a:b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বাস্তব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জগতের সু-সংগায়িত বস্তুর সমাবেশ বা সংগ্রহকে সেট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।</a:t>
            </a:r>
            <a:br>
              <a:rPr lang="bn-IN" sz="4000" dirty="0" smtClean="0">
                <a:latin typeface="NikoshBAN" pitchFamily="2" charset="0"/>
                <a:cs typeface="NikoshBAN" pitchFamily="2" charset="0"/>
              </a:rPr>
            </a:br>
            <a:r>
              <a:rPr lang="bn-IN" dirty="0" smtClean="0">
                <a:latin typeface="NikoshBAN" pitchFamily="2" charset="0"/>
                <a:cs typeface="NikoshBAN" pitchFamily="2" charset="0"/>
              </a:rPr>
              <a:t>যেমনঃ এক সেট বই, এক সেট কলম, ডিনার সেট ইত্যাদি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05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788207"/>
            <a:ext cx="10515600" cy="767639"/>
          </a:xfrm>
          <a:ln w="57150">
            <a:solidFill>
              <a:srgbClr val="7030A0"/>
            </a:solidFill>
          </a:ln>
        </p:spPr>
        <p:txBody>
          <a:bodyPr/>
          <a:lstStyle/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সেট প্রকাশের প্রতীকসমূহ 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198" y="2238234"/>
            <a:ext cx="10515600" cy="2047163"/>
          </a:xfrm>
          <a:prstGeom prst="rect">
            <a:avLst/>
          </a:prstGeom>
          <a:ln w="57150">
            <a:solidFill>
              <a:srgbClr val="7030A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Times New Roman" pitchFamily="18" charset="0"/>
                <a:ea typeface="Cambria Math"/>
                <a:cs typeface="Times New Roman" pitchFamily="18" charset="0"/>
                <a:sym typeface="Symbol"/>
              </a:rPr>
              <a:t>A,B,C</a:t>
            </a:r>
            <a:r>
              <a:rPr lang="bn-IN" sz="3200" dirty="0" smtClean="0">
                <a:latin typeface="Times New Roman" pitchFamily="18" charset="0"/>
                <a:ea typeface="Cambria Math"/>
                <a:cs typeface="Times New Roman" pitchFamily="18" charset="0"/>
                <a:sym typeface="Symbol"/>
              </a:rPr>
              <a:t>…</a:t>
            </a:r>
            <a:r>
              <a:rPr lang="en-US" sz="3200" dirty="0" smtClean="0">
                <a:latin typeface="Times New Roman" pitchFamily="18" charset="0"/>
                <a:ea typeface="Cambria Math"/>
                <a:cs typeface="Times New Roman" pitchFamily="18" charset="0"/>
                <a:sym typeface="Symbol"/>
              </a:rPr>
              <a:t>..</a:t>
            </a:r>
            <a:r>
              <a:rPr lang="bn-IN" sz="3200" dirty="0" smtClean="0">
                <a:latin typeface="Times New Roman" pitchFamily="18" charset="0"/>
                <a:ea typeface="Cambria Math"/>
                <a:cs typeface="Times New Roman" pitchFamily="18" charset="0"/>
                <a:sym typeface="Symbol"/>
              </a:rPr>
              <a:t>.</a:t>
            </a:r>
            <a:r>
              <a:rPr lang="bn-IN" sz="320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ইংরেজি বর্ণমালার বড় হাতের অক্ষর দ্বারা সেট প্রকাশ করা হয়।</a:t>
            </a:r>
            <a:endParaRPr lang="en-US" sz="3200" dirty="0" smtClean="0">
              <a:latin typeface="Times New Roman" pitchFamily="18" charset="0"/>
              <a:ea typeface="Cambria Math"/>
              <a:cs typeface="Times New Roman" pitchFamily="18" charset="0"/>
              <a:sym typeface="Symbol"/>
            </a:endParaRPr>
          </a:p>
          <a:p>
            <a:r>
              <a:rPr lang="bn-IN" sz="320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উপাদানকে ছোট হাতের অক্ষর </a:t>
            </a:r>
            <a:r>
              <a:rPr lang="en-US" sz="3200" dirty="0" err="1" smtClean="0">
                <a:latin typeface="Times New Roman" pitchFamily="18" charset="0"/>
                <a:ea typeface="Cambria Math"/>
                <a:cs typeface="Times New Roman" pitchFamily="18" charset="0"/>
                <a:sym typeface="Symbol"/>
              </a:rPr>
              <a:t>a,b,c</a:t>
            </a:r>
            <a:r>
              <a:rPr lang="en-US" sz="3200" dirty="0" smtClean="0">
                <a:latin typeface="Times New Roman" pitchFamily="18" charset="0"/>
                <a:ea typeface="Cambria Math"/>
                <a:cs typeface="Times New Roman" pitchFamily="18" charset="0"/>
                <a:sym typeface="Symbol"/>
              </a:rPr>
              <a:t>…....</a:t>
            </a:r>
            <a:r>
              <a:rPr lang="en-US" sz="3200" dirty="0" err="1" smtClean="0">
                <a:latin typeface="Times New Roman" pitchFamily="18" charset="0"/>
                <a:ea typeface="Cambria Math"/>
                <a:cs typeface="Times New Roman" pitchFamily="18" charset="0"/>
                <a:sym typeface="Symbol"/>
              </a:rPr>
              <a:t>y,z</a:t>
            </a:r>
            <a:r>
              <a:rPr lang="bn-IN" sz="320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 দ্বারা প্রকাশ করা হয়</a:t>
            </a:r>
            <a:r>
              <a:rPr lang="bn-IN" sz="360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।</a:t>
            </a:r>
            <a:endParaRPr lang="en-US" sz="3600" dirty="0" smtClean="0">
              <a:latin typeface="NikoshBAN" pitchFamily="2" charset="0"/>
              <a:ea typeface="Cambria Math"/>
              <a:cs typeface="NikoshBAN" pitchFamily="2" charset="0"/>
              <a:sym typeface="Symbol"/>
            </a:endParaRPr>
          </a:p>
          <a:p>
            <a:r>
              <a:rPr lang="bn-IN" sz="320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সেটের সদস্যকে{ } প্রতীকের মধ্যে</a:t>
            </a:r>
            <a:r>
              <a:rPr lang="en-US" sz="320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আবদ্ধ করা</a:t>
            </a:r>
            <a:r>
              <a:rPr lang="en-US" sz="320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ea typeface="Cambria Math"/>
                <a:cs typeface="NikoshBAN" pitchFamily="2" charset="0"/>
                <a:sym typeface="Symbol"/>
              </a:rPr>
              <a:t>হয়।</a:t>
            </a:r>
            <a:endParaRPr lang="en-US" sz="3600" dirty="0" smtClean="0">
              <a:latin typeface="Times New Roman" pitchFamily="18" charset="0"/>
              <a:ea typeface="Cambria Math"/>
              <a:cs typeface="Times New Roman" pitchFamily="18" charset="0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83016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2884" y="487949"/>
            <a:ext cx="5227092" cy="1325563"/>
          </a:xfrm>
          <a:ln w="57150">
            <a:solidFill>
              <a:srgbClr val="7030A0"/>
            </a:solidFill>
          </a:ln>
        </p:spPr>
        <p:txBody>
          <a:bodyPr>
            <a:noAutofit/>
          </a:bodyPr>
          <a:lstStyle/>
          <a:p>
            <a:pPr algn="ctr"/>
            <a:r>
              <a:rPr lang="bn-BD" sz="7200" b="1" dirty="0">
                <a:latin typeface="NikoshBAN" pitchFamily="2" charset="0"/>
                <a:cs typeface="NikoshBAN" pitchFamily="2" charset="0"/>
              </a:rPr>
              <a:t>সেটের </a:t>
            </a:r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প্রকারভেদ</a:t>
            </a:r>
            <a:endParaRPr lang="en-US" sz="7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452884" y="2047160"/>
            <a:ext cx="5227092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সসীম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সেট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452884" y="2696029"/>
            <a:ext cx="5227092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সেট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52884" y="3358537"/>
            <a:ext cx="5227092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ফাকা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সেট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52884" y="4021049"/>
            <a:ext cx="5227092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52884" y="4669912"/>
            <a:ext cx="5227092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ছেদ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সেট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52884" y="5332421"/>
            <a:ext cx="5227092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সেট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10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7" b="9577"/>
          <a:stretch/>
        </p:blipFill>
        <p:spPr>
          <a:xfrm>
            <a:off x="659153" y="457200"/>
            <a:ext cx="5076887" cy="2736376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64275" y="3203664"/>
            <a:ext cx="498143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পেন্সিলগুলোকে কীভাবে নির্ধার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ণ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করা যায়?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74111" y="1069563"/>
            <a:ext cx="1143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গণনা করে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131" y="457200"/>
            <a:ext cx="5164216" cy="273637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875627" y="3203664"/>
            <a:ext cx="3712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পানির ঢেউয়ের সংখ্যা কত?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95931" y="2227439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অনির্দিষ্ট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4F5FA"/>
              </a:clrFrom>
              <a:clrTo>
                <a:srgbClr val="F4F5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3" t="9064" r="15451" b="11472"/>
          <a:stretch/>
        </p:blipFill>
        <p:spPr>
          <a:xfrm>
            <a:off x="659153" y="3736972"/>
            <a:ext cx="5076887" cy="28847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1616812" y="6170109"/>
            <a:ext cx="3276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উপাদান সংখ্যা কত?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06999" y="3699431"/>
            <a:ext cx="1871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উপাদান নেই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136131" y="3703671"/>
            <a:ext cx="5164215" cy="2895600"/>
          </a:xfrm>
          <a:prstGeom prst="roundRect">
            <a:avLst>
              <a:gd name="adj" fmla="val 0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১।উপাদান সংখ্যা গণনা করে নির্ধারণ</a:t>
            </a:r>
          </a:p>
          <a:p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করা যায় </a:t>
            </a:r>
            <a:r>
              <a:rPr lang="en-US" sz="3200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</a:t>
            </a:r>
            <a:endParaRPr lang="bn-IN" sz="32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২।উপাদান সংখ্যা গণনা করে নির্ধারণ</a:t>
            </a:r>
          </a:p>
          <a:p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করা যায় না </a:t>
            </a:r>
            <a:r>
              <a:rPr lang="en-US" sz="3200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কোনো উপাদান নেই </a:t>
            </a:r>
            <a:r>
              <a:rPr lang="en-US" sz="3200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074248" y="4419191"/>
            <a:ext cx="18340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200" b="1" dirty="0">
                <a:latin typeface="NikoshBAN" pitchFamily="2" charset="0"/>
                <a:cs typeface="NikoshBAN" pitchFamily="2" charset="0"/>
              </a:rPr>
              <a:t>সসীম সেট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584442" y="5386756"/>
            <a:ext cx="16650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b="1" dirty="0">
                <a:latin typeface="NikoshBAN" pitchFamily="2" charset="0"/>
                <a:cs typeface="NikoshBAN" pitchFamily="2" charset="0"/>
              </a:rPr>
              <a:t>অসীম সেট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718013" y="5811838"/>
            <a:ext cx="15823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b="1" dirty="0">
                <a:latin typeface="NikoshBAN" pitchFamily="2" charset="0"/>
                <a:cs typeface="NikoshBAN" pitchFamily="2" charset="0"/>
              </a:rPr>
              <a:t>ফাঁকা সেট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8266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/>
      <p:bldP spid="11" grpId="0"/>
      <p:bldP spid="13" grpId="0"/>
      <p:bldP spid="14" grpId="0"/>
      <p:bldP spid="15" grpId="0" uiExpand="1" build="p" animBg="1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1630" y="641445"/>
            <a:ext cx="8420669" cy="1910686"/>
          </a:xfrm>
          <a:ln w="57150">
            <a:solidFill>
              <a:srgbClr val="7030A0"/>
            </a:solidFill>
          </a:ln>
        </p:spPr>
        <p:txBody>
          <a:bodyPr>
            <a:noAutofit/>
          </a:bodyPr>
          <a:lstStyle/>
          <a:p>
            <a:pPr algn="ctr"/>
            <a:r>
              <a:rPr lang="bn-IN" sz="4000" b="1" u="sng" dirty="0">
                <a:latin typeface="NikoshBAN" pitchFamily="2" charset="0"/>
                <a:cs typeface="NikoshBAN" pitchFamily="2" charset="0"/>
              </a:rPr>
              <a:t>সংযোগ </a:t>
            </a:r>
            <a:r>
              <a:rPr lang="bn-IN" sz="4000" b="1" u="sng" dirty="0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4000" b="1" u="sng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4000" b="1" u="sng" dirty="0">
                <a:latin typeface="NikoshBAN" pitchFamily="2" charset="0"/>
                <a:cs typeface="NikoshBAN" pitchFamily="2" charset="0"/>
              </a:rPr>
            </a:b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দুই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বা ততোধিক সেটের সকল উপাদান নিয়ে গঠিত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br>
              <a:rPr lang="en-US" sz="3200" dirty="0" smtClean="0">
                <a:latin typeface="NikoshBAN" pitchFamily="2" charset="0"/>
                <a:cs typeface="NikoshBAN" pitchFamily="2" charset="0"/>
              </a:rPr>
            </a:b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সেট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বলে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951630" y="2827162"/>
            <a:ext cx="8420669" cy="584775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={1,3,5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={2,4,6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951630" y="4016595"/>
                <a:ext cx="8420668" cy="1569660"/>
              </a:xfrm>
              <a:prstGeom prst="rect">
                <a:avLst/>
              </a:prstGeom>
              <a:noFill/>
              <a:ln w="57150"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/>
                  <a:t>A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</m:oMath>
                </a14:m>
                <a:endParaRPr lang="en-US" sz="3200" b="1" dirty="0" smtClean="0"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3200" b="1" dirty="0" smtClean="0"/>
                  <a:t>={</a:t>
                </a:r>
                <a:r>
                  <a:rPr lang="en-US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1,3,5}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𝟔</m:t>
                        </m:r>
                      </m:e>
                    </m:d>
                  </m:oMath>
                </a14:m>
                <a:endParaRPr lang="en-US" sz="3200" b="1" dirty="0" smtClean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3200" b="1" dirty="0" smtClean="0"/>
                  <a:t>={1,2,3,4,5,6}</a:t>
                </a:r>
                <a:endParaRPr lang="en-US" sz="3200" b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1630" y="4016595"/>
                <a:ext cx="8420668" cy="1569660"/>
              </a:xfrm>
              <a:prstGeom prst="rect">
                <a:avLst/>
              </a:prstGeom>
              <a:blipFill rotWithShape="0">
                <a:blip r:embed="rId2"/>
                <a:stretch>
                  <a:fillRect t="-3008" b="-9774"/>
                </a:stretch>
              </a:blipFill>
              <a:ln w="571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944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23830" y="887105"/>
            <a:ext cx="9635320" cy="1119116"/>
          </a:xfrm>
          <a:prstGeom prst="rect">
            <a:avLst/>
          </a:prstGeom>
          <a:ln w="57150">
            <a:solidFill>
              <a:srgbClr val="7030A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IN" sz="3200" b="1" u="sng" dirty="0">
                <a:latin typeface="NikoshBAN" pitchFamily="2" charset="0"/>
                <a:cs typeface="NikoshBAN" pitchFamily="2" charset="0"/>
              </a:rPr>
              <a:t>ছেদ সেট</a:t>
            </a:r>
            <a:endParaRPr lang="en-US" sz="3200" b="1" u="sng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দুই বা ততোধিক সেটের সাধারন উপাদান নিয়ে গঠিত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সেটকে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ছেদ সেট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23830" y="2739492"/>
            <a:ext cx="9635319" cy="584775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={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1,2,3}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={2,4,6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23831" y="4057539"/>
                <a:ext cx="9635318" cy="1569660"/>
              </a:xfrm>
              <a:prstGeom prst="rect">
                <a:avLst/>
              </a:prstGeom>
              <a:noFill/>
              <a:ln w="57150"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/>
                  <a:t>A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</m:oMath>
                </a14:m>
                <a:endParaRPr lang="en-US" sz="3200" b="1" dirty="0" smtClean="0"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3200" b="1" dirty="0" smtClean="0"/>
                  <a:t>={</a:t>
                </a:r>
                <a:r>
                  <a:rPr lang="en-US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1,2,3}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  <m:d>
                      <m:dPr>
                        <m:begChr m:val="{"/>
                        <m:endChr m:val="}"/>
                        <m:ctrlP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𝟔</m:t>
                        </m:r>
                      </m:e>
                    </m:d>
                  </m:oMath>
                </a14:m>
                <a:endParaRPr lang="en-US" sz="3200" b="1" dirty="0" smtClean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3200" b="1" dirty="0" smtClean="0"/>
                  <a:t>={2}</a:t>
                </a:r>
                <a:endParaRPr lang="en-US" sz="3200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831" y="4057539"/>
                <a:ext cx="9635318" cy="1569660"/>
              </a:xfrm>
              <a:prstGeom prst="rect">
                <a:avLst/>
              </a:prstGeom>
              <a:blipFill rotWithShape="0">
                <a:blip r:embed="rId2"/>
                <a:stretch>
                  <a:fillRect t="-3008" b="-9774"/>
                </a:stretch>
              </a:blipFill>
              <a:ln w="571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43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5719" y="857564"/>
            <a:ext cx="9144000" cy="1569660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b="1" u="sng" dirty="0">
                <a:latin typeface="NikoshBAN" pitchFamily="2" charset="0"/>
                <a:cs typeface="NikoshBAN" pitchFamily="2" charset="0"/>
              </a:rPr>
              <a:t>নিছেদ </a:t>
            </a:r>
            <a:r>
              <a:rPr lang="bn-IN" sz="3200" b="1" u="sng" dirty="0" smtClean="0">
                <a:latin typeface="NikoshBAN" pitchFamily="2" charset="0"/>
                <a:cs typeface="NikoshBAN" pitchFamily="2" charset="0"/>
              </a:rPr>
              <a:t>সেট</a:t>
            </a:r>
            <a:endParaRPr lang="en-US" sz="3200" b="1" u="sng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যদি দুইটি সেটের মধ্যে কোনো সাধার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ণ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উপাদান না থাকে, তবে সেট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’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টিকে পরস্পর নিচ্ছেদ সেট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5719" y="2949994"/>
            <a:ext cx="9144000" cy="584775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={1,3,5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={2,4,6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405719" y="4057539"/>
                <a:ext cx="9144000" cy="1569660"/>
              </a:xfrm>
              <a:prstGeom prst="rect">
                <a:avLst/>
              </a:prstGeom>
              <a:noFill/>
              <a:ln w="57150"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/>
                  <a:t>A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</m:oMath>
                </a14:m>
                <a:endParaRPr lang="en-US" sz="3200" b="1" dirty="0" smtClean="0"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3200" b="1" dirty="0" smtClean="0"/>
                  <a:t>={</a:t>
                </a:r>
                <a:r>
                  <a:rPr lang="en-US" sz="3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1,3,5}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  <m:d>
                      <m:dPr>
                        <m:begChr m:val="{"/>
                        <m:endChr m:val="}"/>
                        <m:ctrlP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3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𝟔</m:t>
                        </m:r>
                      </m:e>
                    </m:d>
                  </m:oMath>
                </a14:m>
                <a:endParaRPr lang="en-US" sz="3200" b="1" dirty="0" smtClean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3200" b="1" dirty="0" smtClean="0"/>
                  <a:t>={}/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5719" y="4057539"/>
                <a:ext cx="9144000" cy="1569660"/>
              </a:xfrm>
              <a:prstGeom prst="rect">
                <a:avLst/>
              </a:prstGeom>
              <a:blipFill rotWithShape="0">
                <a:blip r:embed="rId2"/>
                <a:stretch>
                  <a:fillRect t="-3008" b="-10150"/>
                </a:stretch>
              </a:blipFill>
              <a:ln w="571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831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4333" y="584523"/>
            <a:ext cx="8366075" cy="923330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 smtClean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24333" y="1795765"/>
                <a:ext cx="8366075" cy="1119409"/>
              </a:xfrm>
              <a:prstGeom prst="rect">
                <a:avLst/>
              </a:prstGeom>
              <a:noFill/>
              <a:ln w="57150"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যদি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U={1,2,3,4,5,6},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A={1,2,4}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এবং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B={3,5,6}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হয়</a:t>
                </a:r>
                <a:endPara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(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i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) A</a:t>
                </a:r>
                <a:r>
                  <a:rPr lang="en-US" sz="32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3200" dirty="0" smtClean="0"/>
                  <a:t>B   (ii) A-B	    (iii)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এর</m:t>
                    </m:r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মান</m:t>
                    </m:r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বের</m:t>
                    </m:r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কর।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333" y="1795765"/>
                <a:ext cx="8366075" cy="1119409"/>
              </a:xfrm>
              <a:prstGeom prst="rect">
                <a:avLst/>
              </a:prstGeom>
              <a:blipFill rotWithShape="0">
                <a:blip r:embed="rId2"/>
                <a:stretch>
                  <a:fillRect l="-1593" t="-7292" r="-145" b="-10937"/>
                </a:stretch>
              </a:blipFill>
              <a:ln w="571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924333" y="3937719"/>
            <a:ext cx="8366075" cy="923330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 smtClean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924333" y="5260327"/>
                <a:ext cx="8366075" cy="1119409"/>
              </a:xfrm>
              <a:prstGeom prst="rect">
                <a:avLst/>
              </a:prstGeom>
              <a:noFill/>
              <a:ln w="57150"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A={</a:t>
                </a:r>
                <a:r>
                  <a:rPr lang="en-US" sz="3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a,b,c,d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}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এবং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B={</a:t>
                </a:r>
                <a:r>
                  <a:rPr lang="en-US" sz="3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b,c,d,e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}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হয়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তবে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দেখাও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যে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</a:p>
              <a:p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P(A</a:t>
                </a:r>
                <a:r>
                  <a:rPr lang="en-US" sz="3200" b="1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3200" dirty="0" smtClean="0"/>
                  <a:t>B)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মান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𝑛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কে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সমর্থন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করে।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333" y="5260327"/>
                <a:ext cx="8366075" cy="1119409"/>
              </a:xfrm>
              <a:prstGeom prst="rect">
                <a:avLst/>
              </a:prstGeom>
              <a:blipFill rotWithShape="0">
                <a:blip r:embed="rId3"/>
                <a:stretch>
                  <a:fillRect l="-434" t="-7254" b="-10363"/>
                </a:stretch>
              </a:blipFill>
              <a:ln w="571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179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606" y="450377"/>
            <a:ext cx="9348715" cy="748992"/>
          </a:xfrm>
          <a:ln w="57150">
            <a:solidFill>
              <a:srgbClr val="7030A0"/>
            </a:solidFill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algn="ctr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487606" y="1726102"/>
                <a:ext cx="9348715" cy="4031873"/>
              </a:xfrm>
              <a:prstGeom prst="rect">
                <a:avLst/>
              </a:prstGeom>
              <a:noFill/>
              <a:ln w="57150"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১।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সেট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প্রকাশের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পদ্ধতি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কয়টি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ও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কী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কী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উত্তর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: ২টি, (১)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তালিকা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পদ্ধতি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(২)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গঠন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পদ্ধতি</a:t>
                </a:r>
                <a:endPara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২।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যদি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C={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1,4,6}, D={2,3,5}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হয়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তবে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smtClean="0"/>
                  <a:t>C </a:t>
                </a:r>
                <a14:m>
                  <m:oMath xmlns:m="http://schemas.openxmlformats.org/officeDocument/2006/math">
                    <m:r>
                      <a:rPr lang="en-US" sz="3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𝑫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এর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মান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নির্ণয়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3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কর।</m:t>
                    </m:r>
                  </m:oMath>
                </a14:m>
                <a:endParaRPr lang="en-US" sz="3200" b="1" dirty="0" smtClean="0">
                  <a:ea typeface="Cambria Math" panose="02040503050406030204" pitchFamily="18" charset="0"/>
                </a:endParaRPr>
              </a:p>
              <a:p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উত্তর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: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{1,2,3,4,5,6}</a:t>
                </a:r>
              </a:p>
              <a:p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৩।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U </a:t>
                </a:r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=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 1,2,3,4,5,6, A</a:t>
                </a:r>
                <a:r>
                  <a:rPr lang="en-US" sz="3200" b="1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=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2,3,4</a:t>
                </a:r>
                <a:r>
                  <a:rPr lang="bn-BD" sz="3200" dirty="0">
                    <a:latin typeface="NikoshBAN" pitchFamily="2" charset="0"/>
                    <a:cs typeface="NikoshBAN" pitchFamily="2" charset="0"/>
                    <a:sym typeface="Symbol"/>
                  </a:rPr>
                  <a:t>হলে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  <a:sym typeface="Symbol"/>
                  </a:rPr>
                  <a:t>,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 A</a:t>
                </a:r>
                <a:r>
                  <a:rPr lang="en-US" sz="3200" baseline="300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c</a:t>
                </a:r>
                <a:r>
                  <a:rPr lang="bn-BD" sz="32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 </a:t>
                </a:r>
                <a:r>
                  <a:rPr lang="bn-BD" sz="3200" dirty="0">
                    <a:latin typeface="NikoshBAN" pitchFamily="2" charset="0"/>
                    <a:cs typeface="NikoshBAN" pitchFamily="2" charset="0"/>
                    <a:sym typeface="Symbol"/>
                  </a:rPr>
                  <a:t>নির্ণয় </a:t>
                </a:r>
                <a:r>
                  <a:rPr lang="bn-BD" sz="3200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কর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।</a:t>
                </a:r>
              </a:p>
              <a:p>
                <a:r>
                  <a:rPr lang="en-US" sz="3200" dirty="0" err="1" smtClean="0">
                    <a:latin typeface="NikoshBAN" pitchFamily="2" charset="0"/>
                    <a:cs typeface="NikoshBAN" pitchFamily="2" charset="0"/>
                    <a:sym typeface="Symbol"/>
                  </a:rPr>
                  <a:t>উত্তর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: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1,5,6</a:t>
                </a:r>
              </a:p>
              <a:p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৪। </a:t>
                </a:r>
                <a:r>
                  <a:rPr lang="en-US" sz="3200" dirty="0">
                    <a:latin typeface="Times New Roman" pitchFamily="18" charset="0"/>
                    <a:cs typeface="NikoshBAN" pitchFamily="2" charset="0"/>
                    <a:sym typeface="Symbol"/>
                  </a:rPr>
                  <a:t>A </a:t>
                </a:r>
                <a:r>
                  <a:rPr lang="en-US" sz="3200" b="1" dirty="0">
                    <a:latin typeface="Times New Roman" pitchFamily="18" charset="0"/>
                    <a:cs typeface="NikoshBAN" pitchFamily="2" charset="0"/>
                    <a:sym typeface="Symbol"/>
                  </a:rPr>
                  <a:t>=</a:t>
                </a:r>
                <a:r>
                  <a:rPr lang="en-US" sz="3200" dirty="0">
                    <a:latin typeface="Times New Roman" pitchFamily="18" charset="0"/>
                    <a:cs typeface="NikoshBAN" pitchFamily="2" charset="0"/>
                    <a:sym typeface="Symbol"/>
                  </a:rPr>
                  <a:t> 2,3</a:t>
                </a:r>
                <a:r>
                  <a:rPr lang="bn-IN" sz="3200" dirty="0">
                    <a:latin typeface="Times New Roman" pitchFamily="18" charset="0"/>
                    <a:cs typeface="NikoshBAN" pitchFamily="2" charset="0"/>
                    <a:sym typeface="Symbol"/>
                  </a:rPr>
                  <a:t>,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4,x</a:t>
                </a:r>
                <a:r>
                  <a:rPr lang="en-US" sz="3200" dirty="0">
                    <a:latin typeface="Times New Roman" pitchFamily="18" charset="0"/>
                    <a:cs typeface="NikoshBAN" pitchFamily="2" charset="0"/>
                    <a:sym typeface="Symbol"/>
                  </a:rPr>
                  <a:t>, B </a:t>
                </a:r>
                <a:r>
                  <a:rPr lang="en-US" sz="3200" b="1" dirty="0">
                    <a:latin typeface="Times New Roman" pitchFamily="18" charset="0"/>
                    <a:cs typeface="NikoshBAN" pitchFamily="2" charset="0"/>
                    <a:sym typeface="Symbol"/>
                  </a:rPr>
                  <a:t>=</a:t>
                </a:r>
                <a:r>
                  <a:rPr lang="en-US" sz="3200" dirty="0">
                    <a:latin typeface="Times New Roman" pitchFamily="18" charset="0"/>
                    <a:cs typeface="NikoshBAN" pitchFamily="2" charset="0"/>
                    <a:sym typeface="Symbol"/>
                  </a:rPr>
                  <a:t>3,x,y,5</a:t>
                </a:r>
                <a:r>
                  <a:rPr lang="bn-BD" sz="3200" dirty="0">
                    <a:latin typeface="NikoshBAN" pitchFamily="2" charset="0"/>
                    <a:cs typeface="NikoshBAN" pitchFamily="2" charset="0"/>
                    <a:sym typeface="Symbol"/>
                  </a:rPr>
                  <a:t>হলে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  <a:sym typeface="Symbol"/>
                  </a:rPr>
                  <a:t>,</a:t>
                </a:r>
                <a:r>
                  <a:rPr lang="bn-BD" sz="3200" dirty="0">
                    <a:latin typeface="NikoshBAN" pitchFamily="2" charset="0"/>
                    <a:cs typeface="NikoshBAN" pitchFamily="2" charset="0"/>
                    <a:sym typeface="Symbol"/>
                  </a:rPr>
                  <a:t>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AB</a:t>
                </a:r>
                <a:r>
                  <a:rPr lang="bn-BD" sz="3200" dirty="0">
                    <a:latin typeface="NikoshBAN" pitchFamily="2" charset="0"/>
                    <a:cs typeface="NikoshBAN" pitchFamily="2" charset="0"/>
                    <a:sym typeface="Symbol"/>
                  </a:rPr>
                  <a:t> নির্ণয় </a:t>
                </a:r>
                <a:r>
                  <a:rPr lang="bn-BD" sz="3200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কর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।</a:t>
                </a:r>
              </a:p>
              <a:p>
                <a:r>
                  <a:rPr lang="en-US" sz="3200" dirty="0" err="1">
                    <a:latin typeface="NikoshBAN" pitchFamily="2" charset="0"/>
                    <a:cs typeface="NikoshBAN" pitchFamily="2" charset="0"/>
                    <a:sym typeface="Symbol"/>
                  </a:rPr>
                  <a:t>উত্তর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  <a:sym typeface="Symbol"/>
                  </a:rPr>
                  <a:t>: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</a:t>
                </a:r>
                <a:r>
                  <a:rPr lang="bn-IN" sz="32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3, x </a:t>
                </a:r>
                <a:endParaRPr lang="bn-BD" sz="3200" dirty="0">
                  <a:latin typeface="Times New Roman" pitchFamily="18" charset="0"/>
                  <a:cs typeface="Times New Roman" pitchFamily="18" charset="0"/>
                  <a:sym typeface="Symbol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606" y="1726102"/>
                <a:ext cx="9348715" cy="4031873"/>
              </a:xfrm>
              <a:prstGeom prst="rect">
                <a:avLst/>
              </a:prstGeom>
              <a:blipFill rotWithShape="0">
                <a:blip r:embed="rId2"/>
                <a:stretch>
                  <a:fillRect l="-1361" t="-1341" b="-3428"/>
                </a:stretch>
              </a:blipFill>
              <a:ln w="571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626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209" y="992922"/>
            <a:ext cx="8420669" cy="1013299"/>
          </a:xfrm>
          <a:ln w="57150">
            <a:solidFill>
              <a:srgbClr val="7030A0"/>
            </a:solidFill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bn-BD" sz="5400" b="1" dirty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sz="5400" b="1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774209" y="2866030"/>
            <a:ext cx="8420669" cy="2554545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U=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1,2,3,4,5,6,7,8,9,            A=1,3,5,7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B=2,3,4,6,                           C=3,4,7</a:t>
            </a:r>
            <a:endParaRPr lang="bn-BD" sz="3200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IN" sz="3200" dirty="0">
                <a:latin typeface="NikoshBAN" pitchFamily="2" charset="0"/>
                <a:cs typeface="NikoshBAN" pitchFamily="2" charset="0"/>
                <a:sym typeface="Symbol"/>
              </a:rPr>
              <a:t>ক.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A</a:t>
            </a:r>
            <a:r>
              <a:rPr lang="en-US" sz="3200" baseline="30000" dirty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  <a:sym typeface="Symbol"/>
              </a:rPr>
              <a:t>এবং</a:t>
            </a:r>
            <a:r>
              <a:rPr lang="bn-IN" sz="3200" dirty="0">
                <a:latin typeface="Times New Roman" pitchFamily="18" charset="0"/>
                <a:cs typeface="Times New Roman" pitchFamily="18" charset="0"/>
                <a:sym typeface="Symbol"/>
              </a:rPr>
              <a:t> 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en-US" sz="3200" baseline="30000" dirty="0" err="1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3200" baseline="300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  <a:sym typeface="Symbol"/>
              </a:rPr>
              <a:t> নির্ণয়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।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খ.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AUB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এবং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Symbol"/>
              </a:rPr>
              <a:t>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C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এর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মান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নির্ণয়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কর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।</a:t>
            </a:r>
            <a:endParaRPr lang="bn-BD" sz="3200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IN" sz="3200" dirty="0">
                <a:latin typeface="NikoshBAN" pitchFamily="2" charset="0"/>
                <a:cs typeface="NikoshBAN" pitchFamily="2" charset="0"/>
                <a:sym typeface="Symbol"/>
              </a:rPr>
              <a:t>খ. 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প্রমাণ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AU(B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Symbol"/>
              </a:rPr>
              <a:t>∩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C)</a:t>
            </a:r>
            <a:r>
              <a:rPr lang="bn-IN" sz="3200" dirty="0">
                <a:latin typeface="Times New Roman" pitchFamily="18" charset="0"/>
                <a:cs typeface="Times New Roman" pitchFamily="18" charset="0"/>
                <a:sym typeface="Symbol"/>
              </a:rPr>
              <a:t> =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(AUB</a:t>
            </a:r>
            <a:r>
              <a:rPr lang="bn-IN" sz="3200" dirty="0">
                <a:latin typeface="Times New Roman" pitchFamily="18" charset="0"/>
                <a:cs typeface="Times New Roman" pitchFamily="18" charset="0"/>
                <a:sym typeface="Symbol"/>
              </a:rPr>
              <a:t>)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Symbol"/>
              </a:rPr>
              <a:t>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smtClean="0">
                <a:latin typeface="NikoshBAN" pitchFamily="2" charset="0"/>
                <a:cs typeface="NikoshBAN" pitchFamily="2" charset="0"/>
                <a:sym typeface="Symbol"/>
              </a:rPr>
              <a:t>।</a:t>
            </a:r>
            <a:r>
              <a:rPr lang="bn-BD" sz="320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endParaRPr lang="en-US" sz="3200" dirty="0">
              <a:latin typeface="Times New Roman" pitchFamily="18" charset="0"/>
              <a:cs typeface="Times New Roman" pitchFamily="18" charset="0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78955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451" y="717817"/>
            <a:ext cx="10515600" cy="1438529"/>
          </a:xfrm>
          <a:ln w="38100">
            <a:solidFill>
              <a:srgbClr val="7030A0"/>
            </a:solidFill>
          </a:ln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/>
            <a:r>
              <a:rPr lang="en-US" sz="8000" b="1" dirty="0" err="1" smtClean="0"/>
              <a:t>সবাইকে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ধন্যবাদ</a:t>
            </a:r>
            <a:endParaRPr lang="en-US" sz="80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890451" y="3676104"/>
            <a:ext cx="10515600" cy="2019300"/>
            <a:chOff x="890451" y="3676104"/>
            <a:chExt cx="10515600" cy="201930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451" y="3676104"/>
              <a:ext cx="3055484" cy="20193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2406" y="3709849"/>
              <a:ext cx="3043645" cy="1985555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5826" y="3676104"/>
              <a:ext cx="3057664" cy="1985555"/>
            </a:xfrm>
            <a:prstGeom prst="roundRect">
              <a:avLst>
                <a:gd name="adj" fmla="val 11111"/>
              </a:avLst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01600" dist="50800" dir="7200000" algn="tl" rotWithShape="0">
                <a:srgbClr val="000000">
                  <a:alpha val="45000"/>
                </a:srgbClr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FFFFFF"/>
              </a:extrusionClr>
            </a:sp3d>
          </p:spPr>
        </p:pic>
      </p:grpSp>
    </p:spTree>
    <p:extLst>
      <p:ext uri="{BB962C8B-B14F-4D97-AF65-F5344CB8AC3E}">
        <p14:creationId xmlns:p14="http://schemas.microsoft.com/office/powerpoint/2010/main" val="54003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506</Words>
  <Application>Microsoft Office PowerPoint</Application>
  <PresentationFormat>Widescreen</PresentationFormat>
  <Paragraphs>88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NikoshBAN</vt:lpstr>
      <vt:lpstr>Symbol</vt:lpstr>
      <vt:lpstr>Times New Roman</vt:lpstr>
      <vt:lpstr>Vrinda</vt:lpstr>
      <vt:lpstr>Office Theme</vt:lpstr>
      <vt:lpstr>PowerPoint Presentation</vt:lpstr>
      <vt:lpstr>পরিচিতি </vt:lpstr>
      <vt:lpstr>PowerPoint Presentation</vt:lpstr>
      <vt:lpstr>পাঠ শিরোনাম</vt:lpstr>
      <vt:lpstr>শিখনফল</vt:lpstr>
      <vt:lpstr>সেট বাস্তব জগতের সু-সংগায়িত বস্তুর সমাবেশ বা সংগ্রহকে সেট বলে। যেমনঃ এক সেট বই, এক সেট কলম, ডিনার সেট ইত্যাদি </vt:lpstr>
      <vt:lpstr>সেট প্রকাশের প্রতীকসমূহ  </vt:lpstr>
      <vt:lpstr>সেটের প্রকারভেদ</vt:lpstr>
      <vt:lpstr>PowerPoint Presentation</vt:lpstr>
      <vt:lpstr>সংযোগ সেট দুই বা ততোধিক সেটের সকল উপাদান নিয়ে গঠিত সেটকে সংযোগ  সেট বলে।</vt:lpstr>
      <vt:lpstr>PowerPoint Presentation</vt:lpstr>
      <vt:lpstr>PowerPoint Presentation</vt:lpstr>
      <vt:lpstr>PowerPoint Presentation</vt:lpstr>
      <vt:lpstr>মূল্যায়ন</vt:lpstr>
      <vt:lpstr>বাড়ির কাজ</vt:lpstr>
      <vt:lpstr>সবাইকে 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96</cp:revision>
  <dcterms:created xsi:type="dcterms:W3CDTF">2019-09-13T03:51:29Z</dcterms:created>
  <dcterms:modified xsi:type="dcterms:W3CDTF">2019-10-15T06:59:06Z</dcterms:modified>
</cp:coreProperties>
</file>