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02" r:id="rId2"/>
    <p:sldId id="303" r:id="rId3"/>
    <p:sldId id="305" r:id="rId4"/>
    <p:sldId id="282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8" r:id="rId17"/>
    <p:sldId id="319" r:id="rId18"/>
    <p:sldId id="32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7E5F2"/>
    <a:srgbClr val="CC0066"/>
    <a:srgbClr val="00B050"/>
    <a:srgbClr val="FDDBF9"/>
    <a:srgbClr val="0060A8"/>
    <a:srgbClr val="29792B"/>
    <a:srgbClr val="AEC87A"/>
    <a:srgbClr val="B7CE88"/>
    <a:srgbClr val="BBD18F"/>
    <a:srgbClr val="F3D5E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6323" autoAdjust="0"/>
  </p:normalViewPr>
  <p:slideViewPr>
    <p:cSldViewPr>
      <p:cViewPr>
        <p:scale>
          <a:sx n="76" d="100"/>
          <a:sy n="76" d="100"/>
        </p:scale>
        <p:origin x="-984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D302A-846B-4CE4-98A0-71A49E9B0D7B}" type="datetimeFigureOut">
              <a:rPr lang="en-US" smtClean="0"/>
              <a:pPr/>
              <a:t>15-Oct-19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77179F-F05F-412F-9801-2A860FC60B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04305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2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3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5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6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7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8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9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10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11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12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13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14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15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16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5BE55B5-BC84-4959-8E84-AB172009E76D}" type="slidenum">
              <a:rPr lang="en-US" altLang="en-US" smtClean="0">
                <a:latin typeface="Calibri" pitchFamily="34" charset="0"/>
              </a:rPr>
              <a:pPr eaLnBrk="1" hangingPunct="1"/>
              <a:t>17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20165F-1BBB-4E7B-833B-9688529F2C51}" type="slidenum">
              <a:rPr lang="en-US" altLang="en-US" smtClean="0">
                <a:latin typeface="Calibri" pitchFamily="34" charset="0"/>
              </a:rPr>
              <a:pPr eaLnBrk="1" hangingPunct="1"/>
              <a:t>18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2.jpeg"/><Relationship Id="rId5" Type="http://schemas.openxmlformats.org/officeDocument/2006/relationships/image" Target="../media/image4.jpeg"/><Relationship Id="rId10" Type="http://schemas.openxmlformats.org/officeDocument/2006/relationships/image" Target="../media/image11.jpeg"/><Relationship Id="rId4" Type="http://schemas.openxmlformats.org/officeDocument/2006/relationships/image" Target="../media/image3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9.jpeg"/><Relationship Id="rId3" Type="http://schemas.openxmlformats.org/officeDocument/2006/relationships/image" Target="../media/image2.jpeg"/><Relationship Id="rId7" Type="http://schemas.openxmlformats.org/officeDocument/2006/relationships/image" Target="../media/image28.jpeg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30.jpeg"/><Relationship Id="rId5" Type="http://schemas.openxmlformats.org/officeDocument/2006/relationships/image" Target="../media/image4.jpeg"/><Relationship Id="rId15" Type="http://schemas.openxmlformats.org/officeDocument/2006/relationships/image" Target="../media/image32.jpeg"/><Relationship Id="rId10" Type="http://schemas.openxmlformats.org/officeDocument/2006/relationships/image" Target="../media/image11.jpeg"/><Relationship Id="rId4" Type="http://schemas.openxmlformats.org/officeDocument/2006/relationships/image" Target="../media/image3.jpeg"/><Relationship Id="rId9" Type="http://schemas.openxmlformats.org/officeDocument/2006/relationships/image" Target="../media/image24.jpeg"/><Relationship Id="rId1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4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55563" y="22225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5563" y="429736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79" y="533399"/>
            <a:ext cx="7440821" cy="579120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651455" y="684916"/>
            <a:ext cx="50704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spc="150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Welcome</a:t>
            </a:r>
          </a:p>
        </p:txBody>
      </p:sp>
    </p:spTree>
    <p:extLst>
      <p:ext uri="{BB962C8B-B14F-4D97-AF65-F5344CB8AC3E}">
        <p14:creationId xmlns="" xmlns:p14="http://schemas.microsoft.com/office/powerpoint/2010/main" val="59187377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20877" y="4763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5563" y="429736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Horizontal Scroll 8"/>
          <p:cNvSpPr/>
          <p:nvPr/>
        </p:nvSpPr>
        <p:spPr>
          <a:xfrm>
            <a:off x="1219200" y="411605"/>
            <a:ext cx="4876800" cy="1228725"/>
          </a:xfrm>
          <a:prstGeom prst="horizontalScrol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 smtClean="0">
                <a:solidFill>
                  <a:srgbClr val="FF0000"/>
                </a:solidFill>
                <a:latin typeface="+mj-lt"/>
              </a:rPr>
              <a:t>INTRODUCTION</a:t>
            </a:r>
            <a:endParaRPr lang="en-US" sz="4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2525574"/>
            <a:ext cx="5534024" cy="175432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SUBJECT: </a:t>
            </a:r>
            <a:r>
              <a:rPr lang="en-US" sz="24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English </a:t>
            </a:r>
            <a:r>
              <a:rPr lang="en-US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400" b="1" baseline="300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st</a:t>
            </a:r>
            <a:r>
              <a:rPr lang="en-US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Paper</a:t>
            </a:r>
            <a:endParaRPr lang="en-US" sz="24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CLASS: </a:t>
            </a:r>
            <a:r>
              <a:rPr lang="en-US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Six</a:t>
            </a:r>
            <a:endParaRPr lang="en-US" sz="24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Lesson -12</a:t>
            </a:r>
            <a:endParaRPr lang="en-US" sz="24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31" y="1025968"/>
            <a:ext cx="2824844" cy="32990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1219200" y="4648200"/>
            <a:ext cx="68135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Mohammad </a:t>
            </a:r>
            <a:r>
              <a:rPr lang="en-US" sz="3200" b="1" dirty="0" err="1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Azharul</a:t>
            </a:r>
            <a:r>
              <a:rPr lang="en-US" sz="3200" b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Islam</a:t>
            </a:r>
          </a:p>
          <a:p>
            <a:pPr algn="ctr"/>
            <a:r>
              <a:rPr lang="en-US" sz="2000" b="1" dirty="0">
                <a:latin typeface="Andalus" pitchFamily="18" charset="-78"/>
                <a:cs typeface="Andalus" pitchFamily="18" charset="-78"/>
              </a:rPr>
              <a:t>Assistant Teacher (English)</a:t>
            </a:r>
          </a:p>
          <a:p>
            <a:pPr algn="ctr"/>
            <a:r>
              <a:rPr lang="en-US" sz="2000" b="1" dirty="0" err="1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Hugra</a:t>
            </a:r>
            <a:r>
              <a:rPr lang="en-US" sz="2000" b="1" dirty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Habib</a:t>
            </a:r>
            <a:r>
              <a:rPr lang="en-US" sz="2000" b="1" dirty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Kader High School </a:t>
            </a:r>
          </a:p>
          <a:p>
            <a:pPr algn="ctr"/>
            <a:r>
              <a:rPr lang="en-US" sz="2000" b="1" dirty="0" err="1">
                <a:latin typeface="Andalus" pitchFamily="18" charset="-78"/>
                <a:cs typeface="Andalus" pitchFamily="18" charset="-78"/>
              </a:rPr>
              <a:t>Tangail</a:t>
            </a:r>
            <a:r>
              <a:rPr lang="en-US" sz="2000" b="1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000" b="1" dirty="0" err="1">
                <a:latin typeface="Andalus" pitchFamily="18" charset="-78"/>
                <a:cs typeface="Andalus" pitchFamily="18" charset="-78"/>
              </a:rPr>
              <a:t>Sadar</a:t>
            </a:r>
            <a:r>
              <a:rPr lang="en-US" sz="2000" b="1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000" b="1" dirty="0" err="1">
                <a:latin typeface="Andalus" pitchFamily="18" charset="-78"/>
                <a:cs typeface="Andalus" pitchFamily="18" charset="-78"/>
              </a:rPr>
              <a:t>Tangail</a:t>
            </a:r>
            <a:r>
              <a:rPr lang="en-US" sz="2000" b="1" dirty="0">
                <a:latin typeface="Andalus" pitchFamily="18" charset="-78"/>
                <a:cs typeface="Andalus" pitchFamily="18" charset="-78"/>
              </a:rPr>
              <a:t>.</a:t>
            </a:r>
          </a:p>
          <a:p>
            <a:pPr algn="ctr"/>
            <a:r>
              <a:rPr lang="en-US" sz="2000" b="1" dirty="0">
                <a:latin typeface="Andalus" pitchFamily="18" charset="-78"/>
                <a:cs typeface="Andalus" pitchFamily="18" charset="-78"/>
              </a:rPr>
              <a:t> Mobile : 01718308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873375" y="4001869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002060"/>
                </a:solidFill>
              </a:rPr>
              <a:t>Prepared by</a:t>
            </a:r>
            <a:endParaRPr lang="en-US" sz="36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012801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20877" y="4763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5563" y="429736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762595" y="533400"/>
            <a:ext cx="7523654" cy="2401156"/>
            <a:chOff x="533400" y="685800"/>
            <a:chExt cx="8458200" cy="240115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3925"/>
            <a:stretch/>
          </p:blipFill>
          <p:spPr>
            <a:xfrm>
              <a:off x="4002483" y="685800"/>
              <a:ext cx="2093518" cy="240115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9594" r="11118"/>
            <a:stretch/>
          </p:blipFill>
          <p:spPr>
            <a:xfrm>
              <a:off x="6518562" y="685801"/>
              <a:ext cx="2473038" cy="240115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" y="685800"/>
              <a:ext cx="3054879" cy="239569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1" name="Group 10"/>
          <p:cNvGrpSpPr/>
          <p:nvPr/>
        </p:nvGrpSpPr>
        <p:grpSpPr>
          <a:xfrm>
            <a:off x="651467" y="2827011"/>
            <a:ext cx="7920940" cy="3495693"/>
            <a:chOff x="724296" y="1790541"/>
            <a:chExt cx="7920940" cy="492970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318" r="6775"/>
            <a:stretch/>
          </p:blipFill>
          <p:spPr>
            <a:xfrm>
              <a:off x="5334000" y="3721900"/>
              <a:ext cx="3311236" cy="239270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3" name="Rectangle 12"/>
            <p:cNvSpPr/>
            <p:nvPr/>
          </p:nvSpPr>
          <p:spPr>
            <a:xfrm>
              <a:off x="3921208" y="1791913"/>
              <a:ext cx="2274982" cy="52322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Shalikh/Myna</a:t>
              </a:r>
              <a:endParaRPr lang="en-US" sz="28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816233" y="6120825"/>
              <a:ext cx="2305503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Cuckoo (</a:t>
              </a:r>
              <a:r>
                <a:rPr lang="en-US" sz="2800" b="1" dirty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K</a:t>
              </a:r>
              <a:r>
                <a:rPr lang="en-US" sz="2800" b="1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okil)</a:t>
              </a:r>
              <a:endParaRPr lang="en-US" sz="28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011073" y="6197025"/>
              <a:ext cx="2899768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1905"/>
                  <a:solidFill>
                    <a:srgbClr val="0070C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Tuntuni/Tailorbird</a:t>
              </a:r>
              <a:endParaRPr lang="en-US" sz="28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3721900"/>
              <a:ext cx="2086642" cy="25265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2" name="Rectangle 21"/>
            <p:cNvSpPr/>
            <p:nvPr/>
          </p:nvSpPr>
          <p:spPr>
            <a:xfrm>
              <a:off x="7008073" y="1867762"/>
              <a:ext cx="958659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1905"/>
                  <a:solidFill>
                    <a:srgbClr val="0070C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Crow</a:t>
              </a:r>
              <a:endParaRPr lang="en-US" sz="28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24296" y="1790541"/>
              <a:ext cx="2251065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1905"/>
                  <a:solidFill>
                    <a:srgbClr val="0070C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Magpie Robin</a:t>
              </a:r>
              <a:endParaRPr lang="en-US" sz="28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70792" y="2524780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en-US" sz="2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46992" y="5532750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en-US" sz="2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14400" y="762000"/>
            <a:ext cx="7403720" cy="5857220"/>
            <a:chOff x="914400" y="762000"/>
            <a:chExt cx="7403720" cy="585722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2175" y="3810000"/>
              <a:ext cx="2195945" cy="228787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5657"/>
            <a:stretch/>
          </p:blipFill>
          <p:spPr>
            <a:xfrm>
              <a:off x="6072354" y="762000"/>
              <a:ext cx="2017166" cy="237883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12292"/>
            <a:stretch/>
          </p:blipFill>
          <p:spPr>
            <a:xfrm>
              <a:off x="990600" y="3733800"/>
              <a:ext cx="2481544" cy="2357769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5576192" y="5532750"/>
              <a:ext cx="367408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9</a:t>
              </a:r>
              <a:endParaRPr lang="en-US" sz="28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605767" y="6019800"/>
              <a:ext cx="1232838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200" b="1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Heron</a:t>
              </a:r>
              <a:endParaRPr lang="en-US" sz="32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108320" y="3109311"/>
              <a:ext cx="2069989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1905"/>
                  <a:solidFill>
                    <a:srgbClr val="0070C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Woodpecker</a:t>
              </a:r>
              <a:endParaRPr lang="en-US" sz="28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371600" y="6096000"/>
              <a:ext cx="1678665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1905"/>
                  <a:solidFill>
                    <a:srgbClr val="0070C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Kingfisher</a:t>
              </a:r>
              <a:endParaRPr lang="en-US" sz="28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5637" b="4180"/>
            <a:stretch/>
          </p:blipFill>
          <p:spPr>
            <a:xfrm>
              <a:off x="914400" y="762000"/>
              <a:ext cx="3062843" cy="2211239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1509253" y="3033111"/>
              <a:ext cx="1229311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Moyna</a:t>
              </a:r>
              <a:endParaRPr lang="en-US" sz="28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576192" y="2438400"/>
              <a:ext cx="367408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7</a:t>
              </a:r>
              <a:endParaRPr lang="en-US" sz="28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02996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20877" y="4763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5563" y="429736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63" y="457200"/>
            <a:ext cx="7407275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20877" y="4763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5563" y="429736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70" y="1012237"/>
            <a:ext cx="6727030" cy="456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650594" y="2505670"/>
            <a:ext cx="58428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Birds of Bangladesh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0" y="0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5563" y="429736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114875" y="1795353"/>
            <a:ext cx="4549322" cy="769441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algn="ctr"/>
            <a:r>
              <a:rPr lang="en-US" sz="4400" dirty="0" smtClean="0"/>
              <a:t>Learning outcomes</a:t>
            </a:r>
            <a:endParaRPr lang="en-US" sz="4400" dirty="0"/>
          </a:p>
        </p:txBody>
      </p:sp>
      <p:sp>
        <p:nvSpPr>
          <p:cNvPr id="3" name="Rectangle 2"/>
          <p:cNvSpPr/>
          <p:nvPr/>
        </p:nvSpPr>
        <p:spPr>
          <a:xfrm>
            <a:off x="762000" y="3169053"/>
            <a:ext cx="78485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By the end of the lesson the students will be able to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800" dirty="0">
                <a:solidFill>
                  <a:srgbClr val="FF0000"/>
                </a:solidFill>
              </a:rPr>
              <a:t>Talk about the video and pictures. 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FF0000"/>
                </a:solidFill>
              </a:rPr>
              <a:t>Read </a:t>
            </a:r>
            <a:r>
              <a:rPr lang="en-US" sz="2800" dirty="0">
                <a:solidFill>
                  <a:srgbClr val="FF0000"/>
                </a:solidFill>
              </a:rPr>
              <a:t>and understand text. 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FF0000"/>
                </a:solidFill>
              </a:rPr>
              <a:t>Write </a:t>
            </a:r>
            <a:r>
              <a:rPr lang="en-US" sz="2800" dirty="0">
                <a:solidFill>
                  <a:srgbClr val="FF0000"/>
                </a:solidFill>
              </a:rPr>
              <a:t>answers to questions. 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FF0000"/>
                </a:solidFill>
              </a:rPr>
              <a:t>Write </a:t>
            </a:r>
            <a:r>
              <a:rPr lang="en-US" sz="2800" dirty="0">
                <a:solidFill>
                  <a:srgbClr val="FF0000"/>
                </a:solidFill>
              </a:rPr>
              <a:t>a short paragraph. </a:t>
            </a:r>
            <a:endParaRPr lang="en-US" sz="2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20877" y="4763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5563" y="429736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515" t="11084"/>
          <a:stretch/>
        </p:blipFill>
        <p:spPr>
          <a:xfrm>
            <a:off x="648656" y="387262"/>
            <a:ext cx="7391401" cy="57150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2799258" y="810628"/>
            <a:ext cx="5306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Can you tell the name of this bird?</a:t>
            </a:r>
          </a:p>
        </p:txBody>
      </p:sp>
      <p:sp>
        <p:nvSpPr>
          <p:cNvPr id="3" name="Rectangle 2"/>
          <p:cNvSpPr/>
          <p:nvPr/>
        </p:nvSpPr>
        <p:spPr>
          <a:xfrm>
            <a:off x="3013823" y="4629297"/>
            <a:ext cx="35076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err="1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Blackheaded</a:t>
            </a:r>
            <a:r>
              <a:rPr lang="en-US" sz="3200" b="1" dirty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Oriole</a:t>
            </a:r>
          </a:p>
        </p:txBody>
      </p:sp>
      <p:sp>
        <p:nvSpPr>
          <p:cNvPr id="9" name="Rectangle 8"/>
          <p:cNvSpPr/>
          <p:nvPr/>
        </p:nvSpPr>
        <p:spPr>
          <a:xfrm>
            <a:off x="4038600" y="5214072"/>
            <a:ext cx="194636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(Benebau)</a:t>
            </a:r>
            <a:endParaRPr lang="en-US" sz="3200" b="1" cap="none" spc="0" dirty="0">
              <a:ln w="1143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20877" y="4763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5563" y="429736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849" b="5767"/>
          <a:stretch/>
        </p:blipFill>
        <p:spPr>
          <a:xfrm>
            <a:off x="762000" y="609600"/>
            <a:ext cx="7467599" cy="5720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angle 1"/>
          <p:cNvSpPr/>
          <p:nvPr/>
        </p:nvSpPr>
        <p:spPr>
          <a:xfrm>
            <a:off x="4267200" y="1752600"/>
            <a:ext cx="36152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n w="1905"/>
                <a:solidFill>
                  <a:srgbClr val="CC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Describe the picture</a:t>
            </a:r>
            <a:endParaRPr lang="en-US" sz="3200" dirty="0">
              <a:solidFill>
                <a:srgbClr val="CC006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20877" y="4763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6858" y="426337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732" t="7273" r="21316" b="3434"/>
          <a:stretch/>
        </p:blipFill>
        <p:spPr>
          <a:xfrm>
            <a:off x="1997315" y="571333"/>
            <a:ext cx="4022486" cy="4405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7E5F2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685800" y="609600"/>
            <a:ext cx="131151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</a:rPr>
              <a:t>What is the colour of its body?</a:t>
            </a:r>
            <a:r>
              <a:rPr lang="en-US" sz="2800" b="1" i="1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 Yellow</a:t>
            </a:r>
          </a:p>
          <a:p>
            <a:endParaRPr lang="en-US" sz="3200" b="1" i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48266" y="4977257"/>
            <a:ext cx="29107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/>
              <a:t>Can you guess what is the length of this bird?</a:t>
            </a:r>
            <a:r>
              <a:rPr lang="en-US" sz="2400" b="1" i="1" dirty="0">
                <a:solidFill>
                  <a:srgbClr val="C00000"/>
                </a:solidFill>
              </a:rPr>
              <a:t> </a:t>
            </a:r>
            <a:r>
              <a:rPr lang="en-US" sz="2400" b="1" i="1" dirty="0" smtClean="0">
                <a:solidFill>
                  <a:srgbClr val="C00000"/>
                </a:solidFill>
              </a:rPr>
              <a:t>            25cm</a:t>
            </a:r>
            <a:endParaRPr lang="en-US" sz="2400" b="1" i="1" dirty="0">
              <a:solidFill>
                <a:srgbClr val="C00000"/>
              </a:solidFill>
            </a:endParaRPr>
          </a:p>
          <a:p>
            <a:endParaRPr lang="en-US" sz="2400" b="1" i="1" dirty="0"/>
          </a:p>
        </p:txBody>
      </p:sp>
      <p:sp>
        <p:nvSpPr>
          <p:cNvPr id="3" name="Rectangle 2"/>
          <p:cNvSpPr/>
          <p:nvPr/>
        </p:nvSpPr>
        <p:spPr>
          <a:xfrm>
            <a:off x="5845175" y="869582"/>
            <a:ext cx="2514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What is the </a:t>
            </a:r>
            <a:r>
              <a:rPr lang="en-US" sz="2400" b="1" i="1" dirty="0" err="1">
                <a:solidFill>
                  <a:srgbClr val="FF0000"/>
                </a:solidFill>
              </a:rPr>
              <a:t>colour</a:t>
            </a:r>
            <a:r>
              <a:rPr lang="en-US" sz="2400" b="1" i="1" dirty="0">
                <a:solidFill>
                  <a:srgbClr val="FF0000"/>
                </a:solidFill>
              </a:rPr>
              <a:t> of its beak</a:t>
            </a:r>
            <a:r>
              <a:rPr lang="en-US" b="1" i="1" dirty="0" smtClean="0"/>
              <a:t>?</a:t>
            </a:r>
            <a:r>
              <a:rPr lang="en-US" b="1" i="1" dirty="0">
                <a:solidFill>
                  <a:srgbClr val="C00000"/>
                </a:solidFill>
              </a:rPr>
              <a:t> </a:t>
            </a:r>
            <a:r>
              <a:rPr lang="en-US" b="1" i="1" dirty="0" smtClean="0">
                <a:solidFill>
                  <a:srgbClr val="C00000"/>
                </a:solidFill>
              </a:rPr>
              <a:t>  Red</a:t>
            </a:r>
            <a:endParaRPr lang="en-US" b="1" i="1" dirty="0">
              <a:solidFill>
                <a:srgbClr val="C00000"/>
              </a:solidFill>
            </a:endParaRPr>
          </a:p>
          <a:p>
            <a:endParaRPr lang="en-US" b="1" i="1" dirty="0"/>
          </a:p>
        </p:txBody>
      </p:sp>
      <p:sp>
        <p:nvSpPr>
          <p:cNvPr id="4" name="Rectangle 3"/>
          <p:cNvSpPr/>
          <p:nvPr/>
        </p:nvSpPr>
        <p:spPr>
          <a:xfrm>
            <a:off x="6248108" y="2642050"/>
            <a:ext cx="2362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rgbClr val="002060"/>
                </a:solidFill>
              </a:rPr>
              <a:t>What is the </a:t>
            </a:r>
            <a:r>
              <a:rPr lang="en-US" sz="2400" b="1" i="1" dirty="0" err="1">
                <a:solidFill>
                  <a:srgbClr val="002060"/>
                </a:solidFill>
              </a:rPr>
              <a:t>colour</a:t>
            </a:r>
            <a:r>
              <a:rPr lang="en-US" sz="2400" b="1" i="1" dirty="0">
                <a:solidFill>
                  <a:srgbClr val="002060"/>
                </a:solidFill>
              </a:rPr>
              <a:t> of its throat, tail and some part of its </a:t>
            </a:r>
            <a:r>
              <a:rPr lang="en-US" sz="2400" b="1" i="1" dirty="0" smtClean="0">
                <a:solidFill>
                  <a:srgbClr val="002060"/>
                </a:solidFill>
              </a:rPr>
              <a:t>wings?</a:t>
            </a:r>
            <a:r>
              <a:rPr lang="en-US" sz="2400" b="1" i="1" dirty="0"/>
              <a:t> Black</a:t>
            </a:r>
          </a:p>
          <a:p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20877" y="4763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5563" y="429736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22220"/>
            <a:ext cx="3664907" cy="30372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328"/>
          <a:stretch/>
        </p:blipFill>
        <p:spPr>
          <a:xfrm>
            <a:off x="4503107" y="553535"/>
            <a:ext cx="3592196" cy="29850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2187575" y="3538603"/>
            <a:ext cx="53882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Guess what does this bird eat?</a:t>
            </a:r>
          </a:p>
        </p:txBody>
      </p:sp>
      <p:sp>
        <p:nvSpPr>
          <p:cNvPr id="3" name="Rectangle 2"/>
          <p:cNvSpPr/>
          <p:nvPr/>
        </p:nvSpPr>
        <p:spPr>
          <a:xfrm>
            <a:off x="2187575" y="4355812"/>
            <a:ext cx="51650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60A8"/>
                </a:solidFill>
              </a:rPr>
              <a:t>All kinds of insects and worm</a:t>
            </a: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20877" y="4763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5563" y="429736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81000"/>
            <a:ext cx="3212530" cy="34797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95" y="381000"/>
            <a:ext cx="3276600" cy="34797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1371600" y="3756680"/>
            <a:ext cx="68470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/>
              <a:t>Can you guess by which the nest is made of ?</a:t>
            </a:r>
          </a:p>
        </p:txBody>
      </p:sp>
      <p:sp>
        <p:nvSpPr>
          <p:cNvPr id="3" name="Rectangle 2"/>
          <p:cNvSpPr/>
          <p:nvPr/>
        </p:nvSpPr>
        <p:spPr>
          <a:xfrm>
            <a:off x="2616080" y="4648200"/>
            <a:ext cx="50377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i="1" dirty="0">
                <a:solidFill>
                  <a:srgbClr val="0070C0"/>
                </a:solidFill>
              </a:rPr>
              <a:t>Dry grass and barks of trees.</a:t>
            </a:r>
          </a:p>
        </p:txBody>
      </p:sp>
    </p:spTree>
    <p:extLst>
      <p:ext uri="{BB962C8B-B14F-4D97-AF65-F5344CB8AC3E}">
        <p14:creationId xmlns="" xmlns:p14="http://schemas.microsoft.com/office/powerpoint/2010/main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20877" y="4763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5563" y="429736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94" y="493734"/>
            <a:ext cx="6858000" cy="45742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angle 1"/>
          <p:cNvSpPr/>
          <p:nvPr/>
        </p:nvSpPr>
        <p:spPr>
          <a:xfrm>
            <a:off x="1009094" y="5237053"/>
            <a:ext cx="75253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Both the male and female birds build their nest.</a:t>
            </a:r>
          </a:p>
        </p:txBody>
      </p:sp>
    </p:spTree>
    <p:extLst>
      <p:ext uri="{BB962C8B-B14F-4D97-AF65-F5344CB8AC3E}">
        <p14:creationId xmlns="" xmlns:p14="http://schemas.microsoft.com/office/powerpoint/2010/main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20877" y="4763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5563" y="429736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33400"/>
            <a:ext cx="7543800" cy="449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angle 1"/>
          <p:cNvSpPr/>
          <p:nvPr/>
        </p:nvSpPr>
        <p:spPr>
          <a:xfrm>
            <a:off x="838200" y="5254515"/>
            <a:ext cx="75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The black headed Oriole lays two or three eggs at a time.</a:t>
            </a:r>
          </a:p>
        </p:txBody>
      </p:sp>
    </p:spTree>
    <p:extLst>
      <p:ext uri="{BB962C8B-B14F-4D97-AF65-F5344CB8AC3E}">
        <p14:creationId xmlns="" xmlns:p14="http://schemas.microsoft.com/office/powerpoint/2010/main" val="18882943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20877" y="4763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5563" y="429736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09095" y="609600"/>
            <a:ext cx="7096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29792B"/>
                </a:solidFill>
              </a:rPr>
              <a:t>Read the passage about ‘</a:t>
            </a:r>
            <a:r>
              <a:rPr lang="en-US" sz="2400" b="1" dirty="0" err="1">
                <a:solidFill>
                  <a:srgbClr val="29792B"/>
                </a:solidFill>
              </a:rPr>
              <a:t>Benebau</a:t>
            </a:r>
            <a:r>
              <a:rPr lang="en-US" sz="2400" b="1" dirty="0">
                <a:solidFill>
                  <a:srgbClr val="29792B"/>
                </a:solidFill>
              </a:rPr>
              <a:t>’ from the text book and write the answer of the following questions.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853271" y="1716107"/>
            <a:ext cx="7755553" cy="3907253"/>
            <a:chOff x="311256" y="1716107"/>
            <a:chExt cx="8848383" cy="3907253"/>
          </a:xfrm>
        </p:grpSpPr>
        <p:sp>
          <p:nvSpPr>
            <p:cNvPr id="10" name="TextBox 9"/>
            <p:cNvSpPr txBox="1"/>
            <p:nvPr/>
          </p:nvSpPr>
          <p:spPr>
            <a:xfrm>
              <a:off x="381000" y="1716107"/>
              <a:ext cx="632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1. What are we proud of?</a:t>
              </a:r>
              <a:endParaRPr lang="en-US" sz="28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5910" y="2869742"/>
              <a:ext cx="86937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2. In which countries is Blackheaded Oriole seen?</a:t>
              </a:r>
              <a:endParaRPr lang="en-US" sz="28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1256" y="4576920"/>
              <a:ext cx="632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3</a:t>
              </a:r>
              <a:r>
                <a:rPr lang="en-US" sz="2800" b="1" dirty="0" smtClean="0"/>
                <a:t>. How is its call?</a:t>
              </a:r>
              <a:endParaRPr lang="en-US" sz="28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89559" y="2286000"/>
              <a:ext cx="74340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60A8"/>
                  </a:solidFill>
                </a:rPr>
                <a:t>Ans: We are proud of our soil, forest, fruits and birds.</a:t>
              </a:r>
              <a:endParaRPr lang="en-US" sz="2400" b="1" dirty="0">
                <a:solidFill>
                  <a:srgbClr val="0060A8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89560" y="5100140"/>
              <a:ext cx="72540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0060A8"/>
                  </a:solidFill>
                </a:rPr>
                <a:t>Ans: Its call is sweet and pleasant.</a:t>
              </a:r>
              <a:endParaRPr lang="en-US" sz="2800" b="1" dirty="0">
                <a:solidFill>
                  <a:srgbClr val="0060A8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02622" y="3653084"/>
              <a:ext cx="768308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rgbClr val="0060A8"/>
                  </a:solidFill>
                </a:rPr>
                <a:t>Ans: It is seen in Bangladesh, India, Srilanka, Mayanmar and some countries .</a:t>
              </a:r>
              <a:endParaRPr lang="en-US" sz="2800" b="1" dirty="0">
                <a:solidFill>
                  <a:srgbClr val="0060A8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15736146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20877" y="4763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5563" y="429736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 flipH="1">
            <a:off x="838198" y="609600"/>
            <a:ext cx="7467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00B050"/>
                </a:solidFill>
              </a:rPr>
              <a:t>Look at the bird ‘Tia’ and write a paragraph on it using the clues given.</a:t>
            </a:r>
            <a:endParaRPr lang="en-US" sz="2400" b="1" dirty="0">
              <a:solidFill>
                <a:srgbClr val="00B05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261" t="7191" r="6072" b="12755"/>
          <a:stretch/>
        </p:blipFill>
        <p:spPr>
          <a:xfrm>
            <a:off x="2895600" y="1545851"/>
            <a:ext cx="2881745" cy="4087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8" name="Group 7"/>
          <p:cNvGrpSpPr/>
          <p:nvPr/>
        </p:nvGrpSpPr>
        <p:grpSpPr>
          <a:xfrm>
            <a:off x="1009095" y="1440597"/>
            <a:ext cx="7677705" cy="4947818"/>
            <a:chOff x="95250" y="1113590"/>
            <a:chExt cx="9528524" cy="5274825"/>
          </a:xfrm>
        </p:grpSpPr>
        <p:sp>
          <p:nvSpPr>
            <p:cNvPr id="9" name="TextBox 8"/>
            <p:cNvSpPr txBox="1"/>
            <p:nvPr/>
          </p:nvSpPr>
          <p:spPr>
            <a:xfrm>
              <a:off x="6102927" y="2272342"/>
              <a:ext cx="3520847" cy="492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w</a:t>
              </a:r>
              <a:r>
                <a:rPr lang="en-US" sz="2400" b="1" dirty="0" smtClean="0"/>
                <a:t>hole body green</a:t>
              </a:r>
              <a:endParaRPr lang="en-US" sz="2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324415" y="5121348"/>
              <a:ext cx="2578270" cy="492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70C0"/>
                  </a:solidFill>
                </a:rPr>
                <a:t>42 cm length</a:t>
              </a:r>
              <a:endParaRPr lang="en-US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71409" y="2888901"/>
              <a:ext cx="2663227" cy="492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70C0"/>
                  </a:solidFill>
                </a:rPr>
                <a:t>t</a:t>
              </a:r>
              <a:r>
                <a:rPr lang="en-US" sz="2400" b="1" dirty="0" smtClean="0">
                  <a:solidFill>
                    <a:srgbClr val="0070C0"/>
                  </a:solidFill>
                </a:rPr>
                <a:t>all, slim tail</a:t>
              </a:r>
              <a:endParaRPr lang="en-US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9105" y="2397616"/>
              <a:ext cx="2438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s</a:t>
              </a:r>
              <a:r>
                <a:rPr lang="en-US" sz="2400" b="1" dirty="0" smtClean="0"/>
                <a:t>trong, curved red beak</a:t>
              </a:r>
              <a:endParaRPr lang="en-US" sz="24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9887" y="1113590"/>
              <a:ext cx="2438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70C0"/>
                  </a:solidFill>
                </a:rPr>
                <a:t>y</a:t>
              </a:r>
              <a:r>
                <a:rPr lang="en-US" sz="2400" b="1" dirty="0" smtClean="0">
                  <a:solidFill>
                    <a:srgbClr val="0070C0"/>
                  </a:solidFill>
                </a:rPr>
                <a:t>ellow and round eyes</a:t>
              </a:r>
              <a:endParaRPr lang="en-US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3148" y="3626730"/>
              <a:ext cx="15118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70C0"/>
                  </a:solidFill>
                </a:rPr>
                <a:t>feet red</a:t>
              </a:r>
              <a:endParaRPr lang="en-US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5250" y="4495589"/>
              <a:ext cx="2819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f</a:t>
              </a:r>
              <a:r>
                <a:rPr lang="en-US" sz="2400" b="1" dirty="0" smtClean="0"/>
                <a:t>ound all over </a:t>
              </a:r>
              <a:r>
                <a:rPr lang="en-US" sz="2400" b="1" dirty="0"/>
                <a:t>B</a:t>
              </a:r>
              <a:r>
                <a:rPr lang="en-US" sz="2400" b="1" dirty="0" smtClean="0"/>
                <a:t>angladesh</a:t>
              </a:r>
              <a:endParaRPr lang="en-US" sz="24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9803" y="5557418"/>
              <a:ext cx="2895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70C0"/>
                  </a:solidFill>
                </a:rPr>
                <a:t>Eats grass, nuts, chilli and fruits</a:t>
              </a:r>
              <a:endParaRPr lang="en-US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292561" y="3707976"/>
              <a:ext cx="28072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m</a:t>
              </a:r>
              <a:r>
                <a:rPr lang="en-US" sz="2400" b="1" dirty="0" smtClean="0"/>
                <a:t>akes nest in Shimul tree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88348919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20877" y="4763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5563" y="429736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625824" y="1121499"/>
            <a:ext cx="8174439" cy="4385604"/>
            <a:chOff x="304800" y="1275282"/>
            <a:chExt cx="9097957" cy="438560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261" t="7191" r="6072" b="12755"/>
            <a:stretch/>
          </p:blipFill>
          <p:spPr>
            <a:xfrm>
              <a:off x="4227014" y="1275282"/>
              <a:ext cx="1342513" cy="1904046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281545"/>
              <a:ext cx="2241692" cy="168126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3318164"/>
              <a:ext cx="1634836" cy="163483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318" r="6775"/>
            <a:stretch/>
          </p:blipFill>
          <p:spPr>
            <a:xfrm>
              <a:off x="1988127" y="3318164"/>
              <a:ext cx="2224086" cy="160712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3927" y="1286930"/>
              <a:ext cx="1384116" cy="167588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3925"/>
            <a:stretch/>
          </p:blipFill>
          <p:spPr>
            <a:xfrm>
              <a:off x="5569527" y="1286930"/>
              <a:ext cx="1487122" cy="170565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9594" r="11118"/>
            <a:stretch/>
          </p:blipFill>
          <p:spPr>
            <a:xfrm>
              <a:off x="7169727" y="1286930"/>
              <a:ext cx="1729662" cy="167938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5657"/>
            <a:stretch/>
          </p:blipFill>
          <p:spPr>
            <a:xfrm>
              <a:off x="4274127" y="3297994"/>
              <a:ext cx="1378527" cy="162568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1927" y="3297994"/>
              <a:ext cx="1508720" cy="157187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12292"/>
            <a:stretch/>
          </p:blipFill>
          <p:spPr>
            <a:xfrm>
              <a:off x="7322127" y="3318164"/>
              <a:ext cx="1633169" cy="155170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7" name="TextBox 16"/>
            <p:cNvSpPr txBox="1"/>
            <p:nvPr/>
          </p:nvSpPr>
          <p:spPr>
            <a:xfrm>
              <a:off x="600700" y="4953000"/>
              <a:ext cx="88020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4000" b="1" dirty="0" smtClean="0">
                  <a:solidFill>
                    <a:srgbClr val="C00000"/>
                  </a:solidFill>
                </a:rPr>
                <a:t>Let</a:t>
              </a:r>
              <a:r>
                <a:rPr lang="en-US" sz="4000" b="1" dirty="0">
                  <a:solidFill>
                    <a:srgbClr val="C00000"/>
                  </a:solidFill>
                </a:rPr>
                <a:t> </a:t>
              </a:r>
              <a:r>
                <a:rPr lang="en-US" sz="4000" b="1" dirty="0" smtClean="0">
                  <a:solidFill>
                    <a:srgbClr val="C00000"/>
                  </a:solidFill>
                </a:rPr>
                <a:t>us live happily and peacefully.</a:t>
              </a:r>
              <a:endParaRPr lang="en-US" sz="40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2205053" y="340371"/>
            <a:ext cx="39743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Please don’t cut trees.</a:t>
            </a:r>
          </a:p>
        </p:txBody>
      </p:sp>
    </p:spTree>
    <p:extLst>
      <p:ext uri="{BB962C8B-B14F-4D97-AF65-F5344CB8AC3E}">
        <p14:creationId xmlns="" xmlns:p14="http://schemas.microsoft.com/office/powerpoint/2010/main" val="88348919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0284" r="28729" b="22746"/>
          <a:stretch>
            <a:fillRect/>
          </a:stretch>
        </p:blipFill>
        <p:spPr bwMode="auto">
          <a:xfrm>
            <a:off x="55563" y="22225"/>
            <a:ext cx="1976437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0284" r="33299" b="22746"/>
          <a:stretch>
            <a:fillRect/>
          </a:stretch>
        </p:blipFill>
        <p:spPr bwMode="auto">
          <a:xfrm>
            <a:off x="7102475" y="4763"/>
            <a:ext cx="186055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99" t="22746" r="28729" b="20284"/>
          <a:stretch>
            <a:fillRect/>
          </a:stretch>
        </p:blipFill>
        <p:spPr bwMode="auto">
          <a:xfrm>
            <a:off x="55563" y="4297363"/>
            <a:ext cx="2132012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D:\DIGITAL CONTENT RELATED\Digital Content\ALPONA\e6f37dc2dd3fe2d4734625cf54ac85e07e11ef31_larg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729" t="22746" r="33299" b="20284"/>
          <a:stretch>
            <a:fillRect/>
          </a:stretch>
        </p:blipFill>
        <p:spPr bwMode="auto">
          <a:xfrm>
            <a:off x="7102475" y="4279900"/>
            <a:ext cx="2006600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2000" y="838201"/>
            <a:ext cx="3810000" cy="24384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21569" y="3429000"/>
            <a:ext cx="6727031" cy="2148681"/>
          </a:xfrm>
          <a:prstGeom prst="rect">
            <a:avLst/>
          </a:prstGeom>
        </p:spPr>
        <p:txBody>
          <a:bodyPr wrap="square">
            <a:prstTxWarp prst="textPlain">
              <a:avLst>
                <a:gd name="adj" fmla="val 48636"/>
              </a:avLst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rial Rounded MT Bold" pitchFamily="34" charset="0"/>
              </a:rPr>
              <a:t>THANKS ALL</a:t>
            </a:r>
          </a:p>
        </p:txBody>
      </p:sp>
    </p:spTree>
    <p:extLst>
      <p:ext uri="{BB962C8B-B14F-4D97-AF65-F5344CB8AC3E}">
        <p14:creationId xmlns="" xmlns:p14="http://schemas.microsoft.com/office/powerpoint/2010/main" val="150572033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1842</TotalTime>
  <Words>383</Words>
  <Application>Microsoft Office PowerPoint</Application>
  <PresentationFormat>On-screen Show (4:3)</PresentationFormat>
  <Paragraphs>82</Paragraphs>
  <Slides>18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abc</cp:lastModifiedBy>
  <cp:revision>240</cp:revision>
  <dcterms:created xsi:type="dcterms:W3CDTF">2006-08-16T00:00:00Z</dcterms:created>
  <dcterms:modified xsi:type="dcterms:W3CDTF">2019-10-15T13:39:04Z</dcterms:modified>
</cp:coreProperties>
</file>