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71" r:id="rId2"/>
    <p:sldId id="321" r:id="rId3"/>
    <p:sldId id="345" r:id="rId4"/>
    <p:sldId id="320" r:id="rId5"/>
    <p:sldId id="273" r:id="rId6"/>
    <p:sldId id="352" r:id="rId7"/>
    <p:sldId id="329" r:id="rId8"/>
    <p:sldId id="323" r:id="rId9"/>
    <p:sldId id="338" r:id="rId10"/>
    <p:sldId id="349" r:id="rId11"/>
    <p:sldId id="355" r:id="rId12"/>
    <p:sldId id="344" r:id="rId13"/>
    <p:sldId id="267" r:id="rId14"/>
    <p:sldId id="360" r:id="rId15"/>
    <p:sldId id="310" r:id="rId16"/>
    <p:sldId id="269" r:id="rId17"/>
    <p:sldId id="353" r:id="rId18"/>
  </p:sldIdLst>
  <p:sldSz cx="11430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45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0208B"/>
    <a:srgbClr val="003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8395" autoAdjust="0"/>
  </p:normalViewPr>
  <p:slideViewPr>
    <p:cSldViewPr>
      <p:cViewPr>
        <p:scale>
          <a:sx n="64" d="100"/>
          <a:sy n="64" d="100"/>
        </p:scale>
        <p:origin x="-210" y="-72"/>
      </p:cViewPr>
      <p:guideLst>
        <p:guide orient="horz" pos="2160"/>
        <p:guide pos="360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7C4288-1D69-4E45-81D4-ED01FCCB99CE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571500" y="685800"/>
            <a:ext cx="5715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2A8BD5-22B2-4142-A1E5-DC961F2E5D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674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71500" y="685800"/>
            <a:ext cx="5715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2A8BD5-22B2-4142-A1E5-DC961F2E5D9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41927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71500" y="685800"/>
            <a:ext cx="5715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2A8BD5-22B2-4142-A1E5-DC961F2E5D9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81827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71500" y="685800"/>
            <a:ext cx="5715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2A8BD5-22B2-4142-A1E5-DC961F2E5D9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4687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71500" y="685800"/>
            <a:ext cx="5715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2A8BD5-22B2-4142-A1E5-DC961F2E5D9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80067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71500" y="685800"/>
            <a:ext cx="5715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2A8BD5-22B2-4142-A1E5-DC961F2E5D9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168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71500" y="685800"/>
            <a:ext cx="5715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2A8BD5-22B2-4142-A1E5-DC961F2E5D9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346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71500" y="685800"/>
            <a:ext cx="5715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2A8BD5-22B2-4142-A1E5-DC961F2E5D9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1362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71500" y="685800"/>
            <a:ext cx="5715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dirty="0" smtClean="0">
              <a:effectLst/>
              <a:latin typeface="NikoshBAN" pitchFamily="2" charset="0"/>
              <a:cs typeface="NikoshBAN" pitchFamily="2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2A8BD5-22B2-4142-A1E5-DC961F2E5D9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9468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71500" y="685800"/>
            <a:ext cx="5715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2A8BD5-22B2-4142-A1E5-DC961F2E5D9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5827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71500" y="685800"/>
            <a:ext cx="5715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2A8BD5-22B2-4142-A1E5-DC961F2E5D9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5328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71500" y="685800"/>
            <a:ext cx="5715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2A8BD5-22B2-4142-A1E5-DC961F2E5D9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2726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71500" y="685800"/>
            <a:ext cx="5715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2A8BD5-22B2-4142-A1E5-DC961F2E5D9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7503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71500" y="685800"/>
            <a:ext cx="5715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2A8BD5-22B2-4142-A1E5-DC961F2E5D9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7952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71500" y="685800"/>
            <a:ext cx="5715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2A8BD5-22B2-4142-A1E5-DC961F2E5D9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90022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71500" y="685800"/>
            <a:ext cx="5715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pc="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2A8BD5-22B2-4142-A1E5-DC961F2E5D9E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925553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571500" y="685800"/>
            <a:ext cx="5715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2A8BD5-22B2-4142-A1E5-DC961F2E5D9E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4696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57250" y="2130428"/>
            <a:ext cx="97155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3886200"/>
            <a:ext cx="80010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71500" y="6324603"/>
            <a:ext cx="2667000" cy="365125"/>
          </a:xfrm>
          <a:prstGeom prst="rect">
            <a:avLst/>
          </a:prstGeom>
        </p:spPr>
        <p:txBody>
          <a:bodyPr/>
          <a:lstStyle/>
          <a:p>
            <a:fld id="{AE8F5A32-EC76-4D46-8D83-F4AC450A16E8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05250" y="6356353"/>
            <a:ext cx="36195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91500" y="6356353"/>
            <a:ext cx="2667000" cy="365125"/>
          </a:xfrm>
          <a:prstGeom prst="rect">
            <a:avLst/>
          </a:prstGeom>
        </p:spPr>
        <p:txBody>
          <a:bodyPr/>
          <a:lstStyle/>
          <a:p>
            <a:fld id="{F8FC46EA-EE93-4466-BDFE-C09F051056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5938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56505" y="46494"/>
            <a:ext cx="11299230" cy="6783090"/>
          </a:xfrm>
          <a:prstGeom prst="rect">
            <a:avLst/>
          </a:prstGeom>
          <a:ln w="127000"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 userDrawn="1"/>
        </p:nvSpPr>
        <p:spPr>
          <a:xfrm>
            <a:off x="208261" y="138192"/>
            <a:ext cx="11013480" cy="6582906"/>
          </a:xfrm>
          <a:prstGeom prst="rect">
            <a:avLst/>
          </a:prstGeom>
          <a:ln>
            <a:solidFill>
              <a:srgbClr val="002060"/>
            </a:solidFill>
            <a:prstDash val="sys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116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250" y="274638"/>
            <a:ext cx="102870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" y="1600203"/>
            <a:ext cx="102870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71500" y="6324603"/>
            <a:ext cx="2667000" cy="365125"/>
          </a:xfrm>
          <a:prstGeom prst="rect">
            <a:avLst/>
          </a:prstGeom>
        </p:spPr>
        <p:txBody>
          <a:bodyPr/>
          <a:lstStyle/>
          <a:p>
            <a:fld id="{AE8F5A32-EC76-4D46-8D83-F4AC450A16E8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05250" y="6356353"/>
            <a:ext cx="36195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91500" y="6356353"/>
            <a:ext cx="2667000" cy="365125"/>
          </a:xfrm>
          <a:prstGeom prst="rect">
            <a:avLst/>
          </a:prstGeom>
        </p:spPr>
        <p:txBody>
          <a:bodyPr/>
          <a:lstStyle/>
          <a:p>
            <a:fld id="{F8FC46EA-EE93-4466-BDFE-C09F051056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6079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2892" y="4406903"/>
            <a:ext cx="97155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2892" y="2906713"/>
            <a:ext cx="97155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71500" y="6324603"/>
            <a:ext cx="2667000" cy="365125"/>
          </a:xfrm>
          <a:prstGeom prst="rect">
            <a:avLst/>
          </a:prstGeom>
        </p:spPr>
        <p:txBody>
          <a:bodyPr/>
          <a:lstStyle/>
          <a:p>
            <a:fld id="{AE8F5A32-EC76-4D46-8D83-F4AC450A16E8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05250" y="6356353"/>
            <a:ext cx="36195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91500" y="6356353"/>
            <a:ext cx="2667000" cy="365125"/>
          </a:xfrm>
          <a:prstGeom prst="rect">
            <a:avLst/>
          </a:prstGeom>
        </p:spPr>
        <p:txBody>
          <a:bodyPr/>
          <a:lstStyle/>
          <a:p>
            <a:fld id="{F8FC46EA-EE93-4466-BDFE-C09F051056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7238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250" y="274638"/>
            <a:ext cx="102870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1500" y="1600203"/>
            <a:ext cx="504825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0250" y="1600203"/>
            <a:ext cx="504825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1500" y="6324603"/>
            <a:ext cx="2667000" cy="365125"/>
          </a:xfrm>
          <a:prstGeom prst="rect">
            <a:avLst/>
          </a:prstGeom>
        </p:spPr>
        <p:txBody>
          <a:bodyPr/>
          <a:lstStyle/>
          <a:p>
            <a:fld id="{AE8F5A32-EC76-4D46-8D83-F4AC450A16E8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905250" y="6356353"/>
            <a:ext cx="36195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91500" y="6356353"/>
            <a:ext cx="2667000" cy="365125"/>
          </a:xfrm>
          <a:prstGeom prst="rect">
            <a:avLst/>
          </a:prstGeom>
        </p:spPr>
        <p:txBody>
          <a:bodyPr/>
          <a:lstStyle/>
          <a:p>
            <a:fld id="{F8FC46EA-EE93-4466-BDFE-C09F051056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32566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250" y="274638"/>
            <a:ext cx="102870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1501" y="1535113"/>
            <a:ext cx="5050234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1501" y="2174875"/>
            <a:ext cx="5050234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06282" y="1535113"/>
            <a:ext cx="5052219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282" y="2174875"/>
            <a:ext cx="5052219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571500" y="6324603"/>
            <a:ext cx="2667000" cy="365125"/>
          </a:xfrm>
          <a:prstGeom prst="rect">
            <a:avLst/>
          </a:prstGeom>
        </p:spPr>
        <p:txBody>
          <a:bodyPr/>
          <a:lstStyle/>
          <a:p>
            <a:fld id="{AE8F5A32-EC76-4D46-8D83-F4AC450A16E8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905250" y="6356353"/>
            <a:ext cx="36195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191500" y="6356353"/>
            <a:ext cx="2667000" cy="365125"/>
          </a:xfrm>
          <a:prstGeom prst="rect">
            <a:avLst/>
          </a:prstGeom>
        </p:spPr>
        <p:txBody>
          <a:bodyPr/>
          <a:lstStyle/>
          <a:p>
            <a:fld id="{F8FC46EA-EE93-4466-BDFE-C09F051056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0763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250" y="274638"/>
            <a:ext cx="102870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571500" y="6324603"/>
            <a:ext cx="2667000" cy="365125"/>
          </a:xfrm>
          <a:prstGeom prst="rect">
            <a:avLst/>
          </a:prstGeom>
        </p:spPr>
        <p:txBody>
          <a:bodyPr/>
          <a:lstStyle/>
          <a:p>
            <a:fld id="{AE8F5A32-EC76-4D46-8D83-F4AC450A16E8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905250" y="6356353"/>
            <a:ext cx="36195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91500" y="6356353"/>
            <a:ext cx="2667000" cy="365125"/>
          </a:xfrm>
          <a:prstGeom prst="rect">
            <a:avLst/>
          </a:prstGeom>
        </p:spPr>
        <p:txBody>
          <a:bodyPr/>
          <a:lstStyle/>
          <a:p>
            <a:fld id="{F8FC46EA-EE93-4466-BDFE-C09F051056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57057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1" y="273050"/>
            <a:ext cx="3760392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68813" y="273053"/>
            <a:ext cx="6389689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1" y="1435103"/>
            <a:ext cx="3760392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1500" y="6324603"/>
            <a:ext cx="2667000" cy="365125"/>
          </a:xfrm>
          <a:prstGeom prst="rect">
            <a:avLst/>
          </a:prstGeom>
        </p:spPr>
        <p:txBody>
          <a:bodyPr/>
          <a:lstStyle/>
          <a:p>
            <a:fld id="{AE8F5A32-EC76-4D46-8D83-F4AC450A16E8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905250" y="6356353"/>
            <a:ext cx="36195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91500" y="6356353"/>
            <a:ext cx="2667000" cy="365125"/>
          </a:xfrm>
          <a:prstGeom prst="rect">
            <a:avLst/>
          </a:prstGeom>
        </p:spPr>
        <p:txBody>
          <a:bodyPr/>
          <a:lstStyle/>
          <a:p>
            <a:fld id="{F8FC46EA-EE93-4466-BDFE-C09F051056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3191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40359" y="4800600"/>
            <a:ext cx="68580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40359" y="612775"/>
            <a:ext cx="68580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40359" y="5367338"/>
            <a:ext cx="68580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1500" y="6324603"/>
            <a:ext cx="2667000" cy="365125"/>
          </a:xfrm>
          <a:prstGeom prst="rect">
            <a:avLst/>
          </a:prstGeom>
        </p:spPr>
        <p:txBody>
          <a:bodyPr/>
          <a:lstStyle/>
          <a:p>
            <a:fld id="{AE8F5A32-EC76-4D46-8D83-F4AC450A16E8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905250" y="6356353"/>
            <a:ext cx="36195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91500" y="6356353"/>
            <a:ext cx="2667000" cy="365125"/>
          </a:xfrm>
          <a:prstGeom prst="rect">
            <a:avLst/>
          </a:prstGeom>
        </p:spPr>
        <p:txBody>
          <a:bodyPr/>
          <a:lstStyle/>
          <a:p>
            <a:fld id="{F8FC46EA-EE93-4466-BDFE-C09F051056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7287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250" y="274638"/>
            <a:ext cx="102870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1500" y="1600203"/>
            <a:ext cx="102870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71500" y="6324603"/>
            <a:ext cx="2667000" cy="365125"/>
          </a:xfrm>
          <a:prstGeom prst="rect">
            <a:avLst/>
          </a:prstGeom>
        </p:spPr>
        <p:txBody>
          <a:bodyPr/>
          <a:lstStyle/>
          <a:p>
            <a:fld id="{AE8F5A32-EC76-4D46-8D83-F4AC450A16E8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05250" y="6356353"/>
            <a:ext cx="36195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91500" y="6356353"/>
            <a:ext cx="2667000" cy="365125"/>
          </a:xfrm>
          <a:prstGeom prst="rect">
            <a:avLst/>
          </a:prstGeom>
        </p:spPr>
        <p:txBody>
          <a:bodyPr/>
          <a:lstStyle/>
          <a:p>
            <a:fld id="{F8FC46EA-EE93-4466-BDFE-C09F051056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0519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286750" y="274641"/>
            <a:ext cx="257175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1500" y="274641"/>
            <a:ext cx="752475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71500" y="6324603"/>
            <a:ext cx="2667000" cy="365125"/>
          </a:xfrm>
          <a:prstGeom prst="rect">
            <a:avLst/>
          </a:prstGeom>
        </p:spPr>
        <p:txBody>
          <a:bodyPr/>
          <a:lstStyle/>
          <a:p>
            <a:fld id="{AE8F5A32-EC76-4D46-8D83-F4AC450A16E8}" type="datetimeFigureOut">
              <a:rPr lang="en-US" smtClean="0"/>
              <a:t>10/15/2019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05250" y="6356353"/>
            <a:ext cx="36195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91500" y="6356353"/>
            <a:ext cx="2667000" cy="365125"/>
          </a:xfrm>
          <a:prstGeom prst="rect">
            <a:avLst/>
          </a:prstGeom>
        </p:spPr>
        <p:txBody>
          <a:bodyPr/>
          <a:lstStyle/>
          <a:p>
            <a:fld id="{F8FC46EA-EE93-4466-BDFE-C09F051056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1265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 userDrawn="1"/>
        </p:nvSpPr>
        <p:spPr>
          <a:xfrm>
            <a:off x="56504" y="88059"/>
            <a:ext cx="11227069" cy="6688132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76200">
            <a:solidFill>
              <a:srgbClr val="90208B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00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jpeg"/><Relationship Id="rId4" Type="http://schemas.openxmlformats.org/officeDocument/2006/relationships/hyperlink" Target="mailto:rubel_kurigram@yahoo.com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g"/><Relationship Id="rId5" Type="http://schemas.openxmlformats.org/officeDocument/2006/relationships/image" Target="../media/image9.gif"/><Relationship Id="rId4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g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3.jpg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g"/><Relationship Id="rId5" Type="http://schemas.openxmlformats.org/officeDocument/2006/relationships/image" Target="../media/image24.jpg"/><Relationship Id="rId4" Type="http://schemas.openxmlformats.org/officeDocument/2006/relationships/audio" Target="../media/audio2.wav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031875" y="4988004"/>
            <a:ext cx="9118798" cy="1107996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6600" b="1" spc="-300" dirty="0" err="1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6600" b="1" spc="-300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b="1" spc="-300" dirty="0" err="1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ক্লাসে</a:t>
            </a:r>
            <a:r>
              <a:rPr lang="en-US" sz="6600" b="1" spc="-300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b="1" spc="-300" dirty="0" err="1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সবাইকে</a:t>
            </a:r>
            <a:r>
              <a:rPr lang="en-US" sz="6600" b="1" spc="-300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b="1" spc="-300" dirty="0" err="1" smtClean="0">
                <a:ln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6600" b="1" spc="-300" dirty="0">
              <a:ln>
                <a:solidFill>
                  <a:schemeClr val="accent6">
                    <a:lumMod val="75000"/>
                  </a:schemeClr>
                </a:solidFill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7380" y="1295400"/>
            <a:ext cx="4007787" cy="2667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59717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447037" y="152400"/>
            <a:ext cx="309155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5400" b="1" dirty="0" smtClean="0">
              <a:ln w="11430">
                <a:solidFill>
                  <a:schemeClr val="tx2"/>
                </a:solidFill>
              </a:ln>
              <a:solidFill>
                <a:schemeClr val="accent2"/>
              </a:solidFill>
              <a:latin typeface="NikoshBAN" pitchFamily="2" charset="0"/>
              <a:cs typeface="NikoshBAN" pitchFamily="2" charset="0"/>
              <a:sym typeface="Wingding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784529" y="3124201"/>
            <a:ext cx="5486722" cy="3321683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36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শ্রেণি</a:t>
            </a:r>
            <a:r>
              <a:rPr lang="en-US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: ৭ম</a:t>
            </a:r>
          </a:p>
          <a:p>
            <a:r>
              <a:rPr lang="en-US" sz="36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	    : </a:t>
            </a:r>
            <a:r>
              <a:rPr lang="en-US" sz="36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যোগাযোগ</a:t>
            </a:r>
            <a:r>
              <a:rPr lang="en-US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প্রযুক্তি</a:t>
            </a:r>
            <a:r>
              <a:rPr lang="en-US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40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36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অধ্যায়</a:t>
            </a:r>
            <a:r>
              <a:rPr lang="en-US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	</a:t>
            </a:r>
            <a:r>
              <a:rPr lang="en-US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: </a:t>
            </a:r>
            <a:r>
              <a:rPr lang="en-US" sz="36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দ্বিতীয়</a:t>
            </a:r>
            <a:endParaRPr lang="en-US" sz="36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36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: 45 </a:t>
            </a:r>
            <a:r>
              <a:rPr lang="en-US" sz="36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মিনিট</a:t>
            </a:r>
            <a:endParaRPr lang="en-US" sz="36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360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36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42276" y="525488"/>
            <a:ext cx="4683125" cy="92333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5400" b="1" spc="150" dirty="0" err="1" smtClean="0">
                <a:ln w="11430">
                  <a:solidFill>
                    <a:srgbClr val="002060"/>
                  </a:solidFill>
                </a:ln>
                <a:solidFill>
                  <a:schemeClr val="accent2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LightBAN" panose="02000000000000000000" pitchFamily="2" charset="0"/>
                <a:cs typeface="NikoshBAN" pitchFamily="2" charset="0"/>
                <a:sym typeface="Wingdings"/>
              </a:rPr>
              <a:t>শিক্ষক</a:t>
            </a:r>
            <a:r>
              <a:rPr lang="en-US" sz="5400" b="1" spc="150" dirty="0" smtClean="0">
                <a:ln w="11430">
                  <a:solidFill>
                    <a:srgbClr val="002060"/>
                  </a:solidFill>
                </a:ln>
                <a:solidFill>
                  <a:schemeClr val="accent2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LightBAN" panose="02000000000000000000" pitchFamily="2" charset="0"/>
                <a:cs typeface="NikoshBAN" pitchFamily="2" charset="0"/>
                <a:sym typeface="Wingdings"/>
              </a:rPr>
              <a:t> </a:t>
            </a:r>
            <a:r>
              <a:rPr lang="en-US" sz="5400" b="1" spc="150" dirty="0" err="1" smtClean="0">
                <a:ln w="11430">
                  <a:solidFill>
                    <a:schemeClr val="tx2"/>
                  </a:solidFill>
                </a:ln>
                <a:solidFill>
                  <a:schemeClr val="accent2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LightBAN" panose="02000000000000000000" pitchFamily="2" charset="0"/>
                <a:cs typeface="NikoshBAN" pitchFamily="2" charset="0"/>
                <a:sym typeface="Wingdings"/>
              </a:rPr>
              <a:t>পরিচিতি</a:t>
            </a:r>
            <a:endParaRPr lang="en-US" sz="5400" b="1" dirty="0" smtClean="0">
              <a:ln w="11430">
                <a:solidFill>
                  <a:srgbClr val="002060"/>
                </a:solidFill>
              </a:ln>
              <a:solidFill>
                <a:schemeClr val="accent2"/>
              </a:solidFill>
              <a:latin typeface="NikoshBAN" pitchFamily="2" charset="0"/>
              <a:cs typeface="NikoshBAN" pitchFamily="2" charset="0"/>
              <a:sym typeface="Wingding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462663" y="532318"/>
            <a:ext cx="373320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b="1" spc="150" dirty="0" err="1" smtClean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LightBAN" panose="02000000000000000000" pitchFamily="2" charset="0"/>
                <a:cs typeface="NikoshBAN" pitchFamily="2" charset="0"/>
                <a:sym typeface="Wingdings"/>
              </a:rPr>
              <a:t>পাঠ</a:t>
            </a:r>
            <a:r>
              <a:rPr lang="en-US" sz="5400" b="1" spc="150" dirty="0" smtClean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LightBAN" panose="02000000000000000000" pitchFamily="2" charset="0"/>
                <a:cs typeface="NikoshBAN" pitchFamily="2" charset="0"/>
                <a:sym typeface="Wingdings"/>
              </a:rPr>
              <a:t> </a:t>
            </a:r>
            <a:r>
              <a:rPr lang="en-US" sz="5400" b="1" spc="150" dirty="0" err="1" smtClean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LightBAN" panose="02000000000000000000" pitchFamily="2" charset="0"/>
                <a:cs typeface="NikoshBAN" pitchFamily="2" charset="0"/>
                <a:sym typeface="Wingdings"/>
              </a:rPr>
              <a:t>পরিচিতি</a:t>
            </a:r>
            <a:endParaRPr lang="en-US" sz="5400" b="1" dirty="0" smtClean="0">
              <a:ln w="11430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NikoshBAN" pitchFamily="2" charset="0"/>
              <a:cs typeface="NikoshBAN" pitchFamily="2" charset="0"/>
              <a:sym typeface="Wingdings"/>
            </a:endParaRPr>
          </a:p>
        </p:txBody>
      </p:sp>
      <p:pic>
        <p:nvPicPr>
          <p:cNvPr id="9" name="Picture 8" descr="7.jpg"/>
          <p:cNvPicPr>
            <a:picLocks noChangeAspect="1"/>
          </p:cNvPicPr>
          <p:nvPr/>
        </p:nvPicPr>
        <p:blipFill rotWithShape="1">
          <a:blip r:embed="rId3"/>
          <a:srcRect t="-2" r="-180" b="1990"/>
          <a:stretch/>
        </p:blipFill>
        <p:spPr>
          <a:xfrm>
            <a:off x="7538590" y="1341121"/>
            <a:ext cx="1589535" cy="1852788"/>
          </a:xfrm>
          <a:prstGeom prst="rect">
            <a:avLst/>
          </a:prstGeom>
        </p:spPr>
      </p:pic>
      <p:cxnSp>
        <p:nvCxnSpPr>
          <p:cNvPr id="3" name="Straight Connector 2"/>
          <p:cNvCxnSpPr/>
          <p:nvPr/>
        </p:nvCxnSpPr>
        <p:spPr>
          <a:xfrm>
            <a:off x="5238750" y="614066"/>
            <a:ext cx="0" cy="5634335"/>
          </a:xfrm>
          <a:prstGeom prst="line">
            <a:avLst/>
          </a:prstGeom>
          <a:ln w="76200">
            <a:solidFill>
              <a:srgbClr val="0039FF"/>
            </a:solidFill>
            <a:prstDash val="sysDash"/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661941" y="5105400"/>
            <a:ext cx="4179933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 </a:t>
            </a:r>
            <a:endParaRPr lang="bn-IN" sz="3200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02301" y="3800157"/>
            <a:ext cx="4578445" cy="19697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মোঃ রুকুনুজ্জামান ব্যাপারী</a:t>
            </a:r>
          </a:p>
          <a:p>
            <a:pPr algn="ctr"/>
            <a:r>
              <a:rPr lang="bn-IN" dirty="0">
                <a:latin typeface="NikoshBAN" panose="02000000000000000000" pitchFamily="2" charset="0"/>
                <a:cs typeface="NikoshBAN" panose="02000000000000000000" pitchFamily="2" charset="0"/>
              </a:rPr>
              <a:t>সহকারি শিক্ষক (কৃষি শিক্ষা)</a:t>
            </a:r>
          </a:p>
          <a:p>
            <a:pPr algn="ctr"/>
            <a:r>
              <a:rPr lang="bn-IN" dirty="0">
                <a:latin typeface="NikoshBAN" panose="02000000000000000000" pitchFamily="2" charset="0"/>
                <a:cs typeface="NikoshBAN" panose="02000000000000000000" pitchFamily="2" charset="0"/>
              </a:rPr>
              <a:t>হলোখানা দ্বিমূখী উচ্চ বিদ্যালয়</a:t>
            </a:r>
          </a:p>
          <a:p>
            <a:pPr algn="ctr"/>
            <a:r>
              <a:rPr lang="bn-IN" dirty="0">
                <a:latin typeface="NikoshBAN" panose="02000000000000000000" pitchFamily="2" charset="0"/>
                <a:cs typeface="NikoshBAN" panose="02000000000000000000" pitchFamily="2" charset="0"/>
              </a:rPr>
              <a:t>কুড়িগ্রাম সদর, কুড়িগ্রাম।</a:t>
            </a:r>
          </a:p>
          <a:p>
            <a:pPr algn="ctr"/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Email- 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  <a:hlinkClick r:id="rId4"/>
              </a:rPr>
              <a:t>rubel_kurigram@yahoo.com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         rubel.kuri.</a:t>
            </a:r>
            <a:r>
              <a:rPr lang="en-US" dirty="0">
                <a:cs typeface="NikoshBAN" panose="02000000000000000000" pitchFamily="2" charset="0"/>
              </a:rPr>
              <a:t>1979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@gmail.com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1" name="Picture 10" descr="GCL-20397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671867" y="1448818"/>
            <a:ext cx="2160080" cy="230029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64932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35000" y="5341204"/>
            <a:ext cx="1023937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dirty="0" err="1" smtClean="0">
                <a:ln w="0"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মানুষের</a:t>
            </a:r>
            <a:r>
              <a:rPr lang="en-US" sz="4800" dirty="0" smtClean="0">
                <a:ln w="0"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n w="0"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শরীরের</a:t>
            </a:r>
            <a:r>
              <a:rPr lang="en-US" sz="4800" dirty="0" smtClean="0">
                <a:ln w="0"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n w="0"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সবচেয়ে</a:t>
            </a:r>
            <a:r>
              <a:rPr lang="en-US" sz="4800" dirty="0" smtClean="0">
                <a:ln w="0"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n w="0"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গুরুত্বপূর্ণ</a:t>
            </a:r>
            <a:r>
              <a:rPr lang="en-US" sz="4800" dirty="0" smtClean="0">
                <a:ln w="0"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n w="0"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অংশ</a:t>
            </a:r>
            <a:r>
              <a:rPr lang="en-US" sz="4800" dirty="0" smtClean="0">
                <a:ln w="0"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n w="0"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কোনটি</a:t>
            </a:r>
            <a:r>
              <a:rPr lang="en-US" sz="4800" dirty="0" smtClean="0">
                <a:ln w="0"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  <a:endParaRPr lang="en-US" sz="4000" dirty="0">
              <a:ln w="0">
                <a:solidFill>
                  <a:schemeClr val="accent6">
                    <a:lumMod val="75000"/>
                  </a:schemeClr>
                </a:solidFill>
              </a:ln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022607" y="5334001"/>
            <a:ext cx="331063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dirty="0" err="1" smtClean="0">
                <a:ln w="0">
                  <a:solidFill>
                    <a:schemeClr val="tx1"/>
                  </a:solidFill>
                </a:ln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মস্তিষ্ক</a:t>
            </a:r>
            <a:endParaRPr lang="en-US" sz="4000" dirty="0">
              <a:ln w="0">
                <a:solidFill>
                  <a:schemeClr val="tx1"/>
                </a:solidFill>
              </a:ln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76250" y="5402760"/>
            <a:ext cx="1055687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dirty="0" err="1" smtClean="0">
                <a:ln w="0">
                  <a:solidFill>
                    <a:srgbClr val="00B0F0"/>
                  </a:solidFill>
                </a:ln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সিস্টেম</a:t>
            </a:r>
            <a:r>
              <a:rPr lang="en-US" sz="4400" dirty="0" smtClean="0">
                <a:ln w="0">
                  <a:solidFill>
                    <a:srgbClr val="00B0F0"/>
                  </a:solidFill>
                </a:ln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n w="0">
                  <a:solidFill>
                    <a:srgbClr val="00B0F0"/>
                  </a:solidFill>
                </a:ln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ইউনিটের</a:t>
            </a:r>
            <a:r>
              <a:rPr lang="en-US" sz="4400" dirty="0" smtClean="0">
                <a:ln w="0">
                  <a:solidFill>
                    <a:srgbClr val="00B0F0"/>
                  </a:solidFill>
                </a:ln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n w="0">
                  <a:solidFill>
                    <a:srgbClr val="00B0F0"/>
                  </a:solidFill>
                </a:ln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সবচেয়ে</a:t>
            </a:r>
            <a:r>
              <a:rPr lang="en-US" sz="4400" dirty="0" smtClean="0">
                <a:ln w="0">
                  <a:solidFill>
                    <a:srgbClr val="00B0F0"/>
                  </a:solidFill>
                </a:ln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n w="0">
                  <a:solidFill>
                    <a:srgbClr val="00B0F0"/>
                  </a:solidFill>
                </a:ln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গুরুত্বপূর্ণ</a:t>
            </a:r>
            <a:r>
              <a:rPr lang="en-US" sz="4400" dirty="0" smtClean="0">
                <a:ln w="0">
                  <a:solidFill>
                    <a:srgbClr val="00B0F0"/>
                  </a:solidFill>
                </a:ln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n w="0">
                  <a:solidFill>
                    <a:srgbClr val="00B0F0"/>
                  </a:solidFill>
                </a:ln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অংশের</a:t>
            </a:r>
            <a:r>
              <a:rPr lang="en-US" sz="4400" dirty="0" smtClean="0">
                <a:ln w="0">
                  <a:solidFill>
                    <a:srgbClr val="00B0F0"/>
                  </a:solidFill>
                </a:ln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n w="0">
                  <a:solidFill>
                    <a:srgbClr val="00B0F0"/>
                  </a:solidFill>
                </a:ln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4400" dirty="0" smtClean="0">
                <a:ln w="0">
                  <a:solidFill>
                    <a:srgbClr val="00B0F0"/>
                  </a:solidFill>
                </a:ln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n w="0">
                  <a:solidFill>
                    <a:srgbClr val="00B0F0"/>
                  </a:solidFill>
                </a:ln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400" dirty="0" smtClean="0">
                <a:ln w="0">
                  <a:solidFill>
                    <a:srgbClr val="00B0F0"/>
                  </a:solidFill>
                </a:ln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  <a:endParaRPr lang="en-US" sz="3600" dirty="0">
              <a:ln w="0">
                <a:solidFill>
                  <a:srgbClr val="00B0F0"/>
                </a:solidFill>
              </a:ln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022607" y="5341204"/>
            <a:ext cx="331063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dirty="0" err="1" smtClean="0">
                <a:ln w="0">
                  <a:solidFill>
                    <a:schemeClr val="tx1"/>
                  </a:solidFill>
                </a:ln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প্রসেসর</a:t>
            </a:r>
            <a:endParaRPr lang="en-US" sz="4000" dirty="0">
              <a:ln w="0">
                <a:solidFill>
                  <a:schemeClr val="tx1"/>
                </a:solidFill>
              </a:ln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1295400"/>
            <a:ext cx="4909073" cy="281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894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12" grpId="0"/>
      <p:bldP spid="12" grpId="1"/>
      <p:bldP spid="9" grpId="0"/>
      <p:bldP spid="9" grpId="1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159794" y="304800"/>
            <a:ext cx="330507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b="1" dirty="0" err="1" smtClean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প্রসেসর</a:t>
            </a:r>
            <a:r>
              <a:rPr lang="bn-BD" sz="8800" b="1" dirty="0" smtClean="0">
                <a:ln w="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7200" b="1" dirty="0">
              <a:ln w="0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3291" y="2286000"/>
            <a:ext cx="4121335" cy="2419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65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79378" y="1393371"/>
            <a:ext cx="11237231" cy="0"/>
          </a:xfrm>
          <a:prstGeom prst="line">
            <a:avLst/>
          </a:prstGeom>
          <a:ln w="152400" cmpd="tri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3810000" y="152401"/>
            <a:ext cx="3810000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0" b="1" spc="-150" dirty="0" err="1" smtClean="0">
                <a:ln w="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8000" spc="-15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76250" y="1981200"/>
            <a:ext cx="10556875" cy="42672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4000" dirty="0" err="1" smtClean="0">
                <a:ln>
                  <a:solidFill>
                    <a:srgbClr val="0070C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4000" dirty="0" smtClean="0">
                <a:ln>
                  <a:solidFill>
                    <a:srgbClr val="0070C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>
                  <a:solidFill>
                    <a:srgbClr val="0070C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4000" dirty="0" smtClean="0">
                <a:ln>
                  <a:solidFill>
                    <a:srgbClr val="0070C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>
                  <a:solidFill>
                    <a:srgbClr val="0070C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4000" dirty="0" smtClean="0">
                <a:ln>
                  <a:solidFill>
                    <a:srgbClr val="0070C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>
                  <a:solidFill>
                    <a:srgbClr val="0070C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en-US" sz="4000" dirty="0" smtClean="0">
                <a:ln>
                  <a:solidFill>
                    <a:srgbClr val="0070C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…</a:t>
            </a:r>
          </a:p>
          <a:p>
            <a:r>
              <a:rPr lang="en-US" sz="4000" dirty="0" smtClean="0">
                <a:ln>
                  <a:solidFill>
                    <a:srgbClr val="0070C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4000" dirty="0" err="1" smtClean="0">
                <a:ln>
                  <a:solidFill>
                    <a:srgbClr val="0070C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প্রসেসর</a:t>
            </a:r>
            <a:r>
              <a:rPr lang="en-US" sz="4000" dirty="0" smtClean="0">
                <a:ln>
                  <a:solidFill>
                    <a:srgbClr val="0070C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>
                  <a:solidFill>
                    <a:srgbClr val="0070C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000" dirty="0" smtClean="0">
                <a:ln>
                  <a:solidFill>
                    <a:srgbClr val="0070C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>
                  <a:solidFill>
                    <a:srgbClr val="0070C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4000" dirty="0" smtClean="0">
                <a:ln>
                  <a:solidFill>
                    <a:srgbClr val="0070C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>
                  <a:solidFill>
                    <a:srgbClr val="0070C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000" dirty="0" smtClean="0">
                <a:ln>
                  <a:solidFill>
                    <a:srgbClr val="0070C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4000" dirty="0" smtClean="0">
                <a:ln>
                  <a:solidFill>
                    <a:srgbClr val="0070C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২। </a:t>
            </a:r>
            <a:r>
              <a:rPr lang="en-US" sz="4000" dirty="0" err="1" smtClean="0">
                <a:ln>
                  <a:solidFill>
                    <a:srgbClr val="0070C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প্রসেসরের</a:t>
            </a:r>
            <a:r>
              <a:rPr lang="en-US" sz="4000" dirty="0" smtClean="0">
                <a:ln>
                  <a:solidFill>
                    <a:srgbClr val="0070C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>
                  <a:solidFill>
                    <a:srgbClr val="0070C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গঠন</a:t>
            </a:r>
            <a:r>
              <a:rPr lang="en-US" sz="4000" dirty="0" smtClean="0">
                <a:ln>
                  <a:solidFill>
                    <a:srgbClr val="0070C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>
                  <a:solidFill>
                    <a:srgbClr val="0070C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উল্লেখ</a:t>
            </a:r>
            <a:r>
              <a:rPr lang="en-US" sz="4000" dirty="0" smtClean="0">
                <a:ln>
                  <a:solidFill>
                    <a:srgbClr val="0070C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>
                  <a:solidFill>
                    <a:srgbClr val="0070C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000" dirty="0" smtClean="0">
                <a:ln>
                  <a:solidFill>
                    <a:srgbClr val="0070C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>
                  <a:solidFill>
                    <a:srgbClr val="0070C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000" dirty="0" smtClean="0">
                <a:ln>
                  <a:solidFill>
                    <a:srgbClr val="0070C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4000" dirty="0" smtClean="0">
                <a:ln>
                  <a:solidFill>
                    <a:srgbClr val="0070C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৩। </a:t>
            </a:r>
            <a:r>
              <a:rPr lang="en-US" sz="4000" dirty="0" err="1" smtClean="0">
                <a:ln>
                  <a:solidFill>
                    <a:srgbClr val="0070C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প্রসেসরের</a:t>
            </a:r>
            <a:r>
              <a:rPr lang="en-US" sz="4000" dirty="0" smtClean="0">
                <a:ln>
                  <a:solidFill>
                    <a:srgbClr val="0070C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>
                  <a:solidFill>
                    <a:srgbClr val="0070C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সংক্ষিপ্ত</a:t>
            </a:r>
            <a:r>
              <a:rPr lang="en-US" sz="4000" dirty="0" smtClean="0">
                <a:ln>
                  <a:solidFill>
                    <a:srgbClr val="0070C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>
                  <a:solidFill>
                    <a:srgbClr val="0070C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ইতিহাস</a:t>
            </a:r>
            <a:r>
              <a:rPr lang="en-US" sz="4000" dirty="0" smtClean="0">
                <a:ln>
                  <a:solidFill>
                    <a:srgbClr val="0070C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>
                  <a:solidFill>
                    <a:srgbClr val="0070C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4000" dirty="0" smtClean="0">
                <a:ln>
                  <a:solidFill>
                    <a:srgbClr val="0070C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>
                  <a:solidFill>
                    <a:srgbClr val="0070C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000" smtClean="0">
                <a:ln>
                  <a:solidFill>
                    <a:srgbClr val="0070C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4000" dirty="0">
              <a:ln>
                <a:solidFill>
                  <a:srgbClr val="0070C0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6536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0625" y="685800"/>
            <a:ext cx="6111875" cy="43058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Rectangle 3"/>
          <p:cNvSpPr/>
          <p:nvPr/>
        </p:nvSpPr>
        <p:spPr>
          <a:xfrm>
            <a:off x="1031875" y="5359818"/>
            <a:ext cx="9452841" cy="801228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ল্যাপটপের</a:t>
            </a:r>
            <a:r>
              <a:rPr lang="en-US" sz="4000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4000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অংশটি</a:t>
            </a:r>
            <a:r>
              <a:rPr lang="en-US" sz="4000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সবকিছু</a:t>
            </a:r>
            <a:r>
              <a:rPr lang="en-US" sz="4000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পরিচালনা</a:t>
            </a:r>
            <a:r>
              <a:rPr lang="en-US" sz="4000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করছে</a:t>
            </a:r>
            <a:r>
              <a:rPr lang="en-US" sz="4000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 </a:t>
            </a:r>
            <a:endParaRPr lang="en-US" sz="40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114800" y="5486400"/>
            <a:ext cx="3643786" cy="8382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8800" b="1" spc="50" dirty="0" err="1" smtClean="0">
                <a:ln w="11430"/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প্রসেসর</a:t>
            </a:r>
            <a:endParaRPr lang="en-US" sz="8800" b="1" spc="50" dirty="0">
              <a:ln w="11430"/>
              <a:solidFill>
                <a:sysClr val="windowText" lastClr="0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2176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/>
        </p:nvSpPr>
        <p:spPr>
          <a:xfrm rot="20117058" flipV="1">
            <a:off x="5978086" y="1628358"/>
            <a:ext cx="2354480" cy="1232144"/>
          </a:xfrm>
          <a:custGeom>
            <a:avLst/>
            <a:gdLst>
              <a:gd name="connsiteX0" fmla="*/ 0 w 1585576"/>
              <a:gd name="connsiteY0" fmla="*/ 1164659 h 1164659"/>
              <a:gd name="connsiteX1" fmla="*/ 443346 w 1585576"/>
              <a:gd name="connsiteY1" fmla="*/ 877 h 1164659"/>
              <a:gd name="connsiteX2" fmla="*/ 1510146 w 1585576"/>
              <a:gd name="connsiteY2" fmla="*/ 970696 h 1164659"/>
              <a:gd name="connsiteX3" fmla="*/ 1413164 w 1585576"/>
              <a:gd name="connsiteY3" fmla="*/ 790586 h 11646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85576" h="1164659">
                <a:moveTo>
                  <a:pt x="0" y="1164659"/>
                </a:moveTo>
                <a:cubicBezTo>
                  <a:pt x="95827" y="598931"/>
                  <a:pt x="191655" y="33204"/>
                  <a:pt x="443346" y="877"/>
                </a:cubicBezTo>
                <a:cubicBezTo>
                  <a:pt x="695037" y="-31450"/>
                  <a:pt x="1348510" y="839078"/>
                  <a:pt x="1510146" y="970696"/>
                </a:cubicBezTo>
                <a:cubicBezTo>
                  <a:pt x="1671782" y="1102314"/>
                  <a:pt x="1542473" y="946450"/>
                  <a:pt x="1413164" y="790586"/>
                </a:cubicBezTo>
              </a:path>
            </a:pathLst>
          </a:custGeom>
          <a:ln w="381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12"/>
          <p:cNvSpPr/>
          <p:nvPr/>
        </p:nvSpPr>
        <p:spPr>
          <a:xfrm flipH="1" flipV="1">
            <a:off x="2460623" y="1884218"/>
            <a:ext cx="2309091" cy="173182"/>
          </a:xfrm>
          <a:custGeom>
            <a:avLst/>
            <a:gdLst>
              <a:gd name="connsiteX0" fmla="*/ 0 w 1585576"/>
              <a:gd name="connsiteY0" fmla="*/ 1164659 h 1164659"/>
              <a:gd name="connsiteX1" fmla="*/ 443346 w 1585576"/>
              <a:gd name="connsiteY1" fmla="*/ 877 h 1164659"/>
              <a:gd name="connsiteX2" fmla="*/ 1510146 w 1585576"/>
              <a:gd name="connsiteY2" fmla="*/ 970696 h 1164659"/>
              <a:gd name="connsiteX3" fmla="*/ 1413164 w 1585576"/>
              <a:gd name="connsiteY3" fmla="*/ 790586 h 11646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85576" h="1164659">
                <a:moveTo>
                  <a:pt x="0" y="1164659"/>
                </a:moveTo>
                <a:cubicBezTo>
                  <a:pt x="95827" y="598931"/>
                  <a:pt x="191655" y="33204"/>
                  <a:pt x="443346" y="877"/>
                </a:cubicBezTo>
                <a:cubicBezTo>
                  <a:pt x="695037" y="-31450"/>
                  <a:pt x="1348510" y="839078"/>
                  <a:pt x="1510146" y="970696"/>
                </a:cubicBezTo>
                <a:cubicBezTo>
                  <a:pt x="1671782" y="1102314"/>
                  <a:pt x="1542473" y="946450"/>
                  <a:pt x="1413164" y="790586"/>
                </a:cubicBezTo>
              </a:path>
            </a:pathLst>
          </a:custGeom>
          <a:ln w="381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13"/>
          <p:cNvSpPr/>
          <p:nvPr/>
        </p:nvSpPr>
        <p:spPr>
          <a:xfrm flipV="1">
            <a:off x="6436591" y="3886200"/>
            <a:ext cx="1623579" cy="578322"/>
          </a:xfrm>
          <a:custGeom>
            <a:avLst/>
            <a:gdLst>
              <a:gd name="connsiteX0" fmla="*/ 0 w 1585576"/>
              <a:gd name="connsiteY0" fmla="*/ 1164659 h 1164659"/>
              <a:gd name="connsiteX1" fmla="*/ 443346 w 1585576"/>
              <a:gd name="connsiteY1" fmla="*/ 877 h 1164659"/>
              <a:gd name="connsiteX2" fmla="*/ 1510146 w 1585576"/>
              <a:gd name="connsiteY2" fmla="*/ 970696 h 1164659"/>
              <a:gd name="connsiteX3" fmla="*/ 1413164 w 1585576"/>
              <a:gd name="connsiteY3" fmla="*/ 790586 h 11646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85576" h="1164659">
                <a:moveTo>
                  <a:pt x="0" y="1164659"/>
                </a:moveTo>
                <a:cubicBezTo>
                  <a:pt x="95827" y="598931"/>
                  <a:pt x="191655" y="33204"/>
                  <a:pt x="443346" y="877"/>
                </a:cubicBezTo>
                <a:cubicBezTo>
                  <a:pt x="695037" y="-31450"/>
                  <a:pt x="1348510" y="839078"/>
                  <a:pt x="1510146" y="970696"/>
                </a:cubicBezTo>
                <a:cubicBezTo>
                  <a:pt x="1671782" y="1102314"/>
                  <a:pt x="1542473" y="946450"/>
                  <a:pt x="1413164" y="790586"/>
                </a:cubicBezTo>
              </a:path>
            </a:pathLst>
          </a:custGeom>
          <a:ln w="381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14"/>
          <p:cNvSpPr/>
          <p:nvPr/>
        </p:nvSpPr>
        <p:spPr>
          <a:xfrm rot="19994888" flipV="1">
            <a:off x="3272885" y="3739288"/>
            <a:ext cx="2063750" cy="730722"/>
          </a:xfrm>
          <a:custGeom>
            <a:avLst/>
            <a:gdLst>
              <a:gd name="connsiteX0" fmla="*/ 0 w 1585576"/>
              <a:gd name="connsiteY0" fmla="*/ 1164659 h 1164659"/>
              <a:gd name="connsiteX1" fmla="*/ 443346 w 1585576"/>
              <a:gd name="connsiteY1" fmla="*/ 877 h 1164659"/>
              <a:gd name="connsiteX2" fmla="*/ 1510146 w 1585576"/>
              <a:gd name="connsiteY2" fmla="*/ 970696 h 1164659"/>
              <a:gd name="connsiteX3" fmla="*/ 1413164 w 1585576"/>
              <a:gd name="connsiteY3" fmla="*/ 790586 h 11646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85576" h="1164659">
                <a:moveTo>
                  <a:pt x="0" y="1164659"/>
                </a:moveTo>
                <a:cubicBezTo>
                  <a:pt x="95827" y="598931"/>
                  <a:pt x="191655" y="33204"/>
                  <a:pt x="443346" y="877"/>
                </a:cubicBezTo>
                <a:cubicBezTo>
                  <a:pt x="695037" y="-31450"/>
                  <a:pt x="1348510" y="839078"/>
                  <a:pt x="1510146" y="970696"/>
                </a:cubicBezTo>
                <a:cubicBezTo>
                  <a:pt x="1671782" y="1102314"/>
                  <a:pt x="1542473" y="946450"/>
                  <a:pt x="1413164" y="790586"/>
                </a:cubicBezTo>
              </a:path>
            </a:pathLst>
          </a:custGeom>
          <a:ln w="381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9"/>
          <a:stretch/>
        </p:blipFill>
        <p:spPr>
          <a:xfrm>
            <a:off x="7881170" y="838200"/>
            <a:ext cx="2669735" cy="18478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03" t="10660" b="6620"/>
          <a:stretch/>
        </p:blipFill>
        <p:spPr>
          <a:xfrm rot="3710154" flipH="1">
            <a:off x="422562" y="728755"/>
            <a:ext cx="1989492" cy="156556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8548" y="1778568"/>
            <a:ext cx="2973431" cy="2107632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84" b="5741"/>
          <a:stretch/>
        </p:blipFill>
        <p:spPr>
          <a:xfrm>
            <a:off x="7649848" y="2571828"/>
            <a:ext cx="2668902" cy="242300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8413602" y="4333651"/>
            <a:ext cx="1263503" cy="1159675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8532588" y="4480699"/>
            <a:ext cx="994346" cy="860226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 1 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</a:t>
            </a:r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 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</a:t>
            </a:r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 </a:t>
            </a:r>
            <a:r>
              <a:rPr 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</a:t>
            </a:r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E:\‍Six\input\mnn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16"/>
          <a:stretch/>
        </p:blipFill>
        <p:spPr bwMode="auto">
          <a:xfrm>
            <a:off x="931734" y="2832385"/>
            <a:ext cx="2494194" cy="204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E:\‍Six\input\mnn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74" t="6465" r="8521" b="29833"/>
          <a:stretch/>
        </p:blipFill>
        <p:spPr bwMode="auto">
          <a:xfrm>
            <a:off x="1145926" y="2996828"/>
            <a:ext cx="2150342" cy="1302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8294687" y="2644485"/>
            <a:ext cx="1371023" cy="7429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1566509" y="3131004"/>
            <a:ext cx="1311984" cy="10540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 1 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</a:t>
            </a:r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 </a:t>
            </a:r>
            <a:r>
              <a:rPr 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</a:t>
            </a:r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 </a:t>
            </a:r>
            <a:r>
              <a:rPr 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</a:t>
            </a:r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842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12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8" presetClass="entr" presetSubtype="6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1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4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0" dur="4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1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4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4" dur="4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5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3" grpId="0" animBg="1"/>
      <p:bldP spid="14" grpId="0" animBg="1"/>
      <p:bldP spid="15" grpId="0" animBg="1"/>
      <p:bldP spid="17" grpId="0" animBg="1"/>
      <p:bldP spid="1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349375" y="381001"/>
            <a:ext cx="8572500" cy="758851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spc="150" dirty="0" err="1">
                <a:ln w="11430"/>
                <a:solidFill>
                  <a:schemeClr val="tx1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LightBAN" panose="02000000000000000000" pitchFamily="2" charset="0"/>
                <a:cs typeface="NikoshBAN" pitchFamily="2" charset="0"/>
                <a:sym typeface="Wingdings"/>
              </a:rPr>
              <a:t>তিনটি</a:t>
            </a:r>
            <a:r>
              <a:rPr lang="en-US" sz="4400" b="1" spc="150" dirty="0">
                <a:ln w="11430"/>
                <a:solidFill>
                  <a:schemeClr val="tx1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LightBAN" panose="02000000000000000000" pitchFamily="2" charset="0"/>
                <a:cs typeface="NikoshBAN" pitchFamily="2" charset="0"/>
                <a:sym typeface="Wingdings"/>
              </a:rPr>
              <a:t> </a:t>
            </a:r>
            <a:r>
              <a:rPr lang="en-US" sz="4400" b="1" spc="150" dirty="0" err="1" smtClean="0">
                <a:ln w="11430"/>
                <a:solidFill>
                  <a:schemeClr val="tx1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LightBAN" panose="02000000000000000000" pitchFamily="2" charset="0"/>
                <a:cs typeface="NikoshBAN" pitchFamily="2" charset="0"/>
                <a:sym typeface="Wingdings"/>
              </a:rPr>
              <a:t>ইউনিটের</a:t>
            </a:r>
            <a:r>
              <a:rPr lang="en-US" sz="4400" b="1" spc="150" dirty="0" smtClean="0">
                <a:ln w="11430"/>
                <a:solidFill>
                  <a:schemeClr val="tx1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LightBAN" panose="02000000000000000000" pitchFamily="2" charset="0"/>
                <a:cs typeface="NikoshBAN" pitchFamily="2" charset="0"/>
                <a:sym typeface="Wingdings"/>
              </a:rPr>
              <a:t> </a:t>
            </a:r>
            <a:r>
              <a:rPr lang="en-US" sz="4400" b="1" spc="150" dirty="0" err="1">
                <a:ln w="11430"/>
                <a:solidFill>
                  <a:schemeClr val="tx1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LightBAN" panose="02000000000000000000" pitchFamily="2" charset="0"/>
                <a:cs typeface="NikoshBAN" pitchFamily="2" charset="0"/>
                <a:sym typeface="Wingdings"/>
              </a:rPr>
              <a:t>সমন্বয়ে</a:t>
            </a:r>
            <a:r>
              <a:rPr lang="en-US" sz="4400" b="1" spc="150" dirty="0">
                <a:ln w="11430"/>
                <a:solidFill>
                  <a:schemeClr val="tx1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LightBAN" panose="02000000000000000000" pitchFamily="2" charset="0"/>
                <a:cs typeface="NikoshBAN" pitchFamily="2" charset="0"/>
                <a:sym typeface="Wingdings"/>
              </a:rPr>
              <a:t> </a:t>
            </a:r>
            <a:r>
              <a:rPr lang="en-US" sz="4400" b="1" spc="150" dirty="0" err="1">
                <a:ln w="11430"/>
                <a:solidFill>
                  <a:schemeClr val="tx1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LightBAN" panose="02000000000000000000" pitchFamily="2" charset="0"/>
                <a:cs typeface="NikoshBAN" pitchFamily="2" charset="0"/>
                <a:sym typeface="Wingdings"/>
              </a:rPr>
              <a:t>প্রসেসর</a:t>
            </a:r>
            <a:r>
              <a:rPr lang="en-US" sz="4400" b="1" spc="150" dirty="0">
                <a:ln w="11430"/>
                <a:solidFill>
                  <a:schemeClr val="tx1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LightBAN" panose="02000000000000000000" pitchFamily="2" charset="0"/>
                <a:cs typeface="NikoshBAN" pitchFamily="2" charset="0"/>
                <a:sym typeface="Wingdings"/>
              </a:rPr>
              <a:t> </a:t>
            </a:r>
            <a:r>
              <a:rPr lang="en-US" sz="4400" b="1" spc="150" dirty="0" err="1" smtClean="0">
                <a:ln w="11430"/>
                <a:solidFill>
                  <a:schemeClr val="tx1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LightBAN" panose="02000000000000000000" pitchFamily="2" charset="0"/>
                <a:cs typeface="NikoshBAN" pitchFamily="2" charset="0"/>
                <a:sym typeface="Wingdings"/>
              </a:rPr>
              <a:t>গঠিত</a:t>
            </a:r>
            <a:r>
              <a:rPr lang="en-US" sz="4400" b="1" spc="150" dirty="0" smtClean="0">
                <a:ln w="11430"/>
                <a:solidFill>
                  <a:schemeClr val="tx1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LightBAN" panose="02000000000000000000" pitchFamily="2" charset="0"/>
                <a:cs typeface="NikoshBAN" pitchFamily="2" charset="0"/>
                <a:sym typeface="Wingdings"/>
              </a:rPr>
              <a:t> </a:t>
            </a:r>
            <a:r>
              <a:rPr lang="en-US" sz="4400" b="1" spc="150" dirty="0" err="1" smtClean="0">
                <a:ln w="11430"/>
                <a:solidFill>
                  <a:schemeClr val="tx1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LightBAN" panose="02000000000000000000" pitchFamily="2" charset="0"/>
                <a:cs typeface="NikoshBAN" pitchFamily="2" charset="0"/>
                <a:sym typeface="Wingdings"/>
              </a:rPr>
              <a:t>হয়</a:t>
            </a:r>
            <a:endParaRPr lang="en-US" sz="4400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27875" y="5662202"/>
            <a:ext cx="3794995" cy="66239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গাণিতিক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যুক্তি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ইউনিট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445000" y="5653549"/>
            <a:ext cx="2851235" cy="66239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নিয়ন্ত্রণ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অংশ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647343" y="5633319"/>
            <a:ext cx="2592032" cy="66239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রেজিস্টার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স্মৃতি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17" t="1991" r="15491" b="529"/>
          <a:stretch/>
        </p:blipFill>
        <p:spPr>
          <a:xfrm>
            <a:off x="3848408" y="1096297"/>
            <a:ext cx="3533468" cy="3459167"/>
          </a:xfrm>
          <a:prstGeom prst="rect">
            <a:avLst/>
          </a:prstGeom>
        </p:spPr>
      </p:pic>
      <p:cxnSp>
        <p:nvCxnSpPr>
          <p:cNvPr id="14" name="Straight Connector 13"/>
          <p:cNvCxnSpPr/>
          <p:nvPr/>
        </p:nvCxnSpPr>
        <p:spPr>
          <a:xfrm>
            <a:off x="1984375" y="5164392"/>
            <a:ext cx="6958983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11" idx="2"/>
          </p:cNvCxnSpPr>
          <p:nvPr/>
        </p:nvCxnSpPr>
        <p:spPr>
          <a:xfrm>
            <a:off x="5615142" y="4555463"/>
            <a:ext cx="0" cy="635664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>
            <a:off x="5635626" y="5146008"/>
            <a:ext cx="1" cy="478044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H="1">
            <a:off x="2015613" y="5160756"/>
            <a:ext cx="1" cy="478044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H="1">
            <a:off x="8905363" y="5146008"/>
            <a:ext cx="1" cy="478044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1356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6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5427" y="1598688"/>
            <a:ext cx="4669573" cy="348502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4" name="Rectangle 3"/>
          <p:cNvSpPr/>
          <p:nvPr/>
        </p:nvSpPr>
        <p:spPr>
          <a:xfrm>
            <a:off x="555625" y="5313634"/>
            <a:ext cx="10318750" cy="1315767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১৯৭১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সালে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ইন্টেল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প্রথম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৪০০৪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নামে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মাইক্রোপ্রসেসর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উদ্ভাবন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2222500" y="494723"/>
            <a:ext cx="6985000" cy="75046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ln>
                  <a:solidFill>
                    <a:schemeClr val="accent6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প্রথম</a:t>
            </a:r>
            <a:r>
              <a:rPr lang="en-US" sz="4000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>
                  <a:solidFill>
                    <a:schemeClr val="accent6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মাইক্রোপ্রসেসরের</a:t>
            </a:r>
            <a:r>
              <a:rPr lang="en-US" sz="4000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>
                  <a:solidFill>
                    <a:schemeClr val="accent6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সংক্ষিপ্ত</a:t>
            </a:r>
            <a:r>
              <a:rPr lang="en-US" sz="4000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>
                  <a:solidFill>
                    <a:schemeClr val="accent6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ইতিহাস</a:t>
            </a:r>
            <a:endParaRPr lang="en-US" sz="4000" dirty="0">
              <a:ln>
                <a:solidFill>
                  <a:schemeClr val="accent6">
                    <a:lumMod val="75000"/>
                  </a:schemeClr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9422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875" y="2039290"/>
            <a:ext cx="2665663" cy="27174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Rectangle 3"/>
          <p:cNvSpPr/>
          <p:nvPr/>
        </p:nvSpPr>
        <p:spPr>
          <a:xfrm>
            <a:off x="317500" y="4903791"/>
            <a:ext cx="2665663" cy="53978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n>
                  <a:solidFill>
                    <a:schemeClr val="accent6">
                      <a:lumMod val="75000"/>
                    </a:schemeClr>
                  </a:solidFill>
                </a:ln>
                <a:latin typeface="NikoshBAN" pitchFamily="2" charset="0"/>
                <a:cs typeface="NikoshBAN" pitchFamily="2" charset="0"/>
              </a:rPr>
              <a:t>মাসাতোশি</a:t>
            </a:r>
            <a:r>
              <a:rPr lang="en-US" sz="3200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n>
                  <a:solidFill>
                    <a:schemeClr val="accent6">
                      <a:lumMod val="75000"/>
                    </a:schemeClr>
                  </a:solidFill>
                </a:ln>
                <a:latin typeface="NikoshBAN" pitchFamily="2" charset="0"/>
                <a:cs typeface="NikoshBAN" pitchFamily="2" charset="0"/>
              </a:rPr>
              <a:t>শিমা</a:t>
            </a:r>
            <a:endParaRPr lang="en-US" sz="3200" dirty="0">
              <a:ln>
                <a:solidFill>
                  <a:schemeClr val="accent6">
                    <a:lumMod val="75000"/>
                  </a:schemeClr>
                </a:solidFill>
              </a:ln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189433" y="4876801"/>
            <a:ext cx="2525568" cy="53978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ফেডরিকো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ফাগিন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000" y="2053768"/>
            <a:ext cx="2525568" cy="27036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Rectangle 6"/>
          <p:cNvSpPr/>
          <p:nvPr/>
        </p:nvSpPr>
        <p:spPr>
          <a:xfrm>
            <a:off x="5985492" y="4876801"/>
            <a:ext cx="2234820" cy="53978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স্ট্যান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মেজর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99" t="4134" r="12801"/>
          <a:stretch/>
        </p:blipFill>
        <p:spPr>
          <a:xfrm>
            <a:off x="5844885" y="2057401"/>
            <a:ext cx="2540000" cy="27154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38"/>
          <a:stretch/>
        </p:blipFill>
        <p:spPr>
          <a:xfrm>
            <a:off x="8572501" y="2057401"/>
            <a:ext cx="2500928" cy="27313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Rectangle 9"/>
          <p:cNvSpPr/>
          <p:nvPr/>
        </p:nvSpPr>
        <p:spPr>
          <a:xfrm>
            <a:off x="8763617" y="4876801"/>
            <a:ext cx="2234820" cy="53978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টেড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হফ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3200436" y="494723"/>
            <a:ext cx="4949755" cy="75046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ln>
                  <a:solidFill>
                    <a:srgbClr val="7030A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মাইক্রোপ্রসেসরের</a:t>
            </a:r>
            <a:r>
              <a:rPr lang="en-US" sz="4000" dirty="0" smtClean="0">
                <a:ln>
                  <a:solidFill>
                    <a:srgbClr val="7030A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>
                  <a:solidFill>
                    <a:srgbClr val="7030A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উদ্ভাবক</a:t>
            </a:r>
            <a:endParaRPr lang="en-US" sz="4000" dirty="0">
              <a:ln>
                <a:solidFill>
                  <a:srgbClr val="7030A0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3696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5625" y="914400"/>
            <a:ext cx="4553992" cy="3429000"/>
          </a:xfrm>
          <a:prstGeom prst="rect">
            <a:avLst/>
          </a:prstGeom>
        </p:spPr>
      </p:pic>
      <p:sp>
        <p:nvSpPr>
          <p:cNvPr id="35" name="Oval 34"/>
          <p:cNvSpPr/>
          <p:nvPr/>
        </p:nvSpPr>
        <p:spPr>
          <a:xfrm>
            <a:off x="5854072" y="4534874"/>
            <a:ext cx="283717" cy="28208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66" t="5571" r="27196" b="5169"/>
          <a:stretch/>
        </p:blipFill>
        <p:spPr>
          <a:xfrm>
            <a:off x="8770938" y="914401"/>
            <a:ext cx="1663268" cy="296487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00" t="35238"/>
          <a:stretch/>
        </p:blipFill>
        <p:spPr>
          <a:xfrm>
            <a:off x="7837924" y="4329944"/>
            <a:ext cx="3016250" cy="1537456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5460476" y="4737532"/>
            <a:ext cx="787191" cy="56777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D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247667" y="4741424"/>
            <a:ext cx="787191" cy="56777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E</a:t>
            </a:r>
          </a:p>
        </p:txBody>
      </p:sp>
      <p:sp>
        <p:nvSpPr>
          <p:cNvPr id="10" name="Rectangle 9"/>
          <p:cNvSpPr/>
          <p:nvPr/>
        </p:nvSpPr>
        <p:spPr>
          <a:xfrm>
            <a:off x="7034859" y="4723019"/>
            <a:ext cx="787191" cy="56777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076799" y="4180724"/>
            <a:ext cx="865909" cy="55186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1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886596" y="4179328"/>
            <a:ext cx="787191" cy="56777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675420" y="4179328"/>
            <a:ext cx="787191" cy="56777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452182" y="4185658"/>
            <a:ext cx="787191" cy="56777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4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247668" y="4179328"/>
            <a:ext cx="787191" cy="56777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5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034860" y="4179328"/>
            <a:ext cx="741385" cy="56777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6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035615" y="5300356"/>
            <a:ext cx="787191" cy="56777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L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097760" y="4732585"/>
            <a:ext cx="787191" cy="56777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A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882816" y="4737531"/>
            <a:ext cx="787191" cy="56777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B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4673286" y="4741424"/>
            <a:ext cx="787191" cy="56777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3095625" y="5299628"/>
            <a:ext cx="787191" cy="56777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G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890359" y="5299629"/>
            <a:ext cx="787191" cy="56777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H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4673285" y="5295736"/>
            <a:ext cx="787191" cy="56777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5460475" y="5299630"/>
            <a:ext cx="787191" cy="56777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J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6247666" y="5290064"/>
            <a:ext cx="787191" cy="56777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K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8" name="Straight Connector 27"/>
          <p:cNvCxnSpPr/>
          <p:nvPr/>
        </p:nvCxnSpPr>
        <p:spPr>
          <a:xfrm flipV="1">
            <a:off x="6792452" y="2292597"/>
            <a:ext cx="2248736" cy="204005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0"/>
          <p:cNvSpPr/>
          <p:nvPr/>
        </p:nvSpPr>
        <p:spPr>
          <a:xfrm>
            <a:off x="4639532" y="1249682"/>
            <a:ext cx="715628" cy="51615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NikoshBAN" pitchFamily="2" charset="0"/>
                <a:cs typeface="NikoshBAN" pitchFamily="2" charset="0"/>
              </a:rPr>
              <a:t>A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512657" y="1249682"/>
            <a:ext cx="715628" cy="51615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NikoshBAN" pitchFamily="2" charset="0"/>
                <a:cs typeface="NikoshBAN" pitchFamily="2" charset="0"/>
              </a:rPr>
              <a:t>F</a:t>
            </a:r>
          </a:p>
        </p:txBody>
      </p:sp>
      <p:cxnSp>
        <p:nvCxnSpPr>
          <p:cNvPr id="34" name="Straight Connector 33"/>
          <p:cNvCxnSpPr/>
          <p:nvPr/>
        </p:nvCxnSpPr>
        <p:spPr>
          <a:xfrm>
            <a:off x="7397750" y="1828801"/>
            <a:ext cx="1476375" cy="31865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 37"/>
          <p:cNvSpPr/>
          <p:nvPr/>
        </p:nvSpPr>
        <p:spPr>
          <a:xfrm>
            <a:off x="3687032" y="1254588"/>
            <a:ext cx="715628" cy="51615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5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6458597" y="1249681"/>
            <a:ext cx="715628" cy="51615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J</a:t>
            </a:r>
          </a:p>
        </p:txBody>
      </p:sp>
      <p:sp>
        <p:nvSpPr>
          <p:cNvPr id="40" name="Rectangle 39"/>
          <p:cNvSpPr/>
          <p:nvPr/>
        </p:nvSpPr>
        <p:spPr>
          <a:xfrm>
            <a:off x="5556774" y="2008793"/>
            <a:ext cx="715628" cy="51615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NikoshBAN" pitchFamily="2" charset="0"/>
                <a:cs typeface="NikoshBAN" pitchFamily="2" charset="0"/>
              </a:rPr>
              <a:t>G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6458597" y="2026980"/>
            <a:ext cx="715628" cy="51615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NikoshBAN" pitchFamily="2" charset="0"/>
                <a:cs typeface="NikoshBAN" pitchFamily="2" charset="0"/>
              </a:rPr>
              <a:t>L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6458597" y="2710774"/>
            <a:ext cx="715628" cy="51615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6</a:t>
            </a:r>
          </a:p>
        </p:txBody>
      </p:sp>
      <p:sp>
        <p:nvSpPr>
          <p:cNvPr id="43" name="Rectangle 42"/>
          <p:cNvSpPr/>
          <p:nvPr/>
        </p:nvSpPr>
        <p:spPr>
          <a:xfrm>
            <a:off x="4639532" y="2010738"/>
            <a:ext cx="715628" cy="51615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5576678" y="2695535"/>
            <a:ext cx="715628" cy="51615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NikoshBAN" pitchFamily="2" charset="0"/>
                <a:cs typeface="NikoshBAN" pitchFamily="2" charset="0"/>
              </a:rPr>
              <a:t>B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3687031" y="2026979"/>
            <a:ext cx="715628" cy="51615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NikoshBAN" pitchFamily="2" charset="0"/>
                <a:cs typeface="NikoshBAN" pitchFamily="2" charset="0"/>
              </a:rPr>
              <a:t>H</a:t>
            </a:r>
          </a:p>
        </p:txBody>
      </p:sp>
      <p:sp>
        <p:nvSpPr>
          <p:cNvPr id="44" name="Rectangle 43"/>
          <p:cNvSpPr/>
          <p:nvPr/>
        </p:nvSpPr>
        <p:spPr>
          <a:xfrm>
            <a:off x="4639530" y="2679293"/>
            <a:ext cx="715628" cy="51615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E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687032" y="2710775"/>
            <a:ext cx="715628" cy="51615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84" b="5741"/>
          <a:stretch/>
        </p:blipFill>
        <p:spPr>
          <a:xfrm>
            <a:off x="347348" y="2343228"/>
            <a:ext cx="2668902" cy="2423000"/>
          </a:xfrm>
          <a:prstGeom prst="rect">
            <a:avLst/>
          </a:prstGeom>
        </p:spPr>
      </p:pic>
      <p:sp>
        <p:nvSpPr>
          <p:cNvPr id="29" name="Rectangle 28"/>
          <p:cNvSpPr/>
          <p:nvPr/>
        </p:nvSpPr>
        <p:spPr>
          <a:xfrm>
            <a:off x="873127" y="4040548"/>
            <a:ext cx="1587499" cy="1369653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8" name="Straight Connector 47"/>
          <p:cNvCxnSpPr/>
          <p:nvPr/>
        </p:nvCxnSpPr>
        <p:spPr>
          <a:xfrm>
            <a:off x="2871932" y="914400"/>
            <a:ext cx="5794375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8651875" y="914401"/>
            <a:ext cx="238125" cy="8514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 flipH="1">
            <a:off x="2460625" y="905765"/>
            <a:ext cx="412750" cy="223294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Rectangle 56"/>
          <p:cNvSpPr/>
          <p:nvPr/>
        </p:nvSpPr>
        <p:spPr>
          <a:xfrm>
            <a:off x="1031875" y="4129644"/>
            <a:ext cx="1282533" cy="115751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5 A F J </a:t>
            </a:r>
          </a:p>
          <a:p>
            <a:pPr algn="ctr"/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 1 G L</a:t>
            </a:r>
          </a:p>
          <a:p>
            <a:pPr algn="ctr"/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 E B 6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4286250" y="228601"/>
            <a:ext cx="2713070" cy="57672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n>
                  <a:solidFill>
                    <a:srgbClr val="002060"/>
                  </a:solidFill>
                </a:ln>
                <a:latin typeface="NikoshBAN" pitchFamily="2" charset="0"/>
                <a:cs typeface="NikoshBAN" pitchFamily="2" charset="0"/>
              </a:rPr>
              <a:t>প্রসেসর-এর</a:t>
            </a:r>
            <a:r>
              <a:rPr lang="en-US" sz="3200" dirty="0" smtClean="0">
                <a:ln>
                  <a:solidFill>
                    <a:srgbClr val="002060"/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n>
                  <a:solidFill>
                    <a:srgbClr val="002060"/>
                  </a:solidFill>
                </a:ln>
                <a:latin typeface="NikoshBAN" pitchFamily="2" charset="0"/>
                <a:cs typeface="NikoshBAN" pitchFamily="2" charset="0"/>
              </a:rPr>
              <a:t>কাজ</a:t>
            </a:r>
            <a:endParaRPr lang="en-US" sz="3200" dirty="0">
              <a:ln>
                <a:solidFill>
                  <a:srgbClr val="002060"/>
                </a:solidFill>
              </a:ln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909203" y="2511092"/>
            <a:ext cx="1508125" cy="6286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7397750" y="1524000"/>
            <a:ext cx="1476375" cy="304802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Rectangle 46"/>
          <p:cNvSpPr/>
          <p:nvPr/>
        </p:nvSpPr>
        <p:spPr>
          <a:xfrm>
            <a:off x="7776244" y="4180725"/>
            <a:ext cx="716880" cy="583791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Print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7776244" y="4766228"/>
            <a:ext cx="715628" cy="52423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end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7777497" y="5299630"/>
            <a:ext cx="715628" cy="56777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trl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8016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7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" fill="hold">
                      <p:stCondLst>
                        <p:cond delay="0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76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" fill="hold">
                      <p:stCondLst>
                        <p:cond delay="0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2" presetClass="entr" presetSubtype="1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20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2" dur="20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2" presetClass="entr" presetSubtype="1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20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6" dur="20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4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064 -0.03468 L 0.12746 -0.15306 C 0.14598 -0.16994 0.20168 -0.25595 0.22411 -0.28763 C 0.24653 -0.3193 0.26549 -0.32601 0.26245 -0.34265 C 0.25941 -0.3593 0.2283 -0.37572 0.20559 -0.38705 C 0.18288 -0.39838 0.14844 -0.40786 0.12616 -0.4104 C 0.10388 -0.41294 0.05136 -0.39375 0.07191 -0.40184 L 0.24928 -0.45895 L 0.22932 -0.54774 L 0.20429 -0.54982 L 0.07987 -0.54774 L 0.02952 -0.54566 L -0.01056 -0.5526 L -0.27199 -0.54982 L -0.31163 -0.23907 L -0.3232 -0.24601 " pathEditMode="relative" rAng="0" ptsTypes="FfaaaaFAAAAAAAAF">
                                      <p:cBhvr>
                                        <p:cTn id="88" dur="3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957" y="-258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</p:childTnLst>
        </p:cTn>
      </p:par>
    </p:tnLst>
    <p:bldLst>
      <p:bldP spid="35" grpId="0" animBg="1"/>
      <p:bldP spid="31" grpId="0" animBg="1"/>
      <p:bldP spid="33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36" grpId="0" animBg="1"/>
      <p:bldP spid="37" grpId="0" animBg="1"/>
      <p:bldP spid="44" grpId="0" animBg="1"/>
      <p:bldP spid="45" grpId="0" animBg="1"/>
      <p:bldP spid="29" grpId="0" animBg="1"/>
      <p:bldP spid="5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674955" y="1676401"/>
            <a:ext cx="1371023" cy="66239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A=</a:t>
            </a:r>
            <a:endParaRPr lang="en-US" sz="4000" b="1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659080" y="2700121"/>
            <a:ext cx="1371023" cy="66239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B=</a:t>
            </a:r>
            <a:endParaRPr lang="en-US" sz="4000" b="1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674955" y="3690721"/>
            <a:ext cx="1371023" cy="66239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?=</a:t>
            </a:r>
            <a:endParaRPr lang="en-US" sz="4000" b="1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674955" y="4691040"/>
            <a:ext cx="1371023" cy="66239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,=</a:t>
            </a:r>
            <a:endParaRPr lang="en-US" sz="4400" b="1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919104" y="1686120"/>
            <a:ext cx="3494647" cy="66239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01000001</a:t>
            </a:r>
            <a:endParaRPr lang="en-US" sz="4000" b="1" dirty="0">
              <a:ln>
                <a:solidFill>
                  <a:schemeClr val="accent6">
                    <a:lumMod val="75000"/>
                  </a:schemeClr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919104" y="2623921"/>
            <a:ext cx="3494647" cy="66239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ln>
                  <a:solidFill>
                    <a:srgbClr val="00B0F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01000010</a:t>
            </a:r>
            <a:endParaRPr lang="en-US" sz="4000" b="1" dirty="0">
              <a:ln>
                <a:solidFill>
                  <a:srgbClr val="00B0F0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919104" y="3690721"/>
            <a:ext cx="3494647" cy="66239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00111111</a:t>
            </a:r>
            <a:endParaRPr lang="en-US" sz="4000" b="1" dirty="0">
              <a:ln>
                <a:solidFill>
                  <a:schemeClr val="accent6">
                    <a:lumMod val="75000"/>
                  </a:schemeClr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919104" y="4681321"/>
            <a:ext cx="3494647" cy="66239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ln>
                  <a:solidFill>
                    <a:srgbClr val="7030A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00101100</a:t>
            </a:r>
            <a:endParaRPr lang="en-US" sz="4000" b="1" dirty="0">
              <a:ln>
                <a:solidFill>
                  <a:srgbClr val="7030A0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952500" y="540048"/>
            <a:ext cx="9445625" cy="80150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ln>
                  <a:solidFill>
                    <a:srgbClr val="00B0F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ASCII</a:t>
            </a:r>
            <a:r>
              <a:rPr lang="en-US" sz="4400" b="1" dirty="0" smtClean="0">
                <a:ln>
                  <a:solidFill>
                    <a:srgbClr val="00B0F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n>
                  <a:solidFill>
                    <a:srgbClr val="00B0F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কোড</a:t>
            </a:r>
            <a:r>
              <a:rPr lang="en-US" sz="4400" b="1" dirty="0" smtClean="0">
                <a:ln>
                  <a:solidFill>
                    <a:srgbClr val="00B0F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৮ </a:t>
            </a:r>
            <a:r>
              <a:rPr lang="en-US" sz="4400" b="1" dirty="0" err="1" smtClean="0">
                <a:ln>
                  <a:solidFill>
                    <a:srgbClr val="00B0F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বিটের</a:t>
            </a:r>
            <a:r>
              <a:rPr lang="en-US" sz="4400" b="1" dirty="0" smtClean="0">
                <a:ln>
                  <a:solidFill>
                    <a:srgbClr val="00B0F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n>
                  <a:solidFill>
                    <a:srgbClr val="00B0F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কোড</a:t>
            </a:r>
            <a:r>
              <a:rPr lang="en-US" sz="4400" b="1" dirty="0" smtClean="0">
                <a:ln>
                  <a:solidFill>
                    <a:srgbClr val="00B0F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 এ </a:t>
            </a:r>
            <a:r>
              <a:rPr lang="en-US" sz="4400" b="1" dirty="0" err="1" smtClean="0">
                <a:ln>
                  <a:solidFill>
                    <a:srgbClr val="00B0F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কোড</a:t>
            </a:r>
            <a:r>
              <a:rPr lang="en-US" sz="4400" b="1" dirty="0" smtClean="0">
                <a:ln>
                  <a:solidFill>
                    <a:srgbClr val="00B0F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n>
                  <a:solidFill>
                    <a:srgbClr val="00B0F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অনুযায়ী</a:t>
            </a:r>
            <a:endParaRPr lang="en-US" sz="4400" b="1" dirty="0">
              <a:ln>
                <a:solidFill>
                  <a:srgbClr val="00B0F0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666875" y="5627008"/>
            <a:ext cx="8334375" cy="80150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dirty="0" err="1" smtClean="0">
                <a:ln>
                  <a:solidFill>
                    <a:srgbClr val="00B0F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সবচেয়ে</a:t>
            </a:r>
            <a:r>
              <a:rPr lang="en-US" sz="4400" b="1" dirty="0" smtClean="0">
                <a:ln>
                  <a:solidFill>
                    <a:srgbClr val="00B0F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n>
                  <a:solidFill>
                    <a:srgbClr val="00B0F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জনপ্রিয়</a:t>
            </a:r>
            <a:r>
              <a:rPr lang="en-US" sz="4400" b="1" dirty="0" smtClean="0">
                <a:ln>
                  <a:solidFill>
                    <a:srgbClr val="00B0F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n>
                  <a:solidFill>
                    <a:srgbClr val="00B0F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কোড</a:t>
            </a:r>
            <a:r>
              <a:rPr lang="en-US" sz="4400" b="1" dirty="0">
                <a:ln>
                  <a:solidFill>
                    <a:srgbClr val="00B0F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n>
                  <a:solidFill>
                    <a:srgbClr val="00B0F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হলো</a:t>
            </a:r>
            <a:r>
              <a:rPr lang="en-US" sz="4400" b="1" dirty="0" smtClean="0">
                <a:ln>
                  <a:solidFill>
                    <a:srgbClr val="00B0F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smtClean="0">
                <a:ln>
                  <a:solidFill>
                    <a:srgbClr val="00B0F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Unicode</a:t>
            </a:r>
            <a:endParaRPr lang="en-US" sz="4400" b="1" dirty="0">
              <a:ln>
                <a:solidFill>
                  <a:srgbClr val="00B0F0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2249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ular Callout 3"/>
          <p:cNvSpPr/>
          <p:nvPr/>
        </p:nvSpPr>
        <p:spPr>
          <a:xfrm>
            <a:off x="3698338" y="667041"/>
            <a:ext cx="3810000" cy="914007"/>
          </a:xfrm>
          <a:prstGeom prst="wedgeRectCallout">
            <a:avLst>
              <a:gd name="adj1" fmla="val -16126"/>
              <a:gd name="adj2" fmla="val 48675"/>
            </a:avLst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7200" b="1" spc="-150" dirty="0" err="1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দলগত</a:t>
            </a:r>
            <a:r>
              <a:rPr lang="en-US" sz="7200" b="1" spc="-150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b="1" spc="-150" dirty="0" err="1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endParaRPr lang="en-US" sz="7200" b="1" spc="-15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96384" y="2286000"/>
            <a:ext cx="11271250" cy="0"/>
          </a:xfrm>
          <a:prstGeom prst="line">
            <a:avLst/>
          </a:prstGeom>
          <a:ln w="127000" cap="rnd" cmpd="dbl">
            <a:solidFill>
              <a:schemeClr val="accent1">
                <a:shade val="95000"/>
                <a:satMod val="105000"/>
                <a:alpha val="85000"/>
              </a:schemeClr>
            </a:solidFill>
            <a:prstDash val="solid"/>
            <a:round/>
          </a:ln>
          <a:effectLst>
            <a:glow rad="190500">
              <a:schemeClr val="accent1">
                <a:alpha val="27000"/>
              </a:schemeClr>
            </a:glow>
            <a:outerShdw blurRad="50800" dist="50800" dir="18900000" algn="bl" rotWithShape="0">
              <a:prstClr val="black">
                <a:alpha val="40000"/>
              </a:prstClr>
            </a:outerShdw>
            <a:reflection blurRad="76200" stA="71000" endPos="65000" dir="5400000" sy="-100000" algn="bl" rotWithShape="0"/>
            <a:softEdge rad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hevron 7"/>
          <p:cNvSpPr/>
          <p:nvPr/>
        </p:nvSpPr>
        <p:spPr>
          <a:xfrm>
            <a:off x="10513417" y="212271"/>
            <a:ext cx="697359" cy="1981200"/>
          </a:xfrm>
          <a:prstGeom prst="chevron">
            <a:avLst>
              <a:gd name="adj" fmla="val 71429"/>
            </a:avLst>
          </a:prstGeom>
          <a:solidFill>
            <a:srgbClr val="002060"/>
          </a:solidFill>
          <a:effectLst>
            <a:outerShdw blurRad="558800" dir="21594000" algn="ctr" rotWithShape="0">
              <a:srgbClr val="000000"/>
            </a:outerShdw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Chevron 8"/>
          <p:cNvSpPr/>
          <p:nvPr/>
        </p:nvSpPr>
        <p:spPr>
          <a:xfrm>
            <a:off x="10001252" y="201387"/>
            <a:ext cx="697359" cy="1981200"/>
          </a:xfrm>
          <a:prstGeom prst="chevron">
            <a:avLst>
              <a:gd name="adj" fmla="val 71429"/>
            </a:avLst>
          </a:prstGeom>
          <a:solidFill>
            <a:srgbClr val="002060"/>
          </a:solidFill>
          <a:effectLst>
            <a:outerShdw blurRad="558800" dir="21594000" algn="ctr" rotWithShape="0">
              <a:srgbClr val="000000"/>
            </a:outerShdw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Chevron 9"/>
          <p:cNvSpPr/>
          <p:nvPr/>
        </p:nvSpPr>
        <p:spPr>
          <a:xfrm flipH="1">
            <a:off x="209776" y="201386"/>
            <a:ext cx="617992" cy="1998886"/>
          </a:xfrm>
          <a:prstGeom prst="chevron">
            <a:avLst>
              <a:gd name="adj" fmla="val 71429"/>
            </a:avLst>
          </a:prstGeom>
          <a:solidFill>
            <a:srgbClr val="002060"/>
          </a:solidFill>
          <a:effectLst>
            <a:outerShdw blurRad="558800" dir="21594000" algn="ctr" rotWithShape="0">
              <a:srgbClr val="000000"/>
            </a:outerShdw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Chevron 10"/>
          <p:cNvSpPr/>
          <p:nvPr/>
        </p:nvSpPr>
        <p:spPr>
          <a:xfrm flipH="1">
            <a:off x="652007" y="201387"/>
            <a:ext cx="617992" cy="1981200"/>
          </a:xfrm>
          <a:prstGeom prst="chevron">
            <a:avLst>
              <a:gd name="adj" fmla="val 71429"/>
            </a:avLst>
          </a:prstGeom>
          <a:solidFill>
            <a:srgbClr val="002060"/>
          </a:solidFill>
          <a:effectLst>
            <a:outerShdw blurRad="558800" dir="21594000" algn="ctr" rotWithShape="0">
              <a:srgbClr val="000000"/>
            </a:outerShdw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09777" y="5410201"/>
            <a:ext cx="1099074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spc="150" dirty="0" err="1" smtClean="0">
                <a:ln w="11430">
                  <a:solidFill>
                    <a:sysClr val="windowText" lastClr="000000"/>
                  </a:solidFill>
                </a:ln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তোমাদের</a:t>
            </a:r>
            <a:r>
              <a:rPr lang="en-US" sz="3600" b="1" spc="150" dirty="0" smtClean="0">
                <a:ln w="11430">
                  <a:solidFill>
                    <a:sysClr val="windowText" lastClr="000000"/>
                  </a:solidFill>
                </a:ln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150" dirty="0" err="1" smtClean="0">
                <a:ln w="11430">
                  <a:solidFill>
                    <a:sysClr val="windowText" lastClr="000000"/>
                  </a:solidFill>
                </a:ln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জানামতে</a:t>
            </a:r>
            <a:r>
              <a:rPr lang="en-US" sz="3600" b="1" spc="150" dirty="0" smtClean="0">
                <a:ln w="11430">
                  <a:solidFill>
                    <a:sysClr val="windowText" lastClr="000000"/>
                  </a:solidFill>
                </a:ln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150" dirty="0" err="1" smtClean="0">
                <a:ln w="11430">
                  <a:solidFill>
                    <a:sysClr val="windowText" lastClr="000000"/>
                  </a:solidFill>
                </a:ln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আর</a:t>
            </a:r>
            <a:r>
              <a:rPr lang="en-US" sz="3600" b="1" spc="150" dirty="0" smtClean="0">
                <a:ln w="11430">
                  <a:solidFill>
                    <a:sysClr val="windowText" lastClr="000000"/>
                  </a:solidFill>
                </a:ln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150" dirty="0" err="1" smtClean="0">
                <a:ln w="11430">
                  <a:solidFill>
                    <a:sysClr val="windowText" lastClr="000000"/>
                  </a:solidFill>
                </a:ln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3600" b="1" spc="150" dirty="0" smtClean="0">
                <a:ln w="11430">
                  <a:solidFill>
                    <a:sysClr val="windowText" lastClr="000000"/>
                  </a:solidFill>
                </a:ln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150" dirty="0" err="1" smtClean="0">
                <a:ln w="11430">
                  <a:solidFill>
                    <a:sysClr val="windowText" lastClr="000000"/>
                  </a:solidFill>
                </a:ln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3600" b="1" spc="150" dirty="0" smtClean="0">
                <a:ln w="11430">
                  <a:solidFill>
                    <a:sysClr val="windowText" lastClr="000000"/>
                  </a:solidFill>
                </a:ln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150" dirty="0" err="1" smtClean="0">
                <a:ln w="11430">
                  <a:solidFill>
                    <a:sysClr val="windowText" lastClr="000000"/>
                  </a:solidFill>
                </a:ln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ডিভাইসে</a:t>
            </a:r>
            <a:r>
              <a:rPr lang="en-US" sz="3600" b="1" spc="150" dirty="0" smtClean="0">
                <a:ln w="11430">
                  <a:solidFill>
                    <a:sysClr val="windowText" lastClr="000000"/>
                  </a:solidFill>
                </a:ln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150" dirty="0" err="1" smtClean="0">
                <a:ln w="11430">
                  <a:solidFill>
                    <a:sysClr val="windowText" lastClr="000000"/>
                  </a:solidFill>
                </a:ln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প্রসেসর</a:t>
            </a:r>
            <a:r>
              <a:rPr lang="en-US" sz="3600" b="1" spc="150" dirty="0" smtClean="0">
                <a:ln w="11430">
                  <a:solidFill>
                    <a:sysClr val="windowText" lastClr="000000"/>
                  </a:solidFill>
                </a:ln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150" dirty="0" err="1" smtClean="0">
                <a:ln w="11430">
                  <a:solidFill>
                    <a:sysClr val="windowText" lastClr="000000"/>
                  </a:solidFill>
                </a:ln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ব্যবহৃত</a:t>
            </a:r>
            <a:r>
              <a:rPr lang="en-US" sz="3600" b="1" spc="150" dirty="0" smtClean="0">
                <a:ln w="11430">
                  <a:solidFill>
                    <a:sysClr val="windowText" lastClr="000000"/>
                  </a:solidFill>
                </a:ln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150" dirty="0" err="1" smtClean="0">
                <a:ln w="11430">
                  <a:solidFill>
                    <a:sysClr val="windowText" lastClr="000000"/>
                  </a:solidFill>
                </a:ln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600" b="1" spc="150" dirty="0" smtClean="0">
                <a:ln w="11430">
                  <a:solidFill>
                    <a:sysClr val="windowText" lastClr="000000"/>
                  </a:solidFill>
                </a:ln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150" dirty="0" err="1" smtClean="0">
                <a:ln w="11430">
                  <a:solidFill>
                    <a:sysClr val="windowText" lastClr="000000"/>
                  </a:solidFill>
                </a:ln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তার</a:t>
            </a:r>
            <a:r>
              <a:rPr lang="en-US" sz="3600" b="1" spc="150" dirty="0" smtClean="0">
                <a:ln w="11430">
                  <a:solidFill>
                    <a:sysClr val="windowText" lastClr="000000"/>
                  </a:solidFill>
                </a:ln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150" dirty="0" err="1" smtClean="0">
                <a:ln w="11430">
                  <a:solidFill>
                    <a:sysClr val="windowText" lastClr="000000"/>
                  </a:solidFill>
                </a:ln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3600" b="1" spc="150" dirty="0" smtClean="0">
                <a:ln w="11430">
                  <a:solidFill>
                    <a:sysClr val="windowText" lastClr="000000"/>
                  </a:solidFill>
                </a:ln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150" dirty="0" err="1" smtClean="0">
                <a:ln w="11430">
                  <a:solidFill>
                    <a:sysClr val="windowText" lastClr="000000"/>
                  </a:solidFill>
                </a:ln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তালিকা</a:t>
            </a:r>
            <a:r>
              <a:rPr lang="en-US" sz="3600" b="1" spc="150" dirty="0" smtClean="0">
                <a:ln w="11430">
                  <a:solidFill>
                    <a:sysClr val="windowText" lastClr="000000"/>
                  </a:solidFill>
                </a:ln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150" dirty="0" err="1" smtClean="0">
                <a:ln w="11430">
                  <a:solidFill>
                    <a:sysClr val="windowText" lastClr="000000"/>
                  </a:solidFill>
                </a:ln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তৈরি</a:t>
            </a:r>
            <a:r>
              <a:rPr lang="en-US" sz="3600" b="1" spc="150" dirty="0" smtClean="0">
                <a:ln w="11430">
                  <a:solidFill>
                    <a:sysClr val="windowText" lastClr="000000"/>
                  </a:solidFill>
                </a:ln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150" dirty="0" err="1" smtClean="0">
                <a:ln w="11430">
                  <a:solidFill>
                    <a:sysClr val="windowText" lastClr="000000"/>
                  </a:solidFill>
                </a:ln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3600" b="1" spc="150" dirty="0" smtClean="0">
                <a:ln w="11430">
                  <a:solidFill>
                    <a:sysClr val="windowText" lastClr="000000"/>
                  </a:solidFill>
                </a:ln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bn-BD" sz="3600" b="1" spc="150" dirty="0">
              <a:ln w="11430">
                <a:solidFill>
                  <a:sysClr val="windowText" lastClr="000000"/>
                </a:solidFill>
              </a:ln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1962" y="2590802"/>
            <a:ext cx="3719289" cy="2808269"/>
          </a:xfrm>
          <a:prstGeom prst="round2DiagRect">
            <a:avLst>
              <a:gd name="adj1" fmla="val 16667"/>
              <a:gd name="adj2" fmla="val 0"/>
            </a:avLst>
          </a:prstGeom>
          <a:ln w="5715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88588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122619" y="572870"/>
            <a:ext cx="512726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spc="150" dirty="0" err="1" smtClean="0">
                <a:ln w="11430">
                  <a:solidFill>
                    <a:sysClr val="windowText" lastClr="000000"/>
                  </a:solidFill>
                </a:ln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এসো</a:t>
            </a:r>
            <a:r>
              <a:rPr lang="en-US" sz="4400" b="1" spc="150" dirty="0" smtClean="0">
                <a:ln w="11430">
                  <a:solidFill>
                    <a:sysClr val="windowText" lastClr="000000"/>
                  </a:solidFill>
                </a:ln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spc="150" dirty="0" err="1" smtClean="0">
                <a:ln w="11430">
                  <a:solidFill>
                    <a:sysClr val="windowText" lastClr="000000"/>
                  </a:solidFill>
                </a:ln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উত্তর</a:t>
            </a:r>
            <a:r>
              <a:rPr lang="en-US" sz="4400" b="1" spc="150" dirty="0" smtClean="0">
                <a:ln w="11430">
                  <a:solidFill>
                    <a:sysClr val="windowText" lastClr="000000"/>
                  </a:solidFill>
                </a:ln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spc="150" dirty="0" err="1" smtClean="0">
                <a:ln w="11430">
                  <a:solidFill>
                    <a:sysClr val="windowText" lastClr="000000"/>
                  </a:solidFill>
                </a:ln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মিলিয়ে</a:t>
            </a:r>
            <a:r>
              <a:rPr lang="en-US" sz="4400" b="1" spc="150" dirty="0" smtClean="0">
                <a:ln w="11430">
                  <a:solidFill>
                    <a:sysClr val="windowText" lastClr="000000"/>
                  </a:solidFill>
                </a:ln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spc="150" dirty="0" err="1" smtClean="0">
                <a:ln w="11430">
                  <a:solidFill>
                    <a:sysClr val="windowText" lastClr="000000"/>
                  </a:solidFill>
                </a:ln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দেখি</a:t>
            </a:r>
            <a:r>
              <a:rPr lang="en-US" sz="4400" b="1" spc="150" dirty="0" smtClean="0">
                <a:ln w="11430">
                  <a:solidFill>
                    <a:sysClr val="windowText" lastClr="000000"/>
                  </a:solidFill>
                </a:ln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</a:t>
            </a:r>
            <a:endParaRPr lang="bn-BD" sz="4400" b="1" spc="150" dirty="0">
              <a:ln w="11430">
                <a:solidFill>
                  <a:sysClr val="windowText" lastClr="000000"/>
                </a:solidFill>
              </a:ln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750" y="2057400"/>
            <a:ext cx="3160117" cy="29718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53" r="25627"/>
          <a:stretch/>
        </p:blipFill>
        <p:spPr>
          <a:xfrm>
            <a:off x="8514326" y="1273166"/>
            <a:ext cx="2272974" cy="429376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95" b="12209"/>
          <a:stretch/>
        </p:blipFill>
        <p:spPr>
          <a:xfrm>
            <a:off x="4445001" y="2118977"/>
            <a:ext cx="3388386" cy="2602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501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4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hlinkClick r:id="" action="ppaction://noaction">
              <a:snd r:embed="rId3" name="bomb.wav"/>
            </a:hlinkClick>
          </p:cNvPr>
          <p:cNvSpPr txBox="1"/>
          <p:nvPr/>
        </p:nvSpPr>
        <p:spPr>
          <a:xfrm>
            <a:off x="1190625" y="2424120"/>
            <a:ext cx="3337120" cy="646331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dirty="0" smtClean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(ক) ২টি</a:t>
            </a:r>
            <a:endParaRPr lang="en-US" sz="3600" b="1" dirty="0">
              <a:ln>
                <a:solidFill>
                  <a:schemeClr val="tx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175162" y="1617077"/>
            <a:ext cx="8826088" cy="646331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  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প্রসেসর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কয়টি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অংশের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সমন্বয়ে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গঠিত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?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>
            <a:hlinkClick r:id="" action="ppaction://noaction">
              <a:snd r:embed="rId3" name="bomb.wav"/>
            </a:hlinkClick>
          </p:cNvPr>
          <p:cNvSpPr txBox="1"/>
          <p:nvPr/>
        </p:nvSpPr>
        <p:spPr>
          <a:xfrm>
            <a:off x="1190625" y="3239870"/>
            <a:ext cx="3337120" cy="646331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dirty="0" smtClean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(গ) ৪টি</a:t>
            </a:r>
            <a:endParaRPr lang="en-US" sz="3600" b="1" dirty="0">
              <a:ln>
                <a:solidFill>
                  <a:schemeClr val="tx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>
            <a:hlinkClick r:id="" action="ppaction://noaction">
              <a:snd r:embed="rId4" name="applause.wav"/>
            </a:hlinkClick>
          </p:cNvPr>
          <p:cNvSpPr txBox="1"/>
          <p:nvPr/>
        </p:nvSpPr>
        <p:spPr>
          <a:xfrm>
            <a:off x="6507204" y="2421144"/>
            <a:ext cx="3494047" cy="646331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dirty="0" smtClean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(খ) </a:t>
            </a:r>
            <a:r>
              <a:rPr lang="en-US" sz="3600" b="1" dirty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৩</a:t>
            </a:r>
            <a:r>
              <a:rPr lang="en-US" sz="3600" b="1" dirty="0" smtClean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টি</a:t>
            </a:r>
            <a:endParaRPr lang="en-US" sz="3600" b="1" dirty="0">
              <a:ln>
                <a:solidFill>
                  <a:schemeClr val="tx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Cross 18"/>
          <p:cNvSpPr/>
          <p:nvPr/>
        </p:nvSpPr>
        <p:spPr>
          <a:xfrm>
            <a:off x="3016251" y="157971"/>
            <a:ext cx="3370384" cy="615085"/>
          </a:xfrm>
          <a:prstGeom prst="plus">
            <a:avLst>
              <a:gd name="adj" fmla="val 0"/>
            </a:avLst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000" b="1" spc="-15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8800" b="1" spc="-1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20" name="Straight Connector 19"/>
          <p:cNvCxnSpPr/>
          <p:nvPr/>
        </p:nvCxnSpPr>
        <p:spPr>
          <a:xfrm>
            <a:off x="96384" y="1143000"/>
            <a:ext cx="11271250" cy="0"/>
          </a:xfrm>
          <a:prstGeom prst="line">
            <a:avLst/>
          </a:prstGeom>
          <a:ln w="3175" cap="rnd" cmpd="dbl">
            <a:solidFill>
              <a:schemeClr val="accent1">
                <a:shade val="95000"/>
                <a:satMod val="105000"/>
                <a:alpha val="85000"/>
              </a:schemeClr>
            </a:solidFill>
            <a:prstDash val="solid"/>
            <a:round/>
          </a:ln>
          <a:effectLst>
            <a:glow rad="190500">
              <a:schemeClr val="accent1">
                <a:alpha val="27000"/>
              </a:schemeClr>
            </a:glow>
            <a:outerShdw blurRad="50800" dist="50800" dir="18900000" algn="bl" rotWithShape="0">
              <a:prstClr val="black">
                <a:alpha val="40000"/>
              </a:prstClr>
            </a:outerShdw>
            <a:reflection blurRad="76200" stA="71000" endPos="65000" dir="5400000" sy="-100000" algn="bl" rotWithShape="0"/>
            <a:softEdge rad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hlinkClick r:id="" action="ppaction://noaction">
              <a:snd r:embed="rId3" name="bomb.wav"/>
            </a:hlinkClick>
          </p:cNvPr>
          <p:cNvSpPr txBox="1"/>
          <p:nvPr/>
        </p:nvSpPr>
        <p:spPr>
          <a:xfrm>
            <a:off x="6522214" y="3239870"/>
            <a:ext cx="3479036" cy="646331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dirty="0" smtClean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(ঘ) </a:t>
            </a:r>
            <a:r>
              <a:rPr lang="en-US" sz="3600" b="1" dirty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৫</a:t>
            </a:r>
            <a:r>
              <a:rPr lang="en-US" sz="3600" b="1" dirty="0" smtClean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টি </a:t>
            </a:r>
            <a:endParaRPr lang="en-US" sz="3600" b="1" dirty="0">
              <a:ln>
                <a:solidFill>
                  <a:schemeClr val="tx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7" name="TextBox 26">
            <a:hlinkClick r:id="" action="ppaction://noaction">
              <a:snd r:embed="rId3" name="bomb.wav"/>
            </a:hlinkClick>
          </p:cNvPr>
          <p:cNvSpPr txBox="1"/>
          <p:nvPr/>
        </p:nvSpPr>
        <p:spPr>
          <a:xfrm>
            <a:off x="1199454" y="5065932"/>
            <a:ext cx="3314568" cy="646331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(ক)  1200 </a:t>
            </a:r>
            <a:r>
              <a:rPr lang="en-US" sz="3600" b="1" spc="-15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টি</a:t>
            </a:r>
            <a:r>
              <a:rPr lang="en-US" sz="36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</a:t>
            </a:r>
            <a:endParaRPr lang="en-US" sz="3600" b="1" spc="-1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175162" y="4267201"/>
            <a:ext cx="8826089" cy="646331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২। 4004 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মাইক্রোপ্রসেসরের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ট্রানজিস্টরের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সংখ্যা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কত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ছিল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0" name="TextBox 29">
            <a:hlinkClick r:id="" action="ppaction://noaction">
              <a:snd r:embed="rId4" name="applause.wav"/>
            </a:hlinkClick>
          </p:cNvPr>
          <p:cNvSpPr txBox="1"/>
          <p:nvPr/>
        </p:nvSpPr>
        <p:spPr>
          <a:xfrm>
            <a:off x="1190625" y="5874842"/>
            <a:ext cx="3337120" cy="646331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(গ)  2300 </a:t>
            </a:r>
            <a:r>
              <a:rPr lang="en-US" sz="3600" b="1" spc="-15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টি</a:t>
            </a:r>
            <a:endParaRPr lang="en-US" sz="3600" b="1" spc="-1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1" name="TextBox 30">
            <a:hlinkClick r:id="" action="ppaction://noaction">
              <a:snd r:embed="rId3" name="bomb.wav"/>
            </a:hlinkClick>
          </p:cNvPr>
          <p:cNvSpPr txBox="1"/>
          <p:nvPr/>
        </p:nvSpPr>
        <p:spPr>
          <a:xfrm>
            <a:off x="6522215" y="5830670"/>
            <a:ext cx="3463781" cy="646331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(ঘ)  3300 </a:t>
            </a:r>
            <a:r>
              <a:rPr lang="en-US" sz="3600" b="1" spc="-15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টি</a:t>
            </a:r>
            <a:endParaRPr lang="en-US" sz="3600" b="1" spc="-1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4" name="TextBox 33">
            <a:hlinkClick r:id="" action="ppaction://noaction">
              <a:snd r:embed="rId3" name="bomb.wav"/>
            </a:hlinkClick>
          </p:cNvPr>
          <p:cNvSpPr txBox="1"/>
          <p:nvPr/>
        </p:nvSpPr>
        <p:spPr>
          <a:xfrm>
            <a:off x="6522215" y="5065932"/>
            <a:ext cx="3463781" cy="646331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(খ) 1300 </a:t>
            </a:r>
            <a:r>
              <a:rPr lang="en-US" sz="3600" b="1" spc="-15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টি</a:t>
            </a:r>
            <a:endParaRPr lang="en-US" sz="3600" b="1" spc="-1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17" t="14289" r="5333" b="35962"/>
          <a:stretch/>
        </p:blipFill>
        <p:spPr>
          <a:xfrm>
            <a:off x="7675158" y="200578"/>
            <a:ext cx="3357967" cy="65203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2" t="11487" r="4294" b="32493"/>
          <a:stretch/>
        </p:blipFill>
        <p:spPr>
          <a:xfrm>
            <a:off x="7664805" y="228600"/>
            <a:ext cx="3357967" cy="624016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753849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2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2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7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2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9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0"/>
                            </p:stCondLst>
                            <p:childTnLst>
                              <p:par>
                                <p:cTn id="70" presetID="2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1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00"/>
                            </p:stCondLst>
                            <p:childTnLst>
                              <p:par>
                                <p:cTn id="82" presetID="2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3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2000"/>
                            </p:stCondLst>
                            <p:childTnLst>
                              <p:par>
                                <p:cTn id="94" presetID="2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5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n 3"/>
          <p:cNvSpPr/>
          <p:nvPr/>
        </p:nvSpPr>
        <p:spPr>
          <a:xfrm>
            <a:off x="2778129" y="653514"/>
            <a:ext cx="5714999" cy="1027914"/>
          </a:xfrm>
          <a:prstGeom prst="can">
            <a:avLst>
              <a:gd name="adj" fmla="val 1647"/>
            </a:avLst>
          </a:prstGeom>
          <a:ln>
            <a:noFill/>
          </a:ln>
          <a:effectLst>
            <a:outerShdw blurRad="50800" dist="38100" dir="2700000" sx="1000" sy="1000" algn="tl" rotWithShape="0">
              <a:srgbClr val="00B0F0">
                <a:alpha val="99000"/>
              </a:srgb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7200" b="1" spc="-15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7200" b="1" spc="-150" dirty="0" err="1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ড়ি</a:t>
            </a:r>
            <a:r>
              <a:rPr lang="bn-BD" sz="7200" b="1" spc="-15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 কাজ</a:t>
            </a:r>
            <a:endParaRPr lang="en-US" sz="7200" b="1" spc="-150" dirty="0">
              <a:ln>
                <a:solidFill>
                  <a:schemeClr val="tx1"/>
                </a:solidFill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96384" y="2057400"/>
            <a:ext cx="11271250" cy="0"/>
          </a:xfrm>
          <a:prstGeom prst="line">
            <a:avLst/>
          </a:prstGeom>
          <a:ln w="127000" cap="rnd" cmpd="dbl">
            <a:solidFill>
              <a:schemeClr val="accent1">
                <a:shade val="95000"/>
                <a:satMod val="105000"/>
                <a:alpha val="85000"/>
              </a:schemeClr>
            </a:solidFill>
            <a:prstDash val="solid"/>
            <a:round/>
          </a:ln>
          <a:effectLst>
            <a:glow rad="190500">
              <a:schemeClr val="accent1">
                <a:alpha val="27000"/>
              </a:schemeClr>
            </a:glow>
            <a:outerShdw blurRad="50800" dist="50800" dir="18900000" algn="bl" rotWithShape="0">
              <a:prstClr val="black">
                <a:alpha val="40000"/>
              </a:prstClr>
            </a:outerShdw>
            <a:reflection blurRad="76200" stA="71000" endPos="65000" dir="5400000" sy="-100000" algn="bl" rotWithShape="0"/>
            <a:softEdge rad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164421" y="2667000"/>
            <a:ext cx="10948078" cy="92333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5400" b="1" spc="-150" dirty="0" smtClean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‘</a:t>
            </a:r>
            <a:r>
              <a:rPr lang="en-US" sz="5400" b="1" spc="-150" dirty="0" err="1" smtClean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প্রসেসর</a:t>
            </a:r>
            <a:r>
              <a:rPr lang="en-US" sz="5400" b="1" spc="-150" dirty="0" smtClean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spc="-150" dirty="0" err="1" smtClean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কম্পিউটারের</a:t>
            </a:r>
            <a:r>
              <a:rPr lang="en-US" sz="5400" b="1" spc="-150" dirty="0" smtClean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spc="-150" dirty="0" err="1" smtClean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মস্তিষ্ক</a:t>
            </a:r>
            <a:r>
              <a:rPr lang="en-US" sz="5400" b="1" spc="-150" dirty="0" smtClean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spc="-150" dirty="0" err="1" smtClean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স্বরূপ</a:t>
            </a:r>
            <a:r>
              <a:rPr lang="en-US" sz="5400" b="1" spc="-150" dirty="0" smtClean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’ </a:t>
            </a:r>
            <a:r>
              <a:rPr lang="en-US" sz="5400" b="1" spc="-150" dirty="0" err="1" smtClean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বিশ্লেষণ</a:t>
            </a:r>
            <a:r>
              <a:rPr lang="en-US" sz="5400" b="1" spc="-150" dirty="0" smtClean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spc="-150" dirty="0" err="1" smtClean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5400" b="1" spc="-150" dirty="0" smtClean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5400" b="1" spc="-150" dirty="0"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6878" y="3962400"/>
            <a:ext cx="2857500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9723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40419" y="4022228"/>
            <a:ext cx="8175625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b="1" spc="-300" dirty="0" err="1" smtClean="0">
                <a:ln>
                  <a:solidFill>
                    <a:srgbClr val="C00000"/>
                  </a:solidFill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সবাইকে</a:t>
            </a:r>
            <a:r>
              <a:rPr lang="en-US" sz="11500" b="1" spc="-300" dirty="0" smtClean="0">
                <a:ln>
                  <a:solidFill>
                    <a:srgbClr val="C00000"/>
                  </a:solidFill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11500" b="1" spc="-300" dirty="0" err="1" smtClean="0">
                <a:ln>
                  <a:solidFill>
                    <a:srgbClr val="C00000"/>
                  </a:solidFill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11500" b="1" spc="-300" dirty="0">
              <a:ln>
                <a:solidFill>
                  <a:srgbClr val="C00000"/>
                </a:solidFill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7531" y="1139252"/>
            <a:ext cx="3581400" cy="2383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304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6109</TotalTime>
  <Words>321</Words>
  <Application>Microsoft Office PowerPoint</Application>
  <PresentationFormat>Custom</PresentationFormat>
  <Paragraphs>125</Paragraphs>
  <Slides>17</Slides>
  <Notes>16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julfiker</dc:creator>
  <cp:lastModifiedBy>pc</cp:lastModifiedBy>
  <cp:revision>498</cp:revision>
  <dcterms:created xsi:type="dcterms:W3CDTF">2014-12-07T02:50:48Z</dcterms:created>
  <dcterms:modified xsi:type="dcterms:W3CDTF">2019-10-15T14:38:32Z</dcterms:modified>
</cp:coreProperties>
</file>