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0" r:id="rId1"/>
  </p:sldMasterIdLst>
  <p:sldIdLst>
    <p:sldId id="256" r:id="rId2"/>
    <p:sldId id="263" r:id="rId3"/>
    <p:sldId id="270" r:id="rId4"/>
    <p:sldId id="277" r:id="rId5"/>
    <p:sldId id="259" r:id="rId6"/>
    <p:sldId id="266" r:id="rId7"/>
    <p:sldId id="257" r:id="rId8"/>
    <p:sldId id="267" r:id="rId9"/>
    <p:sldId id="258" r:id="rId10"/>
    <p:sldId id="260" r:id="rId11"/>
    <p:sldId id="261" r:id="rId12"/>
    <p:sldId id="262" r:id="rId13"/>
    <p:sldId id="264" r:id="rId14"/>
    <p:sldId id="269" r:id="rId15"/>
    <p:sldId id="268" r:id="rId16"/>
    <p:sldId id="274" r:id="rId17"/>
    <p:sldId id="275" r:id="rId18"/>
    <p:sldId id="276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73" d="100"/>
          <a:sy n="73" d="100"/>
        </p:scale>
        <p:origin x="32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hyperlink" Target="mailto:nizamu93@gmail.com,&#2478;&#2507;&#2476;&#2494;&#2439;&#2482;&#2435;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661B5-F409-4F43-8FD7-7A3F48CFA89B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31512-0D00-490A-80FE-97C7895D16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00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661B5-F409-4F43-8FD7-7A3F48CFA89B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31512-0D00-490A-80FE-97C7895D16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027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661B5-F409-4F43-8FD7-7A3F48CFA89B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31512-0D00-490A-80FE-97C7895D16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388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661B5-F409-4F43-8FD7-7A3F48CFA89B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31512-0D00-490A-80FE-97C7895D16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224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661B5-F409-4F43-8FD7-7A3F48CFA89B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31512-0D00-490A-80FE-97C7895D16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479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661B5-F409-4F43-8FD7-7A3F48CFA89B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31512-0D00-490A-80FE-97C7895D16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666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661B5-F409-4F43-8FD7-7A3F48CFA89B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31512-0D00-490A-80FE-97C7895D16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64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661B5-F409-4F43-8FD7-7A3F48CFA89B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31512-0D00-490A-80FE-97C7895D16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979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661B5-F409-4F43-8FD7-7A3F48CFA89B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31512-0D00-490A-80FE-97C7895D16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177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661B5-F409-4F43-8FD7-7A3F48CFA89B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31512-0D00-490A-80FE-97C7895D16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60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661B5-F409-4F43-8FD7-7A3F48CFA89B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31512-0D00-490A-80FE-97C7895D16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6481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59122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2155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2250" tIns="26128" rIns="52250" bIns="2612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3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179335" y="6432339"/>
            <a:ext cx="878533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 Ban"/>
              </a:rPr>
              <a:t>মোহাম্মদ</a:t>
            </a:r>
            <a:r>
              <a:rPr lang="en-US" sz="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 Ban"/>
              </a:rPr>
              <a:t> </a:t>
            </a:r>
            <a:r>
              <a:rPr lang="en-US" sz="800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 Ban"/>
              </a:rPr>
              <a:t>নিজাম</a:t>
            </a:r>
            <a:r>
              <a:rPr lang="en-US" sz="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 Ban"/>
              </a:rPr>
              <a:t> </a:t>
            </a:r>
            <a:r>
              <a:rPr lang="en-US" sz="800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 Ban"/>
              </a:rPr>
              <a:t>উদ্দিন,সহকারী</a:t>
            </a:r>
            <a:r>
              <a:rPr lang="en-US" sz="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 Ban"/>
              </a:rPr>
              <a:t> </a:t>
            </a:r>
            <a:r>
              <a:rPr lang="en-US" sz="800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 Ban"/>
              </a:rPr>
              <a:t>শিক্ষক</a:t>
            </a:r>
            <a:r>
              <a:rPr lang="en-US" sz="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 Ban"/>
              </a:rPr>
              <a:t>,</a:t>
            </a:r>
            <a:r>
              <a:rPr lang="en-US" sz="800" baseline="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 Ban"/>
              </a:rPr>
              <a:t> </a:t>
            </a:r>
            <a:r>
              <a:rPr lang="en-US" sz="800" baseline="0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 Ban"/>
              </a:rPr>
              <a:t>মল্লিকপুর</a:t>
            </a:r>
            <a:r>
              <a:rPr lang="en-US" sz="800" baseline="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 Ban"/>
              </a:rPr>
              <a:t> </a:t>
            </a:r>
            <a:r>
              <a:rPr lang="en-US" sz="800" baseline="0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 Ban"/>
              </a:rPr>
              <a:t>সরকারি</a:t>
            </a:r>
            <a:r>
              <a:rPr lang="en-US" sz="800" baseline="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 Ban"/>
              </a:rPr>
              <a:t> </a:t>
            </a:r>
            <a:r>
              <a:rPr lang="en-US" sz="800" baseline="0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 Ban"/>
              </a:rPr>
              <a:t>প্রাথমিক</a:t>
            </a:r>
            <a:r>
              <a:rPr lang="en-US" sz="800" baseline="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 Ban"/>
              </a:rPr>
              <a:t> </a:t>
            </a:r>
            <a:r>
              <a:rPr lang="en-US" sz="800" baseline="0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 Ban"/>
              </a:rPr>
              <a:t>বিদ্যালয়,ছাতক,সুনামগঞ্জ</a:t>
            </a:r>
            <a:r>
              <a:rPr lang="en-US" sz="800" baseline="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 Ban"/>
              </a:rPr>
              <a:t>, </a:t>
            </a:r>
            <a:r>
              <a:rPr lang="en-US" sz="800" baseline="0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 Ban"/>
              </a:rPr>
              <a:t>ইমেইল</a:t>
            </a:r>
            <a:r>
              <a:rPr lang="en-US" sz="800" baseline="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 Ban"/>
              </a:rPr>
              <a:t>- </a:t>
            </a:r>
            <a:r>
              <a:rPr lang="en-US" sz="800" baseline="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nizamu93@gmail.com, </a:t>
            </a:r>
            <a:r>
              <a:rPr lang="en-US" sz="800" baseline="0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 Ban"/>
                <a:cs typeface="Times New Roman" panose="02020603050405020304" pitchFamily="18" charset="0"/>
                <a:hlinkClick r:id="rId2"/>
              </a:rPr>
              <a:t>মোবাইলঃ</a:t>
            </a:r>
            <a:r>
              <a:rPr lang="en-US" sz="800" baseline="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 Ban"/>
                <a:cs typeface="Times New Roman" panose="02020603050405020304" pitchFamily="18" charset="0"/>
              </a:rPr>
              <a:t> 01718782723</a:t>
            </a:r>
            <a:endParaRPr lang="en-US" sz="800" dirty="0">
              <a:solidFill>
                <a:schemeClr val="accent1">
                  <a:lumMod val="40000"/>
                  <a:lumOff val="60000"/>
                </a:schemeClr>
              </a:solidFill>
              <a:latin typeface="Nikosh Ban"/>
            </a:endParaRPr>
          </a:p>
        </p:txBody>
      </p:sp>
    </p:spTree>
    <p:extLst>
      <p:ext uri="{BB962C8B-B14F-4D97-AF65-F5344CB8AC3E}">
        <p14:creationId xmlns:p14="http://schemas.microsoft.com/office/powerpoint/2010/main" val="1452636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10/15/2019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rame 6"/>
          <p:cNvSpPr/>
          <p:nvPr userDrawn="1"/>
        </p:nvSpPr>
        <p:spPr>
          <a:xfrm>
            <a:off x="1" y="1"/>
            <a:ext cx="9144000" cy="6858000"/>
          </a:xfrm>
          <a:prstGeom prst="frame">
            <a:avLst>
              <a:gd name="adj1" fmla="val 3674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6581107"/>
            <a:ext cx="914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err="1" smtClean="0">
                <a:solidFill>
                  <a:schemeClr val="bg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মোহাম্মদ</a:t>
            </a:r>
            <a:r>
              <a:rPr lang="en-US" sz="900" dirty="0" smtClean="0">
                <a:solidFill>
                  <a:schemeClr val="bg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00" dirty="0" err="1" smtClean="0">
                <a:solidFill>
                  <a:schemeClr val="bg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নিজাম</a:t>
            </a:r>
            <a:r>
              <a:rPr lang="en-US" sz="900" dirty="0" smtClean="0">
                <a:solidFill>
                  <a:schemeClr val="bg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00" dirty="0" err="1" smtClean="0">
                <a:solidFill>
                  <a:schemeClr val="bg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উদ্দিন</a:t>
            </a:r>
            <a:r>
              <a:rPr lang="en-US" sz="900" dirty="0" smtClean="0">
                <a:solidFill>
                  <a:schemeClr val="bg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900" dirty="0" err="1" smtClean="0">
                <a:solidFill>
                  <a:schemeClr val="bg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900" baseline="0" dirty="0" smtClean="0">
                <a:solidFill>
                  <a:schemeClr val="bg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00" baseline="0" dirty="0" err="1" smtClean="0">
                <a:solidFill>
                  <a:schemeClr val="bg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900" baseline="0" dirty="0" smtClean="0">
                <a:solidFill>
                  <a:schemeClr val="bg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900" baseline="0" dirty="0" err="1" smtClean="0">
                <a:solidFill>
                  <a:schemeClr val="bg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মল্লিকপুর</a:t>
            </a:r>
            <a:r>
              <a:rPr lang="en-US" sz="900" baseline="0" dirty="0" smtClean="0">
                <a:solidFill>
                  <a:schemeClr val="bg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00" baseline="0" dirty="0" err="1" smtClean="0">
                <a:solidFill>
                  <a:schemeClr val="bg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900" baseline="0" dirty="0" smtClean="0">
                <a:solidFill>
                  <a:schemeClr val="bg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00" baseline="0" dirty="0" err="1" smtClean="0">
                <a:solidFill>
                  <a:schemeClr val="bg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900" baseline="0" dirty="0" smtClean="0">
                <a:solidFill>
                  <a:schemeClr val="bg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00" baseline="0" dirty="0" err="1" smtClean="0">
                <a:solidFill>
                  <a:schemeClr val="bg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900" baseline="0" dirty="0" smtClean="0">
                <a:solidFill>
                  <a:schemeClr val="bg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900" baseline="0" dirty="0" err="1" smtClean="0">
                <a:solidFill>
                  <a:schemeClr val="bg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ছাতক</a:t>
            </a:r>
            <a:r>
              <a:rPr lang="en-US" sz="900" baseline="0" dirty="0" smtClean="0">
                <a:solidFill>
                  <a:schemeClr val="bg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900" baseline="0" dirty="0" err="1" smtClean="0">
                <a:solidFill>
                  <a:schemeClr val="bg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সুনামগঞ্জ</a:t>
            </a:r>
            <a:r>
              <a:rPr lang="en-US" sz="900" baseline="0" dirty="0" smtClean="0">
                <a:solidFill>
                  <a:schemeClr val="bg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900" baseline="0" dirty="0" err="1" smtClean="0">
                <a:solidFill>
                  <a:schemeClr val="bg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900" baseline="0" dirty="0" smtClean="0">
                <a:solidFill>
                  <a:schemeClr val="bg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নং-০১৭১৮৭৮২৭২৩, ইমেইলঃ</a:t>
            </a:r>
            <a:r>
              <a:rPr lang="en-US" sz="900" baseline="0" dirty="0" smtClean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nizamu93@gmail.com</a:t>
            </a:r>
            <a:r>
              <a:rPr lang="en-US" sz="900" dirty="0" smtClean="0">
                <a:solidFill>
                  <a:schemeClr val="bg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900" dirty="0">
              <a:solidFill>
                <a:schemeClr val="bg1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2555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  <p:sldLayoutId id="214748380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8011" y="457200"/>
            <a:ext cx="82557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মাল্টিমিডিয়া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868" y="1627685"/>
            <a:ext cx="4990012" cy="427672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240080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658" y="927680"/>
            <a:ext cx="4747845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IN" sz="45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IN" sz="45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IN" sz="45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4500" dirty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 নিজাম উদ্দিন</a:t>
            </a:r>
          </a:p>
          <a:p>
            <a:pPr algn="ctr"/>
            <a:r>
              <a:rPr lang="bn-IN" sz="3000" dirty="0"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</a:p>
          <a:p>
            <a:pPr algn="ctr"/>
            <a:r>
              <a:rPr lang="bn-IN" sz="3000" dirty="0">
                <a:latin typeface="NikoshBAN" panose="02000000000000000000" pitchFamily="2" charset="0"/>
                <a:cs typeface="NikoshBAN" panose="02000000000000000000" pitchFamily="2" charset="0"/>
              </a:rPr>
              <a:t>মল্লিকপুর সরকারী প্রাথমিক বিদ্যালয়</a:t>
            </a:r>
          </a:p>
          <a:p>
            <a:pPr algn="ctr"/>
            <a:r>
              <a:rPr lang="bn-IN" sz="3000" dirty="0">
                <a:latin typeface="NikoshBAN" panose="02000000000000000000" pitchFamily="2" charset="0"/>
                <a:cs typeface="NikoshBAN" panose="02000000000000000000" pitchFamily="2" charset="0"/>
              </a:rPr>
              <a:t>ছাতক, সুনামগঞ্জ। </a:t>
            </a:r>
          </a:p>
          <a:p>
            <a:pPr algn="ctr"/>
            <a:r>
              <a:rPr lang="bn-IN" sz="3000" dirty="0">
                <a:latin typeface="NikoshBAN" panose="02000000000000000000" pitchFamily="2" charset="0"/>
                <a:cs typeface="NikoshBAN" panose="02000000000000000000" pitchFamily="2" charset="0"/>
              </a:rPr>
              <a:t>মোবাইলঃ 01718782723</a:t>
            </a:r>
          </a:p>
          <a:p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ইমেইলঃ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nizamu93@gmail.com</a:t>
            </a:r>
            <a:endParaRPr lang="en-US" sz="2625" dirty="0"/>
          </a:p>
        </p:txBody>
      </p:sp>
      <p:sp>
        <p:nvSpPr>
          <p:cNvPr id="3" name="TextBox 2"/>
          <p:cNvSpPr txBox="1"/>
          <p:nvPr/>
        </p:nvSpPr>
        <p:spPr>
          <a:xfrm>
            <a:off x="4762503" y="561335"/>
            <a:ext cx="4137585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bn-IN" sz="35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bn-IN" sz="35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bn-IN" sz="35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bn-IN" sz="35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bn-IN" sz="35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5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35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5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35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5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বিজ্ঞান</a:t>
            </a:r>
            <a:endParaRPr lang="en-US" sz="35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750"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275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750" dirty="0" err="1">
                <a:latin typeface="NikoshBAN" panose="02000000000000000000" pitchFamily="2" charset="0"/>
                <a:cs typeface="NikoshBAN" panose="02000000000000000000" pitchFamily="2" charset="0"/>
              </a:rPr>
              <a:t>তৃতীয়</a:t>
            </a:r>
            <a:endParaRPr lang="en-US" sz="275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750" dirty="0" err="1"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en-US" sz="2750" dirty="0">
                <a:latin typeface="NikoshBAN" panose="02000000000000000000" pitchFamily="2" charset="0"/>
                <a:cs typeface="NikoshBAN" panose="02000000000000000000" pitchFamily="2" charset="0"/>
              </a:rPr>
              <a:t> ১০</a:t>
            </a:r>
          </a:p>
          <a:p>
            <a:pPr algn="ctr"/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শিরোনামঃ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000" dirty="0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প্রযুক্তির সঙ্গে পরিচয়</a:t>
            </a:r>
          </a:p>
          <a:p>
            <a:pPr algn="ctr"/>
            <a:r>
              <a:rPr lang="bn-IN" sz="2250" dirty="0">
                <a:latin typeface="NikoshBAN" panose="02000000000000000000" pitchFamily="2" charset="0"/>
                <a:cs typeface="NikoshBAN" panose="02000000000000000000" pitchFamily="2" charset="0"/>
              </a:rPr>
              <a:t>আজকের পাঠঃ </a:t>
            </a:r>
            <a:r>
              <a:rPr lang="bn-IN" sz="225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প্রযুক্তির </a:t>
            </a:r>
            <a:r>
              <a:rPr lang="bn-IN" sz="225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উন্নয়ন</a:t>
            </a:r>
            <a:endParaRPr lang="en-US" sz="225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250" dirty="0" smtClean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225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যাতায়াত</a:t>
            </a:r>
            <a:r>
              <a:rPr lang="en-US" sz="225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25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225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25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2250" dirty="0" smtClean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bn-IN" sz="225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225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9454" t="14226" r="29373" b="9072"/>
          <a:stretch/>
        </p:blipFill>
        <p:spPr>
          <a:xfrm>
            <a:off x="6105460" y="671139"/>
            <a:ext cx="1382660" cy="220268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766" y="671139"/>
            <a:ext cx="1560633" cy="220268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5691101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73182" y="420530"/>
            <a:ext cx="63845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প্রাচীনকালে মানুষ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কীভাবে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চলাচল করত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3145" y="4767943"/>
            <a:ext cx="84516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প্রযুক্তির উন্নয়নের ফলে মানুষ যাতায়াত ও যোগাযোগের নানা রকম মাধ্যম আবিষ্কার করেছে।  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366701" y="1369827"/>
            <a:ext cx="6384559" cy="2761768"/>
            <a:chOff x="1366701" y="1369827"/>
            <a:chExt cx="6384559" cy="2761768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6701" y="1369827"/>
              <a:ext cx="2857500" cy="1812471"/>
            </a:xfrm>
            <a:prstGeom prst="rect">
              <a:avLst/>
            </a:prstGeom>
            <a:ln w="190500" cap="sq">
              <a:solidFill>
                <a:srgbClr val="C8C6BD"/>
              </a:solidFill>
              <a:prstDash val="solid"/>
              <a:miter lim="800000"/>
            </a:ln>
            <a:effectLst>
              <a:outerShdw blurRad="254000" algn="bl" rotWithShape="0">
                <a:srgbClr val="000000">
                  <a:alpha val="43000"/>
                </a:srgbClr>
              </a:outerShdw>
            </a:effectLst>
            <a:scene3d>
              <a:camera prst="perspectiveFront" fov="5400000"/>
              <a:lightRig rig="threePt" dir="t">
                <a:rot lat="0" lon="0" rev="21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0716" y="1369827"/>
              <a:ext cx="2867025" cy="1812471"/>
            </a:xfrm>
            <a:prstGeom prst="rect">
              <a:avLst/>
            </a:prstGeom>
            <a:ln w="190500" cap="sq">
              <a:solidFill>
                <a:srgbClr val="C8C6BD"/>
              </a:solidFill>
              <a:prstDash val="solid"/>
              <a:miter lim="800000"/>
            </a:ln>
            <a:effectLst>
              <a:outerShdw blurRad="254000" algn="bl" rotWithShape="0">
                <a:srgbClr val="000000">
                  <a:alpha val="43000"/>
                </a:srgbClr>
              </a:outerShdw>
            </a:effectLst>
            <a:scene3d>
              <a:camera prst="perspectiveFront" fov="5400000"/>
              <a:lightRig rig="threePt" dir="t">
                <a:rot lat="0" lon="0" rev="21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  <p:sp>
          <p:nvSpPr>
            <p:cNvPr id="7" name="TextBox 6"/>
            <p:cNvSpPr txBox="1"/>
            <p:nvPr/>
          </p:nvSpPr>
          <p:spPr>
            <a:xfrm>
              <a:off x="1366701" y="3485264"/>
              <a:ext cx="638455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36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প্রাচীনকালে মানুষ পায়ে হেঁটে</a:t>
              </a:r>
              <a:r>
                <a:rPr lang="en-US" sz="36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IN" sz="36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চলাচল করত</a:t>
              </a:r>
              <a:r>
                <a:rPr lang="en-US" sz="36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IN" sz="36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en-US" sz="36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816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5727" y="707993"/>
            <a:ext cx="2560222" cy="177449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506" y="2874370"/>
            <a:ext cx="2416221" cy="177600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5949" y="2874370"/>
            <a:ext cx="2559561" cy="177600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TextBox 7"/>
          <p:cNvSpPr txBox="1"/>
          <p:nvPr/>
        </p:nvSpPr>
        <p:spPr>
          <a:xfrm>
            <a:off x="3558781" y="2659113"/>
            <a:ext cx="1894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জলযান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85949" y="4903075"/>
            <a:ext cx="1894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আকাশযান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09506" y="4903076"/>
            <a:ext cx="1894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স্থলযান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7232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6389" y="522514"/>
            <a:ext cx="82034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আমরা দেখলাম যাতায়াত ও যোগাযোগের ক্ষেত্রে কীভাবে প্রযুক্তির উন্নয়ন ঘটেছে। 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045029" y="2873831"/>
            <a:ext cx="7106194" cy="3056706"/>
            <a:chOff x="1358537" y="2364378"/>
            <a:chExt cx="7106194" cy="2858227"/>
          </a:xfrm>
        </p:grpSpPr>
        <p:sp>
          <p:nvSpPr>
            <p:cNvPr id="3" name="Oval 2"/>
            <p:cNvSpPr/>
            <p:nvPr/>
          </p:nvSpPr>
          <p:spPr>
            <a:xfrm>
              <a:off x="1358537" y="2364378"/>
              <a:ext cx="7106194" cy="901337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4000" b="1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আমাদের আজকের পাঠ </a:t>
              </a:r>
              <a:endParaRPr lang="en-US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4" name="Snip Diagonal Corner Rectangle 3"/>
            <p:cNvSpPr/>
            <p:nvPr/>
          </p:nvSpPr>
          <p:spPr>
            <a:xfrm>
              <a:off x="2312126" y="3615874"/>
              <a:ext cx="5003074" cy="160673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7200" b="1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প্রযুক্তির উন্নয়ন </a:t>
              </a:r>
              <a:endParaRPr lang="en-US" sz="7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3572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Ribbon 1"/>
          <p:cNvSpPr/>
          <p:nvPr/>
        </p:nvSpPr>
        <p:spPr>
          <a:xfrm>
            <a:off x="710085" y="973603"/>
            <a:ext cx="7957038" cy="1260230"/>
          </a:xfrm>
          <a:prstGeom prst="ribb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 </a:t>
            </a:r>
            <a:endParaRPr lang="en-US" sz="6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330" y="3412924"/>
            <a:ext cx="767861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000" dirty="0">
                <a:latin typeface="NikoshBAN" panose="02000000000000000000" pitchFamily="2" charset="0"/>
                <a:cs typeface="NikoshBAN" panose="02000000000000000000" pitchFamily="2" charset="0"/>
              </a:rPr>
              <a:t>১০.১.১</a:t>
            </a:r>
            <a:r>
              <a:rPr lang="en-US" sz="5000" dirty="0">
                <a:latin typeface="NikoshBAN" panose="02000000000000000000" pitchFamily="2" charset="0"/>
                <a:cs typeface="NikoshBAN" panose="02000000000000000000" pitchFamily="2" charset="0"/>
              </a:rPr>
              <a:t> – </a:t>
            </a:r>
            <a:r>
              <a:rPr lang="en-US" sz="5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পড়াশুনা</a:t>
            </a:r>
            <a:r>
              <a:rPr lang="en-US" sz="5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50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যাতায়াত</a:t>
            </a:r>
            <a:r>
              <a:rPr lang="en-US" sz="50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5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কৃষিতে</a:t>
            </a:r>
            <a:r>
              <a:rPr lang="bn-IN" sz="5000" dirty="0">
                <a:latin typeface="NikoshBAN" panose="02000000000000000000" pitchFamily="2" charset="0"/>
                <a:cs typeface="NikoshBAN" panose="02000000000000000000" pitchFamily="2" charset="0"/>
              </a:rPr>
              <a:t> প্রযুক্তির বিকাশ ও ব্যবহার বর্ণনা করতে পারবে। </a:t>
            </a:r>
            <a:endParaRPr lang="en-US" sz="5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7026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3223" y="1293223"/>
            <a:ext cx="502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b="1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তোমরা কী বলতে পারোঃ </a:t>
            </a:r>
            <a:endParaRPr lang="en-US" sz="4000" b="1" dirty="0">
              <a:solidFill>
                <a:schemeClr val="accent1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05395" y="2730137"/>
            <a:ext cx="761564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bn-IN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 কী?</a:t>
            </a:r>
          </a:p>
          <a:p>
            <a:endParaRPr lang="bn-IN" sz="4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n-IN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 আমাদের কীভাবে সাহায্য করে? 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6272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5972" t="28334" r="25808" b="47056"/>
          <a:stretch/>
        </p:blipFill>
        <p:spPr>
          <a:xfrm>
            <a:off x="576302" y="1683955"/>
            <a:ext cx="8079970" cy="481404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6302" y="483326"/>
            <a:ext cx="80799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ছকে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প্রাচীনকাল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বর্তমানকাল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পর্যন্ত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যাতায়াত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যোগাযোগের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উন্নতি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বিকাশের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ধারা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তুলে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ধরো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9336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1"/>
          <p:cNvSpPr/>
          <p:nvPr/>
        </p:nvSpPr>
        <p:spPr>
          <a:xfrm>
            <a:off x="2157546" y="1355812"/>
            <a:ext cx="4467497" cy="561703"/>
          </a:xfrm>
          <a:prstGeom prst="downArrow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পায়ে</a:t>
            </a:r>
            <a:r>
              <a:rPr lang="en-US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হাঁটা</a:t>
            </a:r>
            <a:r>
              <a:rPr lang="en-US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মানুষ</a:t>
            </a:r>
            <a:r>
              <a:rPr lang="en-US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901336" y="2182584"/>
            <a:ext cx="6966857" cy="1169124"/>
            <a:chOff x="888274" y="1371600"/>
            <a:chExt cx="6966857" cy="1169124"/>
          </a:xfrm>
        </p:grpSpPr>
        <p:sp>
          <p:nvSpPr>
            <p:cNvPr id="6" name="Rectangle 5"/>
            <p:cNvSpPr/>
            <p:nvPr/>
          </p:nvSpPr>
          <p:spPr>
            <a:xfrm>
              <a:off x="888274" y="1371600"/>
              <a:ext cx="1881052" cy="4702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3200" b="1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জলপথ </a:t>
              </a:r>
              <a:endPara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431176" y="1419496"/>
              <a:ext cx="1881052" cy="4702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3200" b="1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স্থলপথ </a:t>
              </a:r>
              <a:endPara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5974079" y="1393371"/>
              <a:ext cx="1881052" cy="4702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3200" b="1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আকাশপথ </a:t>
              </a:r>
              <a:endPara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9" name="Down Arrow 8"/>
            <p:cNvSpPr/>
            <p:nvPr/>
          </p:nvSpPr>
          <p:spPr>
            <a:xfrm>
              <a:off x="1632857" y="1889759"/>
              <a:ext cx="404949" cy="579121"/>
            </a:xfrm>
            <a:prstGeom prst="downArrow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Down Arrow 9"/>
            <p:cNvSpPr/>
            <p:nvPr/>
          </p:nvSpPr>
          <p:spPr>
            <a:xfrm>
              <a:off x="6712130" y="1909353"/>
              <a:ext cx="404949" cy="579121"/>
            </a:xfrm>
            <a:prstGeom prst="downArrow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Down Arrow 10"/>
            <p:cNvSpPr/>
            <p:nvPr/>
          </p:nvSpPr>
          <p:spPr>
            <a:xfrm>
              <a:off x="4169227" y="1961603"/>
              <a:ext cx="404949" cy="579121"/>
            </a:xfrm>
            <a:prstGeom prst="downArrow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888274" y="3468187"/>
            <a:ext cx="1913708" cy="2576644"/>
            <a:chOff x="888274" y="3468187"/>
            <a:chExt cx="1913708" cy="2576644"/>
          </a:xfrm>
        </p:grpSpPr>
        <p:sp>
          <p:nvSpPr>
            <p:cNvPr id="13" name="Rounded Rectangle 12"/>
            <p:cNvSpPr/>
            <p:nvPr/>
          </p:nvSpPr>
          <p:spPr>
            <a:xfrm>
              <a:off x="888274" y="3468187"/>
              <a:ext cx="1894114" cy="607425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2800" b="1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ভেলা </a:t>
              </a:r>
              <a:endParaRPr 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901336" y="4411977"/>
              <a:ext cx="1894114" cy="607425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b="1" dirty="0" smtClean="0">
                  <a:solidFill>
                    <a:schemeClr val="tx1"/>
                  </a:solidFill>
                </a:rPr>
                <a:t>পাল তোলা নৌকা 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907868" y="5437406"/>
              <a:ext cx="1894114" cy="607425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b="1" dirty="0" smtClean="0">
                  <a:solidFill>
                    <a:schemeClr val="tx1"/>
                  </a:solidFill>
                </a:rPr>
                <a:t>লঞ্চ 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431176" y="3506826"/>
            <a:ext cx="1907176" cy="2504801"/>
            <a:chOff x="3431176" y="3506826"/>
            <a:chExt cx="1907176" cy="2504801"/>
          </a:xfrm>
        </p:grpSpPr>
        <p:sp>
          <p:nvSpPr>
            <p:cNvPr id="16" name="Rounded Rectangle 15"/>
            <p:cNvSpPr/>
            <p:nvPr/>
          </p:nvSpPr>
          <p:spPr>
            <a:xfrm>
              <a:off x="3444238" y="5404202"/>
              <a:ext cx="1894114" cy="607425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2400" b="1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বাস </a:t>
              </a:r>
              <a:endPara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3431176" y="4410886"/>
              <a:ext cx="1894114" cy="607425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b="1" dirty="0" smtClean="0">
                  <a:solidFill>
                    <a:schemeClr val="tx1"/>
                  </a:solidFill>
                </a:rPr>
                <a:t>রেলগাড়ি 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3444238" y="3506826"/>
              <a:ext cx="1894114" cy="607425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2400" b="1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ঘোড়া </a:t>
              </a:r>
              <a:endPara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980609" y="3506827"/>
            <a:ext cx="1900646" cy="2538005"/>
            <a:chOff x="5980609" y="3506827"/>
            <a:chExt cx="1900646" cy="2538005"/>
          </a:xfrm>
        </p:grpSpPr>
        <p:sp>
          <p:nvSpPr>
            <p:cNvPr id="19" name="Rounded Rectangle 18"/>
            <p:cNvSpPr/>
            <p:nvPr/>
          </p:nvSpPr>
          <p:spPr>
            <a:xfrm>
              <a:off x="5980609" y="5437407"/>
              <a:ext cx="1894114" cy="607425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2400" b="1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মহাকাশযান </a:t>
              </a:r>
              <a:endPara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5987141" y="4410885"/>
              <a:ext cx="1894114" cy="607425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2400" b="1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হেলিকপ্টার</a:t>
              </a:r>
              <a:endPara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5987141" y="3506827"/>
              <a:ext cx="1894114" cy="607425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2400" b="1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উড়োজাহাজ </a:t>
              </a:r>
              <a:endPara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2285999" y="444137"/>
            <a:ext cx="37011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b="1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 ছকটি লক্ষ্য কর 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19732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ght Arrow 5"/>
          <p:cNvSpPr/>
          <p:nvPr/>
        </p:nvSpPr>
        <p:spPr>
          <a:xfrm>
            <a:off x="2949221" y="3052767"/>
            <a:ext cx="431074" cy="339634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5836257" y="3052767"/>
            <a:ext cx="431074" cy="339634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569" y="2459900"/>
            <a:ext cx="2209500" cy="142548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195" y="2459900"/>
            <a:ext cx="2149910" cy="142548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6483" y="2459900"/>
            <a:ext cx="2056676" cy="142548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9" name="TextBox 8"/>
          <p:cNvSpPr txBox="1"/>
          <p:nvPr/>
        </p:nvSpPr>
        <p:spPr>
          <a:xfrm>
            <a:off x="666949" y="1263833"/>
            <a:ext cx="27133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প্রযুক্তির উন্নতিঃ </a:t>
            </a:r>
            <a:endParaRPr lang="en-US" sz="3600" b="1" dirty="0">
              <a:solidFill>
                <a:schemeClr val="accent1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66949" y="4535004"/>
            <a:ext cx="79422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এই যানবাহনগুলো কোথায় দেখা যায়? এগুলো কোন পথে চলাচল করে?  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16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562687" y="3721771"/>
            <a:ext cx="79422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এই যানবাহনগুলো কোথায় দেখা যায়? এগুলো কোন পথে চলাচল করে? 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617527" y="1401956"/>
            <a:ext cx="7887378" cy="1511061"/>
            <a:chOff x="617527" y="1401956"/>
            <a:chExt cx="7887378" cy="1511061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37497" y="1401956"/>
              <a:ext cx="1960750" cy="1511061"/>
            </a:xfrm>
            <a:prstGeom prst="rect">
              <a:avLst/>
            </a:prstGeom>
            <a:ln w="190500" cap="sq">
              <a:solidFill>
                <a:srgbClr val="C8C6BD"/>
              </a:solidFill>
              <a:prstDash val="solid"/>
              <a:miter lim="800000"/>
            </a:ln>
            <a:effectLst>
              <a:outerShdw blurRad="254000" algn="bl" rotWithShape="0">
                <a:srgbClr val="000000">
                  <a:alpha val="43000"/>
                </a:srgbClr>
              </a:outerShdw>
            </a:effectLst>
            <a:scene3d>
              <a:camera prst="perspectiveFront" fov="5400000"/>
              <a:lightRig rig="threePt" dir="t">
                <a:rot lat="0" lon="0" rev="21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7527" y="1401956"/>
              <a:ext cx="2181259" cy="1511061"/>
            </a:xfrm>
            <a:prstGeom prst="rect">
              <a:avLst/>
            </a:prstGeom>
            <a:ln w="190500" cap="sq">
              <a:solidFill>
                <a:srgbClr val="C8C6BD"/>
              </a:solidFill>
              <a:prstDash val="solid"/>
              <a:miter lim="800000"/>
            </a:ln>
            <a:effectLst>
              <a:outerShdw blurRad="254000" algn="bl" rotWithShape="0">
                <a:srgbClr val="000000">
                  <a:alpha val="43000"/>
                </a:srgbClr>
              </a:outerShdw>
            </a:effectLst>
            <a:scene3d>
              <a:camera prst="perspectiveFront" fov="5400000"/>
              <a:lightRig rig="threePt" dir="t">
                <a:rot lat="0" lon="0" rev="21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  <p:sp>
          <p:nvSpPr>
            <p:cNvPr id="6" name="Right Arrow 5"/>
            <p:cNvSpPr/>
            <p:nvPr/>
          </p:nvSpPr>
          <p:spPr>
            <a:xfrm>
              <a:off x="2913527" y="1802674"/>
              <a:ext cx="557184" cy="457200"/>
            </a:xfrm>
            <a:prstGeom prst="rightArrow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Arrow 6"/>
            <p:cNvSpPr/>
            <p:nvPr/>
          </p:nvSpPr>
          <p:spPr>
            <a:xfrm>
              <a:off x="5712987" y="1928886"/>
              <a:ext cx="557184" cy="457200"/>
            </a:xfrm>
            <a:prstGeom prst="rightArrow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07947" y="1424295"/>
              <a:ext cx="2096958" cy="1488722"/>
            </a:xfrm>
            <a:prstGeom prst="rect">
              <a:avLst/>
            </a:prstGeom>
            <a:ln w="190500" cap="sq">
              <a:solidFill>
                <a:srgbClr val="C8C6BD"/>
              </a:solidFill>
              <a:prstDash val="solid"/>
              <a:miter lim="800000"/>
            </a:ln>
            <a:effectLst>
              <a:outerShdw blurRad="254000" algn="bl" rotWithShape="0">
                <a:srgbClr val="000000">
                  <a:alpha val="43000"/>
                </a:srgbClr>
              </a:outerShdw>
            </a:effectLst>
            <a:scene3d>
              <a:camera prst="perspectiveFront" fov="5400000"/>
              <a:lightRig rig="threePt" dir="t">
                <a:rot lat="0" lon="0" rev="21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</p:grpSp>
    </p:spTree>
    <p:extLst>
      <p:ext uri="{BB962C8B-B14F-4D97-AF65-F5344CB8AC3E}">
        <p14:creationId xmlns:p14="http://schemas.microsoft.com/office/powerpoint/2010/main" val="978351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572315" y="1296216"/>
            <a:ext cx="7994195" cy="1622885"/>
            <a:chOff x="588101" y="2484936"/>
            <a:chExt cx="7994195" cy="1622885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101" y="2484936"/>
              <a:ext cx="2272039" cy="1622885"/>
            </a:xfrm>
            <a:prstGeom prst="rect">
              <a:avLst/>
            </a:prstGeom>
            <a:ln w="190500" cap="sq">
              <a:solidFill>
                <a:srgbClr val="C8C6BD"/>
              </a:solidFill>
              <a:prstDash val="solid"/>
              <a:miter lim="800000"/>
            </a:ln>
            <a:effectLst>
              <a:outerShdw blurRad="254000" algn="bl" rotWithShape="0">
                <a:srgbClr val="000000">
                  <a:alpha val="43000"/>
                </a:srgbClr>
              </a:outerShdw>
            </a:effectLst>
            <a:scene3d>
              <a:camera prst="perspectiveFront" fov="5400000"/>
              <a:lightRig rig="threePt" dir="t">
                <a:rot lat="0" lon="0" rev="21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2400" y="2484936"/>
              <a:ext cx="2209043" cy="1622885"/>
            </a:xfrm>
            <a:prstGeom prst="rect">
              <a:avLst/>
            </a:prstGeom>
            <a:ln w="190500" cap="sq">
              <a:solidFill>
                <a:srgbClr val="C8C6BD"/>
              </a:solidFill>
              <a:prstDash val="solid"/>
              <a:miter lim="800000"/>
            </a:ln>
            <a:effectLst>
              <a:outerShdw blurRad="254000" algn="bl" rotWithShape="0">
                <a:srgbClr val="000000">
                  <a:alpha val="43000"/>
                </a:srgbClr>
              </a:outerShdw>
            </a:effectLst>
            <a:scene3d>
              <a:camera prst="perspectiveFront" fov="5400000"/>
              <a:lightRig rig="threePt" dir="t">
                <a:rot lat="0" lon="0" rev="21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08391" y="2484936"/>
              <a:ext cx="2073905" cy="1622885"/>
            </a:xfrm>
            <a:prstGeom prst="rect">
              <a:avLst/>
            </a:prstGeom>
            <a:ln w="190500" cap="sq">
              <a:solidFill>
                <a:srgbClr val="C8C6BD"/>
              </a:solidFill>
              <a:prstDash val="solid"/>
              <a:miter lim="800000"/>
            </a:ln>
            <a:effectLst>
              <a:outerShdw blurRad="254000" algn="bl" rotWithShape="0">
                <a:srgbClr val="000000">
                  <a:alpha val="43000"/>
                </a:srgbClr>
              </a:outerShdw>
            </a:effectLst>
            <a:scene3d>
              <a:camera prst="perspectiveFront" fov="5400000"/>
              <a:lightRig rig="threePt" dir="t">
                <a:rot lat="0" lon="0" rev="21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  <p:sp>
          <p:nvSpPr>
            <p:cNvPr id="5" name="Right Arrow 4"/>
            <p:cNvSpPr/>
            <p:nvPr/>
          </p:nvSpPr>
          <p:spPr>
            <a:xfrm>
              <a:off x="2968482" y="3106965"/>
              <a:ext cx="404949" cy="378823"/>
            </a:xfrm>
            <a:prstGeom prst="rightArrow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Arrow 5"/>
            <p:cNvSpPr/>
            <p:nvPr/>
          </p:nvSpPr>
          <p:spPr>
            <a:xfrm>
              <a:off x="6020600" y="3106966"/>
              <a:ext cx="404949" cy="378823"/>
            </a:xfrm>
            <a:prstGeom prst="rightArrow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653143" y="4258491"/>
            <a:ext cx="79422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এই যানবাহনগুলো কোথায় দেখা যায়? এগুলো কোন পথে চলাচল করে? 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8847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0128" t="13636" r="30390" b="17410"/>
          <a:stretch/>
        </p:blipFill>
        <p:spPr>
          <a:xfrm>
            <a:off x="6822604" y="470263"/>
            <a:ext cx="1759694" cy="303058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30251" t="15049" r="30541" b="15357"/>
          <a:stretch/>
        </p:blipFill>
        <p:spPr>
          <a:xfrm>
            <a:off x="4458227" y="470263"/>
            <a:ext cx="1759694" cy="303058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TextBox 3"/>
          <p:cNvSpPr txBox="1"/>
          <p:nvPr/>
        </p:nvSpPr>
        <p:spPr>
          <a:xfrm>
            <a:off x="692331" y="1084217"/>
            <a:ext cx="30958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b="1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পাঠ্য বইয়ের সাথে সংযোগ </a:t>
            </a:r>
            <a:endParaRPr lang="en-US" sz="4000" b="1" dirty="0">
              <a:solidFill>
                <a:schemeClr val="accent1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2331" y="3840480"/>
            <a:ext cx="832103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তোমাদের পাঠ্য বইয়ের ৬৬,৬৭ পৃষ্ঠা বের করো। এখন আমি পাঠ্যাংশটি পড়ে বুঝিয়ে দিচ্ছি, তোমরা মনোযোগ দিয়ে শোন এবং লাইনের নিচে আঙ্গুল দিয়ে ধরো। 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7771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3954" y="1606732"/>
            <a:ext cx="19855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এবার বলোঃ 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3954" y="2808515"/>
            <a:ext cx="78899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প্রাচীনকালে মানুষ স্থলপথে কীভাবে যাতায়াত করত?</a:t>
            </a:r>
            <a:endParaRPr lang="en-US" sz="36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IN" sz="36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যাতায়াত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ব্যবস্থার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উন্নয়নে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চাকার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ভূমিকা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2937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822961" y="600891"/>
            <a:ext cx="3984172" cy="84908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 </a:t>
            </a:r>
            <a:endParaRPr lang="en-US" sz="4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8165" y="444136"/>
            <a:ext cx="2075311" cy="155448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Right Arrow 3"/>
          <p:cNvSpPr/>
          <p:nvPr/>
        </p:nvSpPr>
        <p:spPr>
          <a:xfrm>
            <a:off x="535577" y="2120538"/>
            <a:ext cx="1881052" cy="1240971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জলপথ </a:t>
            </a:r>
            <a:endParaRPr lang="en-US" sz="3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535577" y="3513909"/>
            <a:ext cx="1881052" cy="1240971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স্থলপথ </a:t>
            </a:r>
            <a:endParaRPr lang="en-US" sz="3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535577" y="4907280"/>
            <a:ext cx="1881052" cy="1240971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আকাশপথ </a:t>
            </a:r>
            <a:endParaRPr lang="en-US" sz="3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34925" y="2393798"/>
            <a:ext cx="6126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জলপথে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যাতায়াত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এমন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যানবাহনের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লেখ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34925" y="3874461"/>
            <a:ext cx="6126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স্থলপথে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যাতায়াত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এমন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যানবাহনের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লেখ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34925" y="5266155"/>
            <a:ext cx="6126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আকাশপথে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যাতায়াত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এমন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যানবাহনের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লেখ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201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27465" y="600891"/>
            <a:ext cx="3709850" cy="87521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 </a:t>
            </a:r>
            <a:endParaRPr lang="en-US" sz="4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992" y="535578"/>
            <a:ext cx="2263277" cy="150610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TextBox 3"/>
          <p:cNvSpPr txBox="1"/>
          <p:nvPr/>
        </p:nvSpPr>
        <p:spPr>
          <a:xfrm>
            <a:off x="783773" y="4310743"/>
            <a:ext cx="79030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ইঞ্জিন আবিষ্কারের ফলে আমাদের কী সুবিধা হয়েছে?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যোগাযোগের মাধ্যম কয়টি ও কী কী?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কয়েকটি যোগাযোগ প্রযুক্তির নাম লেখ।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27909" y="2534194"/>
            <a:ext cx="71845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 smtClean="0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 প্রশ্নগুলোর উত্তর লেখঃ </a:t>
            </a:r>
            <a:endParaRPr lang="en-US" sz="3200" b="1" dirty="0">
              <a:solidFill>
                <a:schemeClr val="accent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75560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136470" y="679269"/>
            <a:ext cx="2847702" cy="78377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বাড়ীর কাজ </a:t>
            </a:r>
            <a:endPara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9362" y="539523"/>
            <a:ext cx="2341145" cy="14590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822960" y="4362994"/>
            <a:ext cx="7289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মানুষ কেন প্রযুক্তির উন্নয়ন করেছে ? 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8457" y="2586446"/>
            <a:ext cx="73021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 প্রশ্নটির উত্তর বাড়ী থেকে লিখে আনবেঃ </a:t>
            </a:r>
            <a:endParaRPr lang="en-US" sz="4000" b="1" dirty="0">
              <a:solidFill>
                <a:schemeClr val="accent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13350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3747" y="2878181"/>
            <a:ext cx="4402186" cy="293479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1267097" y="822960"/>
            <a:ext cx="66489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9600" b="1" dirty="0" smtClean="0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 সবাইকে </a:t>
            </a:r>
            <a:endParaRPr lang="en-US" sz="9600" b="1" dirty="0">
              <a:solidFill>
                <a:schemeClr val="accent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942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526</TotalTime>
  <Words>311</Words>
  <Application>Microsoft Office PowerPoint</Application>
  <PresentationFormat>On-screen Show (4:3)</PresentationFormat>
  <Paragraphs>77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Arial</vt:lpstr>
      <vt:lpstr>Calibri</vt:lpstr>
      <vt:lpstr>Calibri Light</vt:lpstr>
      <vt:lpstr>Nikosh Ban</vt:lpstr>
      <vt:lpstr>NikoshBAN</vt:lpstr>
      <vt:lpstr>Times New Roman</vt:lpstr>
      <vt:lpstr>Vrinda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Nizam</dc:creator>
  <cp:lastModifiedBy>Nizam</cp:lastModifiedBy>
  <cp:revision>30</cp:revision>
  <dcterms:created xsi:type="dcterms:W3CDTF">2019-10-14T06:43:37Z</dcterms:created>
  <dcterms:modified xsi:type="dcterms:W3CDTF">2019-10-16T05:48:33Z</dcterms:modified>
</cp:coreProperties>
</file>