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5"/>
  </p:notesMasterIdLst>
  <p:sldIdLst>
    <p:sldId id="290" r:id="rId3"/>
    <p:sldId id="276" r:id="rId4"/>
    <p:sldId id="287" r:id="rId5"/>
    <p:sldId id="289" r:id="rId6"/>
    <p:sldId id="263" r:id="rId7"/>
    <p:sldId id="257" r:id="rId8"/>
    <p:sldId id="291" r:id="rId9"/>
    <p:sldId id="259" r:id="rId10"/>
    <p:sldId id="286" r:id="rId11"/>
    <p:sldId id="277" r:id="rId12"/>
    <p:sldId id="278" r:id="rId13"/>
    <p:sldId id="279" r:id="rId14"/>
    <p:sldId id="281" r:id="rId15"/>
    <p:sldId id="282" r:id="rId16"/>
    <p:sldId id="284" r:id="rId17"/>
    <p:sldId id="283" r:id="rId18"/>
    <p:sldId id="292" r:id="rId19"/>
    <p:sldId id="293" r:id="rId20"/>
    <p:sldId id="264" r:id="rId21"/>
    <p:sldId id="262" r:id="rId22"/>
    <p:sldId id="285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5FFE22-7ED2-4153-AB10-0FA0A2F5E91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DFA9FA-CC0C-4667-BC8E-5B892A85BAB9}">
      <dgm:prSet phldrT="[Text]"/>
      <dgm:spPr>
        <a:solidFill>
          <a:schemeClr val="accent6">
            <a:lumMod val="50000"/>
          </a:schemeClr>
        </a:solidFill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dirty="0" err="1" smtClean="0">
              <a:latin typeface="Shonar Bangla" pitchFamily="34" charset="0"/>
              <a:cs typeface="Shonar Bangla" pitchFamily="34" charset="0"/>
            </a:rPr>
            <a:t>সামাজিকীকরন</a:t>
          </a:r>
          <a:r>
            <a:rPr lang="en-US" dirty="0" smtClean="0">
              <a:latin typeface="Shonar Bangla" pitchFamily="34" charset="0"/>
              <a:cs typeface="Shonar Bangla" pitchFamily="34" charset="0"/>
            </a:rPr>
            <a:t> </a:t>
          </a:r>
          <a:r>
            <a:rPr lang="en-US" dirty="0" err="1" smtClean="0">
              <a:latin typeface="Shonar Bangla" pitchFamily="34" charset="0"/>
              <a:cs typeface="Shonar Bangla" pitchFamily="34" charset="0"/>
            </a:rPr>
            <a:t>প্রক্রিয়া</a:t>
          </a:r>
          <a:endParaRPr lang="en-US" dirty="0">
            <a:latin typeface="Shonar Bangla" pitchFamily="34" charset="0"/>
            <a:cs typeface="Shonar Bangla" pitchFamily="34" charset="0"/>
          </a:endParaRPr>
        </a:p>
      </dgm:t>
    </dgm:pt>
    <dgm:pt modelId="{BB3710E2-E752-4E9F-AE33-6ACC63D6DDC2}" type="parTrans" cxnId="{3932DCF4-2C7C-4874-BAEE-B1E05C718F0D}">
      <dgm:prSet/>
      <dgm:spPr/>
      <dgm:t>
        <a:bodyPr/>
        <a:lstStyle/>
        <a:p>
          <a:endParaRPr lang="en-US"/>
        </a:p>
      </dgm:t>
    </dgm:pt>
    <dgm:pt modelId="{A3850616-59A3-47DE-B681-AC10E2C45F42}" type="sibTrans" cxnId="{3932DCF4-2C7C-4874-BAEE-B1E05C718F0D}">
      <dgm:prSet/>
      <dgm:spPr/>
      <dgm:t>
        <a:bodyPr/>
        <a:lstStyle/>
        <a:p>
          <a:endParaRPr lang="en-US"/>
        </a:p>
      </dgm:t>
    </dgm:pt>
    <dgm:pt modelId="{F3B5A990-D93C-4C83-8DF0-044AACB98E7D}">
      <dgm:prSet phldrT="[Text]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dirty="0" err="1" smtClean="0">
              <a:latin typeface="Shonar Bangla" pitchFamily="34" charset="0"/>
              <a:cs typeface="Shonar Bangla" pitchFamily="34" charset="0"/>
            </a:rPr>
            <a:t>অনুকরন</a:t>
          </a:r>
          <a:endParaRPr lang="en-US" dirty="0">
            <a:latin typeface="Shonar Bangla" pitchFamily="34" charset="0"/>
            <a:cs typeface="Shonar Bangla" pitchFamily="34" charset="0"/>
          </a:endParaRPr>
        </a:p>
      </dgm:t>
    </dgm:pt>
    <dgm:pt modelId="{889F52CC-A160-4E97-892E-94581D3C1A8F}" type="parTrans" cxnId="{F00CEC6C-5CAA-40C3-9DFD-14A25C92BC75}">
      <dgm:prSet/>
      <dgm:spPr/>
      <dgm:t>
        <a:bodyPr/>
        <a:lstStyle/>
        <a:p>
          <a:endParaRPr lang="en-US"/>
        </a:p>
      </dgm:t>
    </dgm:pt>
    <dgm:pt modelId="{490BD380-8EE8-4106-890C-E51532AFC7A3}" type="sibTrans" cxnId="{F00CEC6C-5CAA-40C3-9DFD-14A25C92BC75}">
      <dgm:prSet/>
      <dgm:spPr/>
      <dgm:t>
        <a:bodyPr/>
        <a:lstStyle/>
        <a:p>
          <a:endParaRPr lang="en-US"/>
        </a:p>
      </dgm:t>
    </dgm:pt>
    <dgm:pt modelId="{8BBC2130-1D37-4D56-B45E-6764C245BE01}">
      <dgm:prSet phldrT="[Text]"/>
      <dgm:spPr>
        <a:solidFill>
          <a:srgbClr val="00B05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dirty="0" err="1" smtClean="0">
              <a:latin typeface="Shonar Bangla" pitchFamily="34" charset="0"/>
              <a:cs typeface="Shonar Bangla" pitchFamily="34" charset="0"/>
            </a:rPr>
            <a:t>শিক্ষন</a:t>
          </a:r>
          <a:endParaRPr lang="en-US" dirty="0">
            <a:latin typeface="Shonar Bangla" pitchFamily="34" charset="0"/>
            <a:cs typeface="Shonar Bangla" pitchFamily="34" charset="0"/>
          </a:endParaRPr>
        </a:p>
      </dgm:t>
    </dgm:pt>
    <dgm:pt modelId="{0DBBD75F-05A0-47C7-93BC-EC6075601CCB}" type="parTrans" cxnId="{E0146A53-BEE3-42CA-9E44-AD06C2CD87DA}">
      <dgm:prSet/>
      <dgm:spPr/>
      <dgm:t>
        <a:bodyPr/>
        <a:lstStyle/>
        <a:p>
          <a:endParaRPr lang="en-US"/>
        </a:p>
      </dgm:t>
    </dgm:pt>
    <dgm:pt modelId="{178ECF51-FEBB-4466-B9E9-6A9F1F83D776}" type="sibTrans" cxnId="{E0146A53-BEE3-42CA-9E44-AD06C2CD87DA}">
      <dgm:prSet/>
      <dgm:spPr/>
      <dgm:t>
        <a:bodyPr/>
        <a:lstStyle/>
        <a:p>
          <a:endParaRPr lang="en-US"/>
        </a:p>
      </dgm:t>
    </dgm:pt>
    <dgm:pt modelId="{C146FBD8-8DC8-4F46-965A-E5B524D9247D}">
      <dgm:prSet phldrT="[Text]"/>
      <dgm:spPr>
        <a:solidFill>
          <a:srgbClr val="00206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err="1" smtClean="0">
              <a:latin typeface="Shonar Bangla" pitchFamily="34" charset="0"/>
              <a:cs typeface="Shonar Bangla" pitchFamily="34" charset="0"/>
            </a:rPr>
            <a:t>সাংস্কৃতি</a:t>
          </a:r>
          <a:r>
            <a:rPr lang="en-US" dirty="0" smtClean="0">
              <a:latin typeface="Shonar Bangla" pitchFamily="34" charset="0"/>
              <a:cs typeface="Shonar Bangla" pitchFamily="34" charset="0"/>
            </a:rPr>
            <a:t> </a:t>
          </a:r>
          <a:r>
            <a:rPr lang="en-US" dirty="0" err="1" smtClean="0">
              <a:latin typeface="Shonar Bangla" pitchFamily="34" charset="0"/>
              <a:cs typeface="Shonar Bangla" pitchFamily="34" charset="0"/>
            </a:rPr>
            <a:t>দীক্ষা</a:t>
          </a:r>
          <a:endParaRPr lang="en-US" dirty="0">
            <a:latin typeface="Shonar Bangla" pitchFamily="34" charset="0"/>
            <a:cs typeface="Shonar Bangla" pitchFamily="34" charset="0"/>
          </a:endParaRPr>
        </a:p>
      </dgm:t>
    </dgm:pt>
    <dgm:pt modelId="{8B9D3B9A-F71E-4EF2-BDD3-CEF338784E2F}" type="parTrans" cxnId="{6B4CD57F-5E34-4034-A7E3-D34A2A764612}">
      <dgm:prSet/>
      <dgm:spPr/>
      <dgm:t>
        <a:bodyPr/>
        <a:lstStyle/>
        <a:p>
          <a:endParaRPr lang="en-US"/>
        </a:p>
      </dgm:t>
    </dgm:pt>
    <dgm:pt modelId="{39AC298D-395D-4B57-89A1-86A2380D7A12}" type="sibTrans" cxnId="{6B4CD57F-5E34-4034-A7E3-D34A2A764612}">
      <dgm:prSet/>
      <dgm:spPr/>
      <dgm:t>
        <a:bodyPr/>
        <a:lstStyle/>
        <a:p>
          <a:endParaRPr lang="en-US"/>
        </a:p>
      </dgm:t>
    </dgm:pt>
    <dgm:pt modelId="{553FBAB8-BA3D-4E27-A8F8-0C13BFE763E4}" type="pres">
      <dgm:prSet presAssocID="{395FFE22-7ED2-4153-AB10-0FA0A2F5E91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95C29E-5A08-4FAB-84ED-F37A44DB23ED}" type="pres">
      <dgm:prSet presAssocID="{DDDFA9FA-CC0C-4667-BC8E-5B892A85BAB9}" presName="centerShape" presStyleLbl="node0" presStyleIdx="0" presStyleCnt="1"/>
      <dgm:spPr/>
      <dgm:t>
        <a:bodyPr/>
        <a:lstStyle/>
        <a:p>
          <a:endParaRPr lang="en-US"/>
        </a:p>
      </dgm:t>
    </dgm:pt>
    <dgm:pt modelId="{43C13346-697C-459B-B71B-D4B8DF9A6045}" type="pres">
      <dgm:prSet presAssocID="{889F52CC-A160-4E97-892E-94581D3C1A8F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B4ED677C-47D6-4A1C-9B68-3D7CCAF55F69}" type="pres">
      <dgm:prSet presAssocID="{F3B5A990-D93C-4C83-8DF0-044AACB98E7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B02E1-9D83-45BB-85F7-1491911F0CB0}" type="pres">
      <dgm:prSet presAssocID="{0DBBD75F-05A0-47C7-93BC-EC6075601CCB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04DAEB50-D75D-4420-AC68-42855C8E210A}" type="pres">
      <dgm:prSet presAssocID="{8BBC2130-1D37-4D56-B45E-6764C245BE0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88E7C-8572-4FEE-BD47-51E3C2B280DF}" type="pres">
      <dgm:prSet presAssocID="{8B9D3B9A-F71E-4EF2-BDD3-CEF338784E2F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79420564-04ED-4EBA-928B-B4060A959556}" type="pres">
      <dgm:prSet presAssocID="{C146FBD8-8DC8-4F46-965A-E5B524D9247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C6FA57-E93B-499F-88AD-2CE6C571862F}" type="presOf" srcId="{395FFE22-7ED2-4153-AB10-0FA0A2F5E91F}" destId="{553FBAB8-BA3D-4E27-A8F8-0C13BFE763E4}" srcOrd="0" destOrd="0" presId="urn:microsoft.com/office/officeart/2005/8/layout/radial4"/>
    <dgm:cxn modelId="{8B5D4077-AF7F-4DE4-9A39-9E37866C292F}" type="presOf" srcId="{8B9D3B9A-F71E-4EF2-BDD3-CEF338784E2F}" destId="{76188E7C-8572-4FEE-BD47-51E3C2B280DF}" srcOrd="0" destOrd="0" presId="urn:microsoft.com/office/officeart/2005/8/layout/radial4"/>
    <dgm:cxn modelId="{720DE36B-3996-4CEF-8E45-795B7778DD79}" type="presOf" srcId="{0DBBD75F-05A0-47C7-93BC-EC6075601CCB}" destId="{CDBB02E1-9D83-45BB-85F7-1491911F0CB0}" srcOrd="0" destOrd="0" presId="urn:microsoft.com/office/officeart/2005/8/layout/radial4"/>
    <dgm:cxn modelId="{E0146A53-BEE3-42CA-9E44-AD06C2CD87DA}" srcId="{DDDFA9FA-CC0C-4667-BC8E-5B892A85BAB9}" destId="{8BBC2130-1D37-4D56-B45E-6764C245BE01}" srcOrd="1" destOrd="0" parTransId="{0DBBD75F-05A0-47C7-93BC-EC6075601CCB}" sibTransId="{178ECF51-FEBB-4466-B9E9-6A9F1F83D776}"/>
    <dgm:cxn modelId="{128EAFCA-DF28-4C5E-973B-8A851F61F5BE}" type="presOf" srcId="{C146FBD8-8DC8-4F46-965A-E5B524D9247D}" destId="{79420564-04ED-4EBA-928B-B4060A959556}" srcOrd="0" destOrd="0" presId="urn:microsoft.com/office/officeart/2005/8/layout/radial4"/>
    <dgm:cxn modelId="{5A3F99BD-3CAE-43BA-BB0B-B4CB524DBB1E}" type="presOf" srcId="{8BBC2130-1D37-4D56-B45E-6764C245BE01}" destId="{04DAEB50-D75D-4420-AC68-42855C8E210A}" srcOrd="0" destOrd="0" presId="urn:microsoft.com/office/officeart/2005/8/layout/radial4"/>
    <dgm:cxn modelId="{D25BEFBF-9375-43BA-8675-B28B14138F5F}" type="presOf" srcId="{889F52CC-A160-4E97-892E-94581D3C1A8F}" destId="{43C13346-697C-459B-B71B-D4B8DF9A6045}" srcOrd="0" destOrd="0" presId="urn:microsoft.com/office/officeart/2005/8/layout/radial4"/>
    <dgm:cxn modelId="{6B4CD57F-5E34-4034-A7E3-D34A2A764612}" srcId="{DDDFA9FA-CC0C-4667-BC8E-5B892A85BAB9}" destId="{C146FBD8-8DC8-4F46-965A-E5B524D9247D}" srcOrd="2" destOrd="0" parTransId="{8B9D3B9A-F71E-4EF2-BDD3-CEF338784E2F}" sibTransId="{39AC298D-395D-4B57-89A1-86A2380D7A12}"/>
    <dgm:cxn modelId="{E482E29A-D049-47A2-855A-A9D5859FAD08}" type="presOf" srcId="{DDDFA9FA-CC0C-4667-BC8E-5B892A85BAB9}" destId="{2195C29E-5A08-4FAB-84ED-F37A44DB23ED}" srcOrd="0" destOrd="0" presId="urn:microsoft.com/office/officeart/2005/8/layout/radial4"/>
    <dgm:cxn modelId="{C356F4BF-8821-4420-9BD9-9C93583BD28A}" type="presOf" srcId="{F3B5A990-D93C-4C83-8DF0-044AACB98E7D}" destId="{B4ED677C-47D6-4A1C-9B68-3D7CCAF55F69}" srcOrd="0" destOrd="0" presId="urn:microsoft.com/office/officeart/2005/8/layout/radial4"/>
    <dgm:cxn modelId="{3932DCF4-2C7C-4874-BAEE-B1E05C718F0D}" srcId="{395FFE22-7ED2-4153-AB10-0FA0A2F5E91F}" destId="{DDDFA9FA-CC0C-4667-BC8E-5B892A85BAB9}" srcOrd="0" destOrd="0" parTransId="{BB3710E2-E752-4E9F-AE33-6ACC63D6DDC2}" sibTransId="{A3850616-59A3-47DE-B681-AC10E2C45F42}"/>
    <dgm:cxn modelId="{F00CEC6C-5CAA-40C3-9DFD-14A25C92BC75}" srcId="{DDDFA9FA-CC0C-4667-BC8E-5B892A85BAB9}" destId="{F3B5A990-D93C-4C83-8DF0-044AACB98E7D}" srcOrd="0" destOrd="0" parTransId="{889F52CC-A160-4E97-892E-94581D3C1A8F}" sibTransId="{490BD380-8EE8-4106-890C-E51532AFC7A3}"/>
    <dgm:cxn modelId="{3207CD39-1BC8-4DEF-9A94-B7C849EE0926}" type="presParOf" srcId="{553FBAB8-BA3D-4E27-A8F8-0C13BFE763E4}" destId="{2195C29E-5A08-4FAB-84ED-F37A44DB23ED}" srcOrd="0" destOrd="0" presId="urn:microsoft.com/office/officeart/2005/8/layout/radial4"/>
    <dgm:cxn modelId="{39AD43D2-886D-411A-927F-551FB20896DC}" type="presParOf" srcId="{553FBAB8-BA3D-4E27-A8F8-0C13BFE763E4}" destId="{43C13346-697C-459B-B71B-D4B8DF9A6045}" srcOrd="1" destOrd="0" presId="urn:microsoft.com/office/officeart/2005/8/layout/radial4"/>
    <dgm:cxn modelId="{ABC269F3-B564-4D0C-AA4F-3A528C3D586F}" type="presParOf" srcId="{553FBAB8-BA3D-4E27-A8F8-0C13BFE763E4}" destId="{B4ED677C-47D6-4A1C-9B68-3D7CCAF55F69}" srcOrd="2" destOrd="0" presId="urn:microsoft.com/office/officeart/2005/8/layout/radial4"/>
    <dgm:cxn modelId="{DF3AECDF-DD03-449D-88FE-E488E42984FC}" type="presParOf" srcId="{553FBAB8-BA3D-4E27-A8F8-0C13BFE763E4}" destId="{CDBB02E1-9D83-45BB-85F7-1491911F0CB0}" srcOrd="3" destOrd="0" presId="urn:microsoft.com/office/officeart/2005/8/layout/radial4"/>
    <dgm:cxn modelId="{6AA17111-86A3-4454-B6E4-C21346202A54}" type="presParOf" srcId="{553FBAB8-BA3D-4E27-A8F8-0C13BFE763E4}" destId="{04DAEB50-D75D-4420-AC68-42855C8E210A}" srcOrd="4" destOrd="0" presId="urn:microsoft.com/office/officeart/2005/8/layout/radial4"/>
    <dgm:cxn modelId="{0667C74D-4D75-4E59-BA97-F49263E1DA48}" type="presParOf" srcId="{553FBAB8-BA3D-4E27-A8F8-0C13BFE763E4}" destId="{76188E7C-8572-4FEE-BD47-51E3C2B280DF}" srcOrd="5" destOrd="0" presId="urn:microsoft.com/office/officeart/2005/8/layout/radial4"/>
    <dgm:cxn modelId="{E3B66369-B668-4337-889E-12781AE68BF0}" type="presParOf" srcId="{553FBAB8-BA3D-4E27-A8F8-0C13BFE763E4}" destId="{79420564-04ED-4EBA-928B-B4060A959556}" srcOrd="6" destOrd="0" presId="urn:microsoft.com/office/officeart/2005/8/layout/radial4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F5614-F396-469C-9A47-15DE7CC32277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814BC-6312-43B8-8B95-9D383C757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E7FF-4403-4A89-B419-2602242C3EE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B69B36-D974-456C-B43B-84C34FD33D16}" type="datetime2">
              <a:rPr lang="en-US" smtClean="0"/>
              <a:pPr/>
              <a:t>Tuesday, October 15,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Ahmad Husain, Rajshahi Govt. Girls High School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6321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814BC-6312-43B8-8B95-9D383C75787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B643F-4F6D-4BEC-83BA-2C04B204A81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4918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B643F-4F6D-4BEC-83BA-2C04B204A81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485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C25FA-477F-446D-961F-AED6A36113C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C25FA-477F-446D-961F-AED6A36113C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034473" flipH="1">
            <a:off x="697981" y="2072199"/>
            <a:ext cx="1905000" cy="1788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400800" y="2057400"/>
            <a:ext cx="1905000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867228"/>
            <a:ext cx="7467600" cy="1447800"/>
          </a:xfr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just"/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……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4970" y="0"/>
            <a:ext cx="152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>
            <a:off x="7848600" y="0"/>
            <a:ext cx="152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776436" y="-4157435"/>
            <a:ext cx="1524000" cy="90768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787321" y="1863823"/>
            <a:ext cx="1524000" cy="9076871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609600" y="2286000"/>
            <a:ext cx="7924800" cy="4572000"/>
          </a:xfrm>
          <a:prstGeom prst="leftRightArrow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173203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3" y="0"/>
            <a:ext cx="9144000" cy="1417638"/>
          </a:xfrm>
          <a:solidFill>
            <a:schemeClr val="bg1"/>
          </a:solidFill>
        </p:spPr>
        <p:txBody>
          <a:bodyPr/>
          <a:lstStyle/>
          <a:p>
            <a:r>
              <a:rPr lang="en-US" sz="8000" b="1" dirty="0" err="1" smtClean="0">
                <a:latin typeface="Shonar Bangla" pitchFamily="34" charset="0"/>
                <a:cs typeface="Shonar Bangla" pitchFamily="34" charset="0"/>
              </a:rPr>
              <a:t>পরিবার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468582"/>
            <a:ext cx="5132648" cy="5389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1978" y="1441740"/>
            <a:ext cx="4045603" cy="5444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5334000"/>
            <a:ext cx="9144000" cy="15240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Shonar Bangla" pitchFamily="34" charset="0"/>
                <a:cs typeface="Shonar Bangla" pitchFamily="34" charset="0"/>
              </a:rPr>
              <a:t>খেলার সাথী </a:t>
            </a:r>
            <a:endParaRPr lang="en-US" sz="80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13" b="7613"/>
          <a:stretch>
            <a:fillRect/>
          </a:stretch>
        </p:blipFill>
        <p:spPr>
          <a:xfrm>
            <a:off x="0" y="0"/>
            <a:ext cx="9144000" cy="5334000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 flipH="1" flipV="1">
            <a:off x="760792" y="5768188"/>
            <a:ext cx="3428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923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" r="444"/>
          <a:stretch>
            <a:fillRect/>
          </a:stretch>
        </p:blipFill>
        <p:spPr>
          <a:xfrm>
            <a:off x="0" y="0"/>
            <a:ext cx="9144000" cy="548640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9"/>
            <a:ext cx="129953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5486400"/>
            <a:ext cx="9144000" cy="1371600"/>
          </a:xfrm>
          <a:blipFill>
            <a:blip r:embed="rId4" cstate="print"/>
            <a:stretch>
              <a:fillRect/>
            </a:stretch>
          </a:blipFill>
        </p:spPr>
        <p:txBody>
          <a:bodyPr>
            <a:noAutofit/>
          </a:bodyPr>
          <a:lstStyle/>
          <a:p>
            <a:pPr algn="ctr"/>
            <a:r>
              <a:rPr lang="en-US" sz="8800" dirty="0" err="1" smtClean="0">
                <a:latin typeface="Shonar Bangla" pitchFamily="34" charset="0"/>
                <a:cs typeface="Shonar Bangla" pitchFamily="34" charset="0"/>
              </a:rPr>
              <a:t>শিক্ষা</a:t>
            </a:r>
            <a:r>
              <a:rPr lang="en-US" sz="8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8800" dirty="0" err="1" smtClean="0">
                <a:latin typeface="Shonar Bangla" pitchFamily="34" charset="0"/>
                <a:cs typeface="Shonar Bangla" pitchFamily="34" charset="0"/>
              </a:rPr>
              <a:t>প্রতিষ্ঠান</a:t>
            </a:r>
            <a:endParaRPr lang="en-US" sz="88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1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rgbClr val="92D050"/>
          </a:solidFill>
          <a:scene3d>
            <a:camera prst="perspectiveBelow"/>
            <a:lightRig rig="threePt" dir="t"/>
          </a:scene3d>
        </p:spPr>
        <p:txBody>
          <a:bodyPr>
            <a:normAutofit/>
          </a:bodyPr>
          <a:lstStyle/>
          <a:p>
            <a:r>
              <a:rPr lang="en-US" sz="9600" b="1" dirty="0" err="1" smtClean="0">
                <a:latin typeface="Shonar Bangla" pitchFamily="34" charset="0"/>
                <a:cs typeface="Shonar Bangla" pitchFamily="34" charset="0"/>
              </a:rPr>
              <a:t>গনমাধ্যম</a:t>
            </a:r>
            <a:endParaRPr lang="en-US" sz="9600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</p:spPr>
        <p:txBody>
          <a:bodyPr>
            <a:normAutofit/>
          </a:bodyPr>
          <a:lstStyle/>
          <a:p>
            <a:pPr>
              <a:tabLst>
                <a:tab pos="7997825" algn="l"/>
              </a:tabLst>
            </a:pPr>
            <a:r>
              <a:rPr lang="en-US" sz="7200" b="1" dirty="0" err="1" smtClean="0">
                <a:latin typeface="Shonar Bangla" pitchFamily="34" charset="0"/>
                <a:cs typeface="Shonar Bangla" pitchFamily="34" charset="0"/>
              </a:rPr>
              <a:t>ধর্মীয়</a:t>
            </a:r>
            <a:r>
              <a:rPr lang="en-US" sz="7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7200" b="1" dirty="0" err="1" smtClean="0">
                <a:latin typeface="Shonar Bangla" pitchFamily="34" charset="0"/>
                <a:cs typeface="Shonar Bangla" pitchFamily="34" charset="0"/>
              </a:rPr>
              <a:t>প্রতিষ্ঠান</a:t>
            </a:r>
            <a:endParaRPr lang="en-US" sz="7200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026" name="Picture 2" descr="I:\ISLAM-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</p:spPr>
        <p:txBody>
          <a:bodyPr>
            <a:noAutofit/>
          </a:bodyPr>
          <a:lstStyle/>
          <a:p>
            <a:r>
              <a:rPr lang="en-US" sz="8000" b="1" dirty="0" err="1" smtClean="0">
                <a:latin typeface="Shonar Bangla" pitchFamily="34" charset="0"/>
                <a:cs typeface="Shonar Bangla" pitchFamily="34" charset="0"/>
              </a:rPr>
              <a:t>রাষ্ট্র</a:t>
            </a:r>
            <a:endParaRPr lang="en-US" sz="8000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050" name="Picture 2" descr="I:\Photos\Map Of Banglades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7742"/>
            <a:ext cx="9144000" cy="5640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95C29E-5A08-4FAB-84ED-F37A44DB2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graphicEl>
                                              <a:dgm id="{2195C29E-5A08-4FAB-84ED-F37A44DB2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graphicEl>
                                              <a:dgm id="{2195C29E-5A08-4FAB-84ED-F37A44DB2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C13346-697C-459B-B71B-D4B8DF9A6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graphicEl>
                                              <a:dgm id="{43C13346-697C-459B-B71B-D4B8DF9A6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graphicEl>
                                              <a:dgm id="{43C13346-697C-459B-B71B-D4B8DF9A6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ED677C-47D6-4A1C-9B68-3D7CCAF55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graphicEl>
                                              <a:dgm id="{B4ED677C-47D6-4A1C-9B68-3D7CCAF55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B4ED677C-47D6-4A1C-9B68-3D7CCAF55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BB02E1-9D83-45BB-85F7-1491911F0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graphicEl>
                                              <a:dgm id="{CDBB02E1-9D83-45BB-85F7-1491911F0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graphicEl>
                                              <a:dgm id="{CDBB02E1-9D83-45BB-85F7-1491911F0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DAEB50-D75D-4420-AC68-42855C8E2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graphicEl>
                                              <a:dgm id="{04DAEB50-D75D-4420-AC68-42855C8E2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graphicEl>
                                              <a:dgm id="{04DAEB50-D75D-4420-AC68-42855C8E2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188E7C-8572-4FEE-BD47-51E3C2B28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graphicEl>
                                              <a:dgm id="{76188E7C-8572-4FEE-BD47-51E3C2B28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>
                                            <p:graphicEl>
                                              <a:dgm id="{76188E7C-8572-4FEE-BD47-51E3C2B28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420564-04ED-4EBA-928B-B4060A959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graphicEl>
                                              <a:dgm id="{79420564-04ED-4EBA-928B-B4060A959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graphicEl>
                                              <a:dgm id="{79420564-04ED-4EBA-928B-B4060A959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সামাজিকীকরনে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বিশ্বায়ন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বিশ্বের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সকল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মানব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সমাজকে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এক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অভিন্ন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ঐক্যতানে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সমন্বিত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করার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প্রক্রিয়াকে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বিশ্বায়ন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তথ্যের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আদান-প্রদান,বিনোদন,যোগাযোগ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করার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মাধ্যমে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ব্যক্তি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সারা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বিশ্বের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সকল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সাথে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সংযোগ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ঘটে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যাহার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ফলে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বিশ্ব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সাথে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মানুষের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পরিচয়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ঘটে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তথ্য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প্রযুক্তির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ভূমিকা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তথ্য-প্রযুক্তি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সামাজিকীকরনের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ক্ষেত্রে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বিরাট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ভূমিকা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পালন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করতেছে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। </a:t>
            </a:r>
          </a:p>
          <a:p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তথ্য-প্রযুক্তি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এমন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যোগাযোগ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ব্যবস্থা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যার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মাধ্যমে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বিশ্বর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দেশগুলো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আজ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পরস্পর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ঘনিষ্ঠ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হয়েছে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। </a:t>
            </a:r>
          </a:p>
          <a:p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মানুষ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বিচ্ছিন্ন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জনগোষ্ঠীর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সাথে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যোগাযোগ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পারে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তথ্য-প্রযুক্তির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মাধ্যমে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noFill/>
        </p:spPr>
        <p:txBody>
          <a:bodyPr>
            <a:noAutofit/>
          </a:bodyPr>
          <a:lstStyle/>
          <a:p>
            <a:r>
              <a:rPr lang="en-US" sz="8000" b="1" dirty="0" err="1" smtClean="0">
                <a:latin typeface="Shonar Bangla" pitchFamily="34" charset="0"/>
                <a:cs typeface="Shonar Bangla" pitchFamily="34" charset="0"/>
              </a:rPr>
              <a:t>সারসংক্ষেপ</a:t>
            </a:r>
            <a:endParaRPr lang="en-US" sz="80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noFill/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সামাজিকীকরন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মাধ্যম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যার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মাধ্যমে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ব্যক্তি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সুষ্ঠ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ভাবে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বেড়ে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উঠে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যদি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ব্যক্তির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ক্ষেত্রে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সামাজিকীকরনের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ঘাটতি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দেখা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দেয়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তাহলে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ব্যক্তির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সুষ্ঠ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বিকাশে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সমস্যা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দেখা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দেয়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pPr algn="just">
              <a:buNone/>
            </a:pP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	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সামাজিকীকরনের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মাধ্যমে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ব্যক্তির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মধ্যে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সহনশীলতা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সৃষ্টি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ব্যক্তিকে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সামাজিক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মানুষ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হিসেবে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বেড়ে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উঠার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একমাত্র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মাধ্যম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হচ্ছে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সামাজিকীকরন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txBody>
          <a:bodyPr>
            <a:noAutofit/>
          </a:bodyPr>
          <a:lstStyle/>
          <a:p>
            <a:r>
              <a:rPr lang="en-US" sz="8000" dirty="0" err="1" smtClean="0"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sz="8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495800" cy="5410200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endParaRPr lang="en-US" sz="66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5400" dirty="0" smtClean="0">
                <a:latin typeface="Shonar Bangla" pitchFamily="34" charset="0"/>
                <a:cs typeface="Shonar Bangla" pitchFamily="34" charset="0"/>
              </a:rPr>
              <a:t>৭ম </a:t>
            </a:r>
            <a:r>
              <a:rPr lang="en-US" sz="5400" dirty="0" err="1" smtClean="0">
                <a:latin typeface="Shonar Bangla" pitchFamily="34" charset="0"/>
                <a:cs typeface="Shonar Bangla" pitchFamily="34" charset="0"/>
              </a:rPr>
              <a:t>অধ্যায়</a:t>
            </a:r>
            <a:endParaRPr lang="en-US" sz="5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5400" dirty="0" err="1" smtClean="0"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5400" dirty="0" smtClean="0">
                <a:latin typeface="Shonar Bangla" pitchFamily="34" charset="0"/>
                <a:cs typeface="Shonar Bangla" pitchFamily="34" charset="0"/>
              </a:rPr>
              <a:t> ১ম </a:t>
            </a:r>
            <a:r>
              <a:rPr lang="en-US" sz="5400" dirty="0" err="1" smtClean="0">
                <a:latin typeface="Shonar Bangla" pitchFamily="34" charset="0"/>
                <a:cs typeface="Shonar Bangla" pitchFamily="34" charset="0"/>
              </a:rPr>
              <a:t>পত্র</a:t>
            </a:r>
            <a:endParaRPr lang="en-US" sz="5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৭ম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অধ্যায়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3000" dirty="0" err="1" smtClean="0">
                <a:latin typeface="Shonar Bangla" pitchFamily="34" charset="0"/>
                <a:cs typeface="Shonar Bangla" pitchFamily="34" charset="0"/>
              </a:rPr>
              <a:t>সাধারন</a:t>
            </a:r>
            <a:r>
              <a:rPr lang="en-US" sz="3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000" dirty="0" err="1" smtClean="0">
                <a:latin typeface="Shonar Bangla" pitchFamily="34" charset="0"/>
                <a:cs typeface="Shonar Bangla" pitchFamily="34" charset="0"/>
              </a:rPr>
              <a:t>পাঠ:সামাজিকীকরন</a:t>
            </a:r>
            <a:r>
              <a:rPr lang="en-US" sz="3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000" smtClean="0">
                <a:latin typeface="Shonar Bangla" pitchFamily="34" charset="0"/>
                <a:cs typeface="Shonar Bangla" pitchFamily="34" charset="0"/>
              </a:rPr>
              <a:t>প্রক্রিয়া</a:t>
            </a:r>
            <a:endParaRPr lang="en-US" sz="30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3000" dirty="0" err="1" smtClean="0">
                <a:latin typeface="Shonar Bangla" pitchFamily="34" charset="0"/>
                <a:cs typeface="Shonar Bangla" pitchFamily="34" charset="0"/>
              </a:rPr>
              <a:t>বিশেষ</a:t>
            </a:r>
            <a:r>
              <a:rPr lang="en-US" sz="3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000" dirty="0" err="1" smtClean="0"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3000" dirty="0" smtClean="0">
                <a:latin typeface="Shonar Bangla" pitchFamily="34" charset="0"/>
                <a:cs typeface="Shonar Bangla" pitchFamily="34" charset="0"/>
              </a:rPr>
              <a:t>: </a:t>
            </a:r>
            <a:r>
              <a:rPr lang="en-US" sz="3000" dirty="0" err="1" smtClean="0">
                <a:latin typeface="Shonar Bangla" pitchFamily="34" charset="0"/>
                <a:cs typeface="Shonar Bangla" pitchFamily="34" charset="0"/>
              </a:rPr>
              <a:t>সামাজিকীকরন</a:t>
            </a:r>
            <a:endParaRPr lang="en-US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" y="990600"/>
            <a:ext cx="3429000" cy="29718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3962400"/>
            <a:ext cx="3733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আশেক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গুলবাহার,কচুয়া,চাঁদপুর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০১৭১৮২৭৭৫০০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7200" b="1" dirty="0" err="1" smtClean="0">
                <a:latin typeface="Shonar Bangla" pitchFamily="34" charset="0"/>
                <a:cs typeface="Shonar Bangla" pitchFamily="34" charset="0"/>
              </a:rPr>
              <a:t>মূল্যায়ন</a:t>
            </a:r>
            <a:endParaRPr lang="en-US" sz="72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সামাজিকীকরন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?</a:t>
            </a:r>
          </a:p>
          <a:p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সামাজিকীরনের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শক্তিশালী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বাহন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কোনটি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?</a:t>
            </a:r>
          </a:p>
          <a:p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সামাজিকীরনের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৪টি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বাহন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বলো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সামাজিকীরনে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তথ্য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প্রযুক্তির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ভূমিকা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। </a:t>
            </a:r>
            <a:endParaRPr lang="en-US" sz="4000" b="1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latin typeface="Shonar Bangla" pitchFamily="34" charset="0"/>
                <a:cs typeface="Shonar Bangla" pitchFamily="34" charset="0"/>
              </a:rPr>
              <a:t>বাড়ির</a:t>
            </a:r>
            <a:r>
              <a:rPr lang="en-US" sz="6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b="1" dirty="0" err="1" smtClean="0">
                <a:latin typeface="Shonar Bangla" pitchFamily="34" charset="0"/>
                <a:cs typeface="Shonar Bangla" pitchFamily="34" charset="0"/>
              </a:rPr>
              <a:t>কাজ</a:t>
            </a:r>
            <a:endParaRPr lang="en-US" sz="66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noFill/>
        </p:spPr>
        <p:txBody>
          <a:bodyPr>
            <a:normAutofit/>
          </a:bodyPr>
          <a:lstStyle/>
          <a:p>
            <a:endParaRPr lang="en-US" sz="44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4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সামাজিকীকরন</a:t>
            </a:r>
            <a:r>
              <a:rPr lang="en-US" sz="44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44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জীবনব্যাপী</a:t>
            </a:r>
            <a:r>
              <a:rPr lang="en-US" sz="44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প্রক্রিয়া-ব্যাখ্যা</a:t>
            </a:r>
            <a:r>
              <a:rPr lang="en-US" sz="44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44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sz="4400" b="1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074" name="Picture 2" descr="I:\Photos\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2209800"/>
            <a:ext cx="87630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honar Bangla" pitchFamily="34" charset="0"/>
                <a:cs typeface="Shonar Bangla" pitchFamily="34" charset="0"/>
              </a:rPr>
              <a:t>ধন্যবাদ</a:t>
            </a:r>
            <a:endParaRPr lang="en-US" sz="239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:\images_6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066800"/>
            <a:ext cx="5181600" cy="3727116"/>
          </a:xfrm>
          <a:prstGeom prst="rect">
            <a:avLst/>
          </a:prstGeom>
          <a:noFill/>
        </p:spPr>
      </p:pic>
      <p:pic>
        <p:nvPicPr>
          <p:cNvPr id="7" name="Picture 2" descr="I:\relegion-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8392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6583362"/>
          </a:xfrm>
        </p:spPr>
        <p:txBody>
          <a:bodyPr>
            <a:normAutofit/>
          </a:bodyPr>
          <a:lstStyle/>
          <a:p>
            <a:r>
              <a:rPr lang="en-US" sz="8000" b="1" dirty="0" err="1" smtClean="0">
                <a:latin typeface="Shonar Bangla" pitchFamily="34" charset="0"/>
                <a:cs typeface="Shonar Bangla" pitchFamily="34" charset="0"/>
              </a:rPr>
              <a:t>সামাজিকীকরন</a:t>
            </a:r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80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SOCIALIZATION</a:t>
            </a:r>
            <a:endParaRPr lang="en-US" sz="8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296400" cy="1447800"/>
          </a:xfrm>
          <a:noFill/>
        </p:spPr>
        <p:txBody>
          <a:bodyPr>
            <a:noAutofit/>
          </a:bodyPr>
          <a:lstStyle/>
          <a:p>
            <a:r>
              <a:rPr lang="en-US" sz="8800" b="1" dirty="0" err="1" smtClean="0">
                <a:latin typeface="Shonar Bangla" pitchFamily="34" charset="0"/>
                <a:cs typeface="Shonar Bangla" pitchFamily="34" charset="0"/>
              </a:rPr>
              <a:t>শিখনফল</a:t>
            </a:r>
            <a:endParaRPr lang="en-US" sz="88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noFill/>
        </p:spPr>
        <p:txBody>
          <a:bodyPr>
            <a:normAutofit/>
          </a:bodyPr>
          <a:lstStyle/>
          <a:p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এই</a:t>
            </a:r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শেষে</a:t>
            </a:r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শিক্ষার্থীরা</a:t>
            </a:r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……</a:t>
            </a:r>
          </a:p>
          <a:p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সামাজিকীকরন</a:t>
            </a:r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সামাজিকীকরনের</a:t>
            </a:r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বাহন</a:t>
            </a:r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সনাক্ত</a:t>
            </a:r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সামাজিকীকরনের</a:t>
            </a:r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বাহনের</a:t>
            </a:r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প্রভাব</a:t>
            </a:r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বর্ণনা</a:t>
            </a:r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।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8800" b="1" dirty="0" err="1" smtClean="0">
                <a:latin typeface="Shonar Bangla" pitchFamily="34" charset="0"/>
                <a:cs typeface="Shonar Bangla" pitchFamily="34" charset="0"/>
              </a:rPr>
              <a:t>সামাজিকীকরনের</a:t>
            </a:r>
            <a:r>
              <a:rPr lang="en-US" sz="8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8800" b="1" dirty="0" err="1" smtClean="0">
                <a:latin typeface="Shonar Bangla" pitchFamily="34" charset="0"/>
                <a:cs typeface="Shonar Bangla" pitchFamily="34" charset="0"/>
              </a:rPr>
              <a:t>ধারনা</a:t>
            </a:r>
            <a:endParaRPr lang="en-US" sz="88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endParaRPr lang="en-US" sz="2000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সামাজিকীকরন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সমাজবিজ্ঞানে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ব্যবহৃত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মূল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প্রত্যয়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এটি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আজীবন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প্রকিয়া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জন্মের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মধ্যে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দিয়ে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সামাজিকীকরন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শুরু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মৃত্যুর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মধ্যে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দিয়ে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শেষ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প্রক্রিয়া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শিশু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তার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নিজস্ব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সমাজে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প্রচলিত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রীতি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নীতি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আচার-আচরন,আদর্শ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বৈশিষ্ট্য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অর্জন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তাকেসামাজিকীকরন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।</a:t>
            </a:r>
            <a:endParaRPr lang="en-US" sz="2000" b="1" dirty="0" smtClean="0">
              <a:latin typeface="SutonnyMJ" pitchFamily="2" charset="0"/>
              <a:cs typeface="SutonnyMJ" pitchFamily="2" charset="0"/>
            </a:endParaRPr>
          </a:p>
          <a:p>
            <a:endParaRPr lang="en-US" sz="1600" b="1" dirty="0" smtClean="0">
              <a:latin typeface="SutonnyMJ" pitchFamily="2" charset="0"/>
              <a:cs typeface="SutonnyMJ" pitchFamily="2" charset="0"/>
            </a:endParaRPr>
          </a:p>
          <a:p>
            <a:endParaRPr lang="en-US" sz="1600" b="1" dirty="0" smtClean="0">
              <a:latin typeface="SutonnyMJ" pitchFamily="2" charset="0"/>
              <a:cs typeface="SutonnyMJ" pitchFamily="2" charset="0"/>
            </a:endParaRPr>
          </a:p>
          <a:p>
            <a:endParaRPr lang="en-US" sz="1600" b="1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	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_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133601"/>
            <a:ext cx="4953000" cy="35814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133600" y="381000"/>
            <a:ext cx="2362200" cy="2136648"/>
          </a:xfrm>
          <a:prstGeom prst="wedgeEllipseCallo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শিশু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কাল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শুরু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953000" y="381000"/>
            <a:ext cx="2667000" cy="2136648"/>
          </a:xfrm>
          <a:prstGeom prst="wedgeEllipse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মৃত্যুর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মধ্য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দিয়ে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শেষ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4876800"/>
            <a:ext cx="32766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সামাজিকীকরন</a:t>
            </a:r>
            <a:endParaRPr lang="en-US" sz="3200" b="1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noFill/>
        </p:spPr>
        <p:txBody>
          <a:bodyPr>
            <a:noAutofit/>
          </a:bodyPr>
          <a:lstStyle/>
          <a:p>
            <a:r>
              <a:rPr lang="en-US" sz="7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atin typeface="Shonar Bangla" pitchFamily="34" charset="0"/>
                <a:cs typeface="Shonar Bangla" pitchFamily="34" charset="0"/>
              </a:rPr>
              <a:t>সামাজিকীকরনের</a:t>
            </a:r>
            <a:r>
              <a:rPr lang="en-US" sz="7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7200" b="1" dirty="0" err="1" smtClean="0">
                <a:latin typeface="Shonar Bangla" pitchFamily="34" charset="0"/>
                <a:cs typeface="Shonar Bangla" pitchFamily="34" charset="0"/>
              </a:rPr>
              <a:t>সংজ্ঞা</a:t>
            </a:r>
            <a:endParaRPr lang="en-US" sz="72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752600"/>
            <a:ext cx="28193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আর.টি.শেফার</a:t>
            </a:r>
            <a:r>
              <a:rPr lang="en-US" sz="32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বলেন</a:t>
            </a:r>
            <a:r>
              <a:rPr lang="en-US" sz="32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: </a:t>
            </a:r>
            <a:r>
              <a:rPr lang="en-US" sz="32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সামাজিকীকরন</a:t>
            </a:r>
            <a:r>
              <a:rPr lang="en-US" sz="32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এমন</a:t>
            </a:r>
            <a:r>
              <a:rPr lang="en-US" sz="32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32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প্রক্রিয়া</a:t>
            </a:r>
            <a:r>
              <a:rPr lang="en-US" sz="32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যার</a:t>
            </a:r>
            <a:r>
              <a:rPr lang="en-US" sz="32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মাধ্যমে</a:t>
            </a:r>
            <a:r>
              <a:rPr lang="en-US" sz="32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32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শিশু</a:t>
            </a:r>
            <a:r>
              <a:rPr lang="en-US" sz="32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তার</a:t>
            </a:r>
            <a:r>
              <a:rPr lang="en-US" sz="32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নিজস্ব</a:t>
            </a:r>
            <a:r>
              <a:rPr lang="en-US" sz="32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sz="32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সাথে</a:t>
            </a:r>
            <a:r>
              <a:rPr lang="en-US" sz="32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পরিচিত</a:t>
            </a:r>
            <a:r>
              <a:rPr lang="en-US" sz="32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32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এবং</a:t>
            </a:r>
            <a:r>
              <a:rPr lang="en-US" sz="32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তাহার</a:t>
            </a:r>
            <a:r>
              <a:rPr lang="en-US" sz="32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অহংবোধ</a:t>
            </a:r>
            <a:r>
              <a:rPr lang="en-US" sz="32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ব্যক্তিত্ত্ব</a:t>
            </a:r>
            <a:r>
              <a:rPr lang="en-US" sz="32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বিকাশ</a:t>
            </a:r>
            <a:r>
              <a:rPr lang="en-US" sz="32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ঘটে</a:t>
            </a:r>
            <a:r>
              <a:rPr lang="en-US" sz="32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sz="3200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1676400"/>
            <a:ext cx="236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অগবার্ন</a:t>
            </a:r>
            <a:r>
              <a:rPr lang="en-US" sz="3200" dirty="0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200" dirty="0" err="1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নিমকফ</a:t>
            </a:r>
            <a:r>
              <a:rPr lang="en-US" sz="3200" dirty="0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sz="3200" dirty="0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মতে</a:t>
            </a:r>
            <a:r>
              <a:rPr lang="en-US" sz="3200" dirty="0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সামাজিকীকরন</a:t>
            </a:r>
            <a:r>
              <a:rPr lang="en-US" sz="3200" dirty="0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এমন</a:t>
            </a:r>
            <a:r>
              <a:rPr lang="en-US" sz="3200" dirty="0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3200" dirty="0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প্রক্রিয়া</a:t>
            </a:r>
            <a:r>
              <a:rPr lang="en-US" sz="3200" dirty="0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যার</a:t>
            </a:r>
            <a:r>
              <a:rPr lang="en-US" sz="3200" dirty="0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মাধ্যমে</a:t>
            </a:r>
            <a:r>
              <a:rPr lang="en-US" sz="3200" dirty="0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3200" dirty="0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ব্যক্তি</a:t>
            </a:r>
            <a:r>
              <a:rPr lang="en-US" sz="3200" dirty="0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তার</a:t>
            </a:r>
            <a:r>
              <a:rPr lang="en-US" sz="3200" dirty="0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নিজ</a:t>
            </a:r>
            <a:r>
              <a:rPr lang="en-US" sz="3200" dirty="0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গোষ্ঠির</a:t>
            </a:r>
            <a:r>
              <a:rPr lang="en-US" sz="3200" dirty="0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আদর্শ</a:t>
            </a:r>
            <a:r>
              <a:rPr lang="en-US" sz="3200" dirty="0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200" dirty="0" err="1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মূল্যবোধ</a:t>
            </a:r>
            <a:r>
              <a:rPr lang="en-US" sz="3200" dirty="0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সামঞ্জস্য</a:t>
            </a:r>
            <a:r>
              <a:rPr lang="en-US" sz="3200" dirty="0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রক্ষা</a:t>
            </a:r>
            <a:r>
              <a:rPr lang="en-US" sz="3200" dirty="0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3200" dirty="0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sz="3200" dirty="0">
              <a:solidFill>
                <a:srgbClr val="FFC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1905000"/>
            <a:ext cx="2819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কিংসলে</a:t>
            </a:r>
            <a:r>
              <a:rPr lang="en-US" sz="36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600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ডেভিস</a:t>
            </a:r>
            <a:r>
              <a:rPr lang="en-US" sz="36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বলেন</a:t>
            </a:r>
            <a:r>
              <a:rPr lang="en-US" sz="36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600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sz="36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পদ্ধতিতে</a:t>
            </a:r>
            <a:r>
              <a:rPr lang="en-US" sz="36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মানব</a:t>
            </a:r>
            <a:r>
              <a:rPr lang="en-US" sz="36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শিশু</a:t>
            </a:r>
            <a:r>
              <a:rPr lang="en-US" sz="36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ক্রমশ</a:t>
            </a:r>
            <a:r>
              <a:rPr lang="en-US" sz="36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সামাজিক</a:t>
            </a:r>
            <a:r>
              <a:rPr lang="en-US" sz="36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মানুষে</a:t>
            </a:r>
            <a:r>
              <a:rPr lang="en-US" sz="36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পরিনত</a:t>
            </a:r>
            <a:r>
              <a:rPr lang="en-US" sz="36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36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তাকে</a:t>
            </a:r>
            <a:r>
              <a:rPr lang="en-US" sz="36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সামাজিকীকরন</a:t>
            </a:r>
            <a:r>
              <a:rPr lang="en-US" sz="36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36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sz="3600" dirty="0">
              <a:solidFill>
                <a:srgbClr val="00B0F0"/>
              </a:solidFill>
              <a:latin typeface="Shonar Bangla" pitchFamily="34" charset="0"/>
              <a:cs typeface="Shonar Bangl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990600" y="3810000"/>
            <a:ext cx="3810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4038600" y="3962400"/>
            <a:ext cx="3886200" cy="76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images_6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599"/>
            <a:ext cx="4953000" cy="51816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152400"/>
            <a:ext cx="56316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Shonar Bangla" pitchFamily="34" charset="0"/>
                <a:cs typeface="Shonar Bangla" pitchFamily="34" charset="0"/>
              </a:rPr>
              <a:t>সামাজিকীকরনের</a:t>
            </a:r>
            <a:r>
              <a:rPr lang="en-US" sz="6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dirty="0" err="1" smtClean="0">
                <a:latin typeface="Shonar Bangla" pitchFamily="34" charset="0"/>
                <a:cs typeface="Shonar Bangla" pitchFamily="34" charset="0"/>
              </a:rPr>
              <a:t>বাহন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1295400"/>
            <a:ext cx="3137397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পরিবার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খেলার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সাথী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রাষ্ট্র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ধর্ম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নৈতিক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শিক্ষা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গনমাধ্যম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বিশ্বায়ন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তথ্য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যোগাযোগ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প্রযুক্তি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লোকরীতি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লোকাচার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1130</TotalTime>
  <Words>341</Words>
  <Application>Microsoft Office PowerPoint</Application>
  <PresentationFormat>On-screen Show (4:3)</PresentationFormat>
  <Paragraphs>86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সমাজবিজ্ঞান ক্লাসে সবাইকে……</vt:lpstr>
      <vt:lpstr>পরিচিতি</vt:lpstr>
      <vt:lpstr>Slide 3</vt:lpstr>
      <vt:lpstr>সামাজিকীকরন SOCIALIZATION</vt:lpstr>
      <vt:lpstr>শিখনফল</vt:lpstr>
      <vt:lpstr>সামাজিকীকরনের ধারনা</vt:lpstr>
      <vt:lpstr>Slide 7</vt:lpstr>
      <vt:lpstr> সামাজিকীকরনের সংজ্ঞা</vt:lpstr>
      <vt:lpstr>Slide 9</vt:lpstr>
      <vt:lpstr>পরিবার</vt:lpstr>
      <vt:lpstr>খেলার সাথী </vt:lpstr>
      <vt:lpstr>শিক্ষা প্রতিষ্ঠান</vt:lpstr>
      <vt:lpstr>গনমাধ্যম</vt:lpstr>
      <vt:lpstr>ধর্মীয় প্রতিষ্ঠান</vt:lpstr>
      <vt:lpstr>রাষ্ট্র</vt:lpstr>
      <vt:lpstr>Slide 16</vt:lpstr>
      <vt:lpstr>সামাজিকীকরনে বিশ্বায়ন</vt:lpstr>
      <vt:lpstr>তথ্য প্রযুক্তির ভূমিকা</vt:lpstr>
      <vt:lpstr>সারসংক্ষেপ</vt:lpstr>
      <vt:lpstr>মূল্যায়ন</vt:lpstr>
      <vt:lpstr>বাড়ির কাজ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User</cp:lastModifiedBy>
  <cp:revision>155</cp:revision>
  <dcterms:created xsi:type="dcterms:W3CDTF">2015-11-20T02:13:51Z</dcterms:created>
  <dcterms:modified xsi:type="dcterms:W3CDTF">2019-10-15T04:42:41Z</dcterms:modified>
</cp:coreProperties>
</file>