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5" r:id="rId2"/>
    <p:sldId id="286" r:id="rId3"/>
    <p:sldId id="282" r:id="rId4"/>
    <p:sldId id="288" r:id="rId5"/>
    <p:sldId id="283" r:id="rId6"/>
    <p:sldId id="259" r:id="rId7"/>
    <p:sldId id="262" r:id="rId8"/>
    <p:sldId id="287" r:id="rId9"/>
    <p:sldId id="263" r:id="rId10"/>
    <p:sldId id="264" r:id="rId11"/>
    <p:sldId id="266" r:id="rId12"/>
    <p:sldId id="265" r:id="rId13"/>
    <p:sldId id="268" r:id="rId14"/>
    <p:sldId id="267" r:id="rId15"/>
    <p:sldId id="269" r:id="rId16"/>
    <p:sldId id="270" r:id="rId17"/>
    <p:sldId id="276" r:id="rId18"/>
    <p:sldId id="277" r:id="rId19"/>
    <p:sldId id="274" r:id="rId20"/>
    <p:sldId id="271" r:id="rId21"/>
    <p:sldId id="272" r:id="rId22"/>
    <p:sldId id="275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E1B51E1A-E366-4C83-9235-7EC4121C78A5}">
          <p14:sldIdLst>
            <p14:sldId id="257"/>
            <p14:sldId id="258"/>
            <p14:sldId id="282"/>
            <p14:sldId id="259"/>
            <p14:sldId id="260"/>
            <p14:sldId id="261"/>
            <p14:sldId id="262"/>
            <p14:sldId id="281"/>
            <p14:sldId id="263"/>
          </p14:sldIdLst>
        </p14:section>
        <p14:section name="Untitled Section" id="{4C7B0FED-F135-48D7-B9AB-11BCD7765704}">
          <p14:sldIdLst>
            <p14:sldId id="264"/>
            <p14:sldId id="266"/>
            <p14:sldId id="265"/>
            <p14:sldId id="268"/>
            <p14:sldId id="267"/>
            <p14:sldId id="269"/>
            <p14:sldId id="270"/>
            <p14:sldId id="276"/>
            <p14:sldId id="277"/>
            <p14:sldId id="274"/>
            <p14:sldId id="271"/>
            <p14:sldId id="272"/>
            <p14:sldId id="275"/>
            <p14:sldId id="279"/>
            <p14:sldId id="28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6F6A50-7BE6-4B11-BBD0-4EC194F58D99}">
      <dsp:nvSpPr>
        <dsp:cNvPr id="0" name=""/>
        <dsp:cNvSpPr/>
      </dsp:nvSpPr>
      <dsp:spPr>
        <a:xfrm>
          <a:off x="0" y="0"/>
          <a:ext cx="4855465" cy="4069110"/>
        </a:xfrm>
        <a:prstGeom prst="ellipse">
          <a:avLst/>
        </a:prstGeom>
        <a:solidFill>
          <a:srgbClr val="FF0000">
            <a:alpha val="50000"/>
          </a:srgbClr>
        </a:solidFill>
        <a:ln w="25400" cap="flat" cmpd="sng" algn="ctr">
          <a:solidFill>
            <a:srgbClr val="00B0F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267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600" kern="1200" dirty="0" err="1" smtClean="0">
              <a:latin typeface="NikoshBAN" pitchFamily="2" charset="0"/>
              <a:cs typeface="NikoshBAN" pitchFamily="2" charset="0"/>
            </a:rPr>
            <a:t>ধন্যবাদ</a:t>
          </a:r>
          <a:endParaRPr lang="en-US" sz="9600" kern="1200" dirty="0">
            <a:latin typeface="NikoshBAN" pitchFamily="2" charset="0"/>
            <a:cs typeface="NikoshBAN" pitchFamily="2" charset="0"/>
          </a:endParaRPr>
        </a:p>
      </dsp:txBody>
      <dsp:txXfrm>
        <a:off x="711066" y="595907"/>
        <a:ext cx="3433333" cy="2877296"/>
      </dsp:txXfrm>
    </dsp:sp>
  </dsp:spTree>
</dsp:drawing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CBD12B-9BE5-42B4-9A5D-F4AD61DEECAC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2D957A-B904-4ED9-8284-71D4742B4A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8483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2D957A-B904-4ED9-8284-71D4742B4A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1682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file:///C:\khadija-13(_9)\PICTURE\Egg.jpg" TargetMode="External"/><Relationship Id="rId7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class 7 rokto songbohontontro\blood\Picture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253368" y="1066800"/>
            <a:ext cx="192823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52400"/>
            <a:ext cx="4572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8000" b="1" i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 Ban"/>
              </a:rPr>
              <a:t>স্বাগতম</a:t>
            </a:r>
            <a:r>
              <a:rPr lang="en-US" sz="8000" b="1" i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 Ban"/>
              </a:rPr>
              <a:t> </a:t>
            </a:r>
            <a:endParaRPr lang="en-US" sz="8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179249"/>
            <a:ext cx="4800600" cy="667875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bn-BD" sz="4000" i="1" dirty="0" smtClean="0">
                <a:solidFill>
                  <a:srgbClr val="002060"/>
                </a:solidFill>
              </a:rPr>
              <a:t>শিক্ষক পরিচিতিঃ </a:t>
            </a:r>
            <a:r>
              <a:rPr lang="bn-BD" sz="4000" b="1" i="1" dirty="0" smtClean="0">
                <a:solidFill>
                  <a:srgbClr val="C00000"/>
                </a:solidFill>
                <a:latin typeface="Times New Roman" pitchFamily="18" charset="0"/>
              </a:rPr>
              <a:t>মোহাম্মদ</a:t>
            </a:r>
            <a:r>
              <a:rPr lang="bn-BD" sz="4000" b="1" i="1" dirty="0" smtClean="0">
                <a:solidFill>
                  <a:srgbClr val="C00000"/>
                </a:solidFill>
              </a:rPr>
              <a:t> শামীম মিয়া </a:t>
            </a:r>
            <a:r>
              <a:rPr lang="bn-BD" sz="3200" b="1" i="1" dirty="0" smtClean="0">
                <a:solidFill>
                  <a:srgbClr val="C00000"/>
                </a:solidFill>
              </a:rPr>
              <a:t/>
            </a:r>
            <a:br>
              <a:rPr lang="bn-BD" sz="3200" b="1" i="1" dirty="0" smtClean="0">
                <a:solidFill>
                  <a:srgbClr val="C00000"/>
                </a:solidFill>
              </a:rPr>
            </a:br>
            <a:r>
              <a:rPr lang="bn-BD" sz="3200" b="1" i="1" dirty="0" smtClean="0"/>
              <a:t> </a:t>
            </a:r>
            <a:r>
              <a:rPr lang="bn-BD" sz="2400" b="1" i="1" dirty="0" smtClean="0"/>
              <a:t>বি, এস, সি; বি, এড, এম, এ</a:t>
            </a:r>
            <a:r>
              <a:rPr lang="bn-BD" sz="3200" b="1" i="1" dirty="0" smtClean="0"/>
              <a:t/>
            </a:r>
            <a:br>
              <a:rPr lang="bn-BD" sz="3200" b="1" i="1" dirty="0" smtClean="0"/>
            </a:br>
            <a:endParaRPr lang="bn-IN" sz="3200" b="1" i="1" dirty="0" smtClean="0"/>
          </a:p>
          <a:p>
            <a:r>
              <a:rPr lang="bn-BD" sz="3200" b="1" i="1" dirty="0" smtClean="0">
                <a:solidFill>
                  <a:srgbClr val="002060"/>
                </a:solidFill>
              </a:rPr>
              <a:t>সিনিয়র শিক্ষক</a:t>
            </a:r>
            <a:r>
              <a:rPr lang="bn-BD" sz="3200" b="1" i="1" dirty="0" smtClean="0"/>
              <a:t/>
            </a:r>
            <a:br>
              <a:rPr lang="bn-BD" sz="3200" b="1" i="1" dirty="0" smtClean="0"/>
            </a:br>
            <a:endParaRPr lang="bn-IN" sz="3200" b="1" i="1" dirty="0" smtClean="0"/>
          </a:p>
          <a:p>
            <a:r>
              <a:rPr lang="bn-BD" sz="2400" b="1" i="1" dirty="0" smtClean="0"/>
              <a:t>রতনপুর হাজ্বী ছৈয়দেররহমান স্মৃতি উচ্চ বিদ্যালয়</a:t>
            </a:r>
            <a:r>
              <a:rPr lang="bn-BD" sz="2000" b="1" i="1" dirty="0" smtClean="0"/>
              <a:t/>
            </a:r>
            <a:br>
              <a:rPr lang="bn-BD" sz="2000" b="1" i="1" dirty="0" smtClean="0"/>
            </a:br>
            <a:endParaRPr lang="bn-IN" sz="2000" b="1" i="1" dirty="0" smtClean="0"/>
          </a:p>
          <a:p>
            <a:r>
              <a:rPr lang="bn-BD" sz="2800" b="1" i="1" dirty="0" smtClean="0">
                <a:solidFill>
                  <a:srgbClr val="C00000"/>
                </a:solidFill>
              </a:rPr>
              <a:t>ফেনি সদর, ফেনী।</a:t>
            </a:r>
            <a:r>
              <a:rPr lang="bn-BD" sz="2800" b="1" i="1" dirty="0" smtClean="0"/>
              <a:t/>
            </a:r>
            <a:br>
              <a:rPr lang="bn-BD" sz="2800" b="1" i="1" dirty="0" smtClean="0"/>
            </a:br>
            <a:endParaRPr lang="bn-IN" sz="2800" b="1" i="1" dirty="0" smtClean="0"/>
          </a:p>
          <a:p>
            <a:r>
              <a:rPr lang="bn-BD" sz="2400" b="1" i="1" dirty="0" smtClean="0">
                <a:solidFill>
                  <a:srgbClr val="002060"/>
                </a:solidFill>
                <a:latin typeface="Nikosh Ban"/>
              </a:rPr>
              <a:t>মোবাইলঃ ০১৮৪২১৪৮৮২৫ </a:t>
            </a:r>
            <a:r>
              <a:rPr lang="bn-BD" sz="3200" b="1" i="1" dirty="0" smtClean="0"/>
              <a:t/>
            </a:r>
            <a:br>
              <a:rPr lang="bn-BD" sz="3200" b="1" i="1" dirty="0" smtClean="0"/>
            </a:br>
            <a:endParaRPr lang="en-US" sz="3200" i="1" dirty="0"/>
          </a:p>
        </p:txBody>
      </p:sp>
      <p:pic>
        <p:nvPicPr>
          <p:cNvPr id="4" name="Picture 3" descr="IMG_20171130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0"/>
            <a:ext cx="4191000" cy="64770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66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66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b="1" i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৮ম 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bn-IN" sz="48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IN" sz="4800" smtClean="0">
                <a:latin typeface="NikoshBAN" pitchFamily="2" charset="0"/>
                <a:cs typeface="NikoshBAN" pitchFamily="2" charset="0"/>
              </a:rPr>
              <a:t>অধ্যায়ঃ ১৩ 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৪০মিনিট</a:t>
            </a:r>
          </a:p>
          <a:p>
            <a:pPr marL="0" indent="0"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২৬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/০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৯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/২০১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৯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খ্রিঃ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9451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oo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01140"/>
            <a:ext cx="8296294" cy="505206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52400" y="152400"/>
            <a:ext cx="8839200" cy="1447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err="1" smtClean="0">
                <a:solidFill>
                  <a:srgbClr val="002060"/>
                </a:solidFill>
                <a:latin typeface="Nikosh Ban"/>
              </a:rPr>
              <a:t>ছবিতে</a:t>
            </a:r>
            <a:r>
              <a:rPr lang="en-US" sz="3200" b="1" i="1" dirty="0" smtClean="0">
                <a:solidFill>
                  <a:srgbClr val="002060"/>
                </a:solidFill>
                <a:latin typeface="Nikosh Ban"/>
              </a:rPr>
              <a:t> </a:t>
            </a:r>
            <a:r>
              <a:rPr lang="en-US" sz="3200" b="1" i="1" dirty="0" err="1" smtClean="0">
                <a:solidFill>
                  <a:srgbClr val="002060"/>
                </a:solidFill>
                <a:latin typeface="Nikosh Ban"/>
              </a:rPr>
              <a:t>সবাই</a:t>
            </a:r>
            <a:r>
              <a:rPr lang="en-US" sz="3200" b="1" i="1" dirty="0" smtClean="0">
                <a:solidFill>
                  <a:srgbClr val="002060"/>
                </a:solidFill>
                <a:latin typeface="Nikosh Ban"/>
              </a:rPr>
              <a:t> </a:t>
            </a:r>
            <a:r>
              <a:rPr lang="en-US" sz="3200" b="1" i="1" dirty="0" err="1" smtClean="0">
                <a:solidFill>
                  <a:srgbClr val="002060"/>
                </a:solidFill>
                <a:latin typeface="Nikosh Ban"/>
              </a:rPr>
              <a:t>কি</a:t>
            </a:r>
            <a:r>
              <a:rPr lang="en-US" sz="3200" b="1" i="1" dirty="0" smtClean="0">
                <a:solidFill>
                  <a:srgbClr val="002060"/>
                </a:solidFill>
                <a:latin typeface="Nikosh Ban"/>
              </a:rPr>
              <a:t> </a:t>
            </a:r>
            <a:r>
              <a:rPr lang="en-US" sz="3200" b="1" i="1" dirty="0" err="1" smtClean="0">
                <a:solidFill>
                  <a:srgbClr val="002060"/>
                </a:solidFill>
                <a:latin typeface="Nikosh Ban"/>
              </a:rPr>
              <a:t>করছেন</a:t>
            </a:r>
            <a:r>
              <a:rPr lang="en-US" sz="3200" b="1" i="1" dirty="0" smtClean="0">
                <a:solidFill>
                  <a:srgbClr val="002060"/>
                </a:solidFill>
                <a:latin typeface="Nikosh Ban"/>
              </a:rPr>
              <a:t> ? </a:t>
            </a:r>
            <a:endParaRPr lang="en-US" sz="3200" b="1" i="1" dirty="0">
              <a:solidFill>
                <a:srgbClr val="002060"/>
              </a:solidFill>
              <a:latin typeface="Nikosh Ban"/>
            </a:endParaRPr>
          </a:p>
        </p:txBody>
      </p:sp>
    </p:spTree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09600"/>
            <a:ext cx="6019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i="1" dirty="0" err="1" smtClean="0">
                <a:latin typeface="Nikosh Ban"/>
              </a:rPr>
              <a:t>আজকের</a:t>
            </a:r>
            <a:r>
              <a:rPr lang="en-US" sz="5400" b="1" i="1" dirty="0" smtClean="0">
                <a:latin typeface="Nikosh Ban"/>
              </a:rPr>
              <a:t> </a:t>
            </a:r>
            <a:r>
              <a:rPr lang="en-US" sz="5400" b="1" i="1" dirty="0" err="1" smtClean="0">
                <a:latin typeface="Nikosh Ban"/>
              </a:rPr>
              <a:t>পাঠ</a:t>
            </a:r>
            <a:r>
              <a:rPr lang="en-US" sz="5400" b="1" i="1" dirty="0" smtClean="0">
                <a:latin typeface="Nikosh Ban"/>
              </a:rPr>
              <a:t> </a:t>
            </a:r>
            <a:endParaRPr lang="en-US" sz="5400" b="1" i="1" dirty="0">
              <a:latin typeface="Nikosh Ban"/>
            </a:endParaRPr>
          </a:p>
        </p:txBody>
      </p:sp>
      <p:sp>
        <p:nvSpPr>
          <p:cNvPr id="4" name="Oval 3"/>
          <p:cNvSpPr/>
          <p:nvPr/>
        </p:nvSpPr>
        <p:spPr>
          <a:xfrm>
            <a:off x="1905000" y="2057400"/>
            <a:ext cx="4648200" cy="30480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b="1" i="1" dirty="0" smtClean="0">
                <a:latin typeface="Nikosh Ban"/>
              </a:rPr>
              <a:t>খাদ্য</a:t>
            </a:r>
            <a:r>
              <a:rPr lang="bn-IN" sz="5400" dirty="0" smtClean="0">
                <a:latin typeface="Nikosh Ban"/>
              </a:rPr>
              <a:t> </a:t>
            </a:r>
            <a:endParaRPr lang="en-US" sz="5400" dirty="0">
              <a:latin typeface="Nikosh B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1295400"/>
            <a:ext cx="8839200" cy="5257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algn="l"/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১।খাদ্য ও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পুষ্টি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/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২।উপাদান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খাদ্যবস্তুকে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প্রধানত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কয়ভাগে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/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৩।আমিষ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খাদ্যের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গঠন,প্রকৃতি</a:t>
            </a:r>
            <a:r>
              <a:rPr lang="en-US" sz="3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উৎস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/>
            <a:endParaRPr lang="en-US" sz="3600" b="1" i="1" dirty="0" smtClean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endParaRPr lang="en-US" sz="3600" dirty="0" smtClean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Punched Tape 4"/>
          <p:cNvSpPr/>
          <p:nvPr/>
        </p:nvSpPr>
        <p:spPr>
          <a:xfrm>
            <a:off x="284018" y="48490"/>
            <a:ext cx="8478982" cy="1094509"/>
          </a:xfrm>
          <a:prstGeom prst="flowChartPunchedTap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77090" y="176644"/>
            <a:ext cx="8485909" cy="838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আচরণিক</a:t>
            </a:r>
            <a:r>
              <a:rPr lang="en-US" sz="54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উদ্দেশ্যঃ</a:t>
            </a:r>
            <a:endParaRPr lang="en-US" sz="5400" b="1" i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250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0218" y="1752600"/>
            <a:ext cx="8174182" cy="4114799"/>
          </a:xfr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খাদ্য</a:t>
            </a:r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সেই</a:t>
            </a:r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সমস্ত</a:t>
            </a:r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জৈব</a:t>
            </a:r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উপাদানকে</a:t>
            </a:r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বুঝায়</a:t>
            </a:r>
            <a:r>
              <a:rPr lang="en-US" sz="4000" b="1" dirty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যেগুলো</a:t>
            </a:r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দেহ</a:t>
            </a:r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গঠন,ক্ষয়পূরণ</a:t>
            </a:r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উৎপাদনে</a:t>
            </a:r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ব্যাবহৃত</a:t>
            </a:r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b="1" dirty="0" smtClean="0">
                <a:ln>
                  <a:solidFill>
                    <a:schemeClr val="accent1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। </a:t>
            </a:r>
            <a:endParaRPr lang="en-US" sz="4000" b="1" dirty="0">
              <a:ln>
                <a:solidFill>
                  <a:schemeClr val="accent1">
                    <a:lumMod val="75000"/>
                  </a:schemeClr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1672" y="7348"/>
            <a:ext cx="5798127" cy="1745251"/>
          </a:xfrm>
          <a:prstGeom prst="rect">
            <a:avLst/>
          </a:prstGeom>
        </p:spPr>
        <p:txBody>
          <a:bodyPr wrap="square">
            <a:prstTxWarp prst="textPlain">
              <a:avLst>
                <a:gd name="adj" fmla="val 50505"/>
              </a:avLst>
            </a:prstTxWarp>
            <a:spAutoFit/>
          </a:bodyPr>
          <a:lstStyle/>
          <a:p>
            <a:r>
              <a:rPr lang="bn-IN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>খাদ্য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> </a:t>
            </a:r>
            <a:r>
              <a:rPr lang="en-US" sz="4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>কি</a:t>
            </a:r>
            <a:r>
              <a: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  <a:t>?</a:t>
            </a:r>
            <a:br>
              <a:rPr lang="en-US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ea typeface="+mj-ea"/>
                <a:cs typeface="NikoshBAN" pitchFamily="2" charset="0"/>
              </a:rPr>
            </a:b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161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609600"/>
            <a:ext cx="5715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পুষ্টি</a:t>
            </a:r>
            <a: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2286000"/>
            <a:ext cx="78486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পুষ্টি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জীবের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সার্বিক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শারীরবৃত্তীয়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প্রক্রিয়া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খাদ্যবস্তু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গ্রহন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পরিপাক,খাদ্যসার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পরিশোষণ,কোষে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আত্তীকরণ,দেহের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ক্ষয়পূরণ,বৃদ্ধিসাধন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অপাচ্য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খাদ্যাংশের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নিষ্কাশন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ঘটায়</a:t>
            </a:r>
            <a:r>
              <a:rPr lang="en-US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1905000" y="1414318"/>
            <a:ext cx="4800600" cy="3200845"/>
          </a:xfrm>
          <a:prstGeom prst="triangle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3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প্রধানত</a:t>
            </a:r>
            <a:endParaRPr lang="en-US" sz="3600" b="1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169199"/>
            <a:ext cx="56388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আমিষ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প্রোটিন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4095897"/>
            <a:ext cx="1828800" cy="64633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শর্করা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29400" y="3810000"/>
            <a:ext cx="2286000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স্নেহ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চর্বি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পদার্থ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500" y="4798092"/>
            <a:ext cx="3276600" cy="172021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38800" y="5114100"/>
            <a:ext cx="3207327" cy="10882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1200" y="815530"/>
            <a:ext cx="4381500" cy="622102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52400" y="152400"/>
            <a:ext cx="1600200" cy="3657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i="1" dirty="0" err="1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উপাদান</a:t>
            </a:r>
            <a:r>
              <a:rPr lang="en-US" b="1" i="1" dirty="0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অনুযায়ী</a:t>
            </a:r>
            <a:r>
              <a:rPr lang="en-US" b="1" i="1" dirty="0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খাদ্যের</a:t>
            </a:r>
            <a:r>
              <a:rPr lang="en-US" b="1" i="1" dirty="0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প্রধান</a:t>
            </a:r>
            <a:r>
              <a:rPr lang="en-US" b="1" i="1" dirty="0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b="1" i="1" dirty="0" err="1" smtClean="0">
                <a:solidFill>
                  <a:srgbClr val="002060"/>
                </a:solidFill>
                <a:latin typeface="NikoshLightBAN" pitchFamily="2" charset="0"/>
                <a:cs typeface="NikoshLightBAN" pitchFamily="2" charset="0"/>
              </a:rPr>
              <a:t>শ্রেনীবিভাগঃ</a:t>
            </a:r>
            <a:endParaRPr lang="en-US" b="1" i="1" dirty="0">
              <a:solidFill>
                <a:srgbClr val="002060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846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4-Point Star 1"/>
          <p:cNvSpPr/>
          <p:nvPr/>
        </p:nvSpPr>
        <p:spPr>
          <a:xfrm>
            <a:off x="2209800" y="990600"/>
            <a:ext cx="4267200" cy="4648200"/>
          </a:xfrm>
          <a:prstGeom prst="star4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14600" y="2984351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প্রকৃতি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24800" y="3483977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33800" y="212559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658591" y="533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29000" y="110928"/>
            <a:ext cx="213359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কার্বন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2971800"/>
            <a:ext cx="2570018" cy="646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হাইড্রোজেন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00400" y="5715000"/>
            <a:ext cx="2292062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অক্সিজেন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77001" y="2978561"/>
            <a:ext cx="2209800" cy="646331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নাট্রোজেন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024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8" grpId="0" animBg="1"/>
      <p:bldP spid="10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28600"/>
            <a:ext cx="8610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আমিষ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খাদ্যের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উৎস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3945082" y="1336596"/>
            <a:ext cx="685800" cy="1676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62000" y="2971800"/>
            <a:ext cx="7162800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LightBAN" pitchFamily="2" charset="0"/>
                <a:cs typeface="NikoshLightBAN" pitchFamily="2" charset="0"/>
              </a:rPr>
              <a:t>	১। </a:t>
            </a:r>
            <a:r>
              <a:rPr lang="en-US" sz="4000" dirty="0" err="1" smtClean="0">
                <a:latin typeface="NikoshLightBAN" pitchFamily="2" charset="0"/>
                <a:cs typeface="NikoshLightBAN" pitchFamily="2" charset="0"/>
              </a:rPr>
              <a:t>প্রাণিজ</a:t>
            </a:r>
            <a:r>
              <a:rPr lang="en-US" sz="4000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4000" dirty="0" err="1" smtClean="0">
                <a:latin typeface="NikoshLightBAN" pitchFamily="2" charset="0"/>
                <a:cs typeface="NikoshLightBAN" pitchFamily="2" charset="0"/>
              </a:rPr>
              <a:t>আমিষঃ</a:t>
            </a:r>
            <a:endParaRPr lang="en-US" sz="4000" dirty="0">
              <a:latin typeface="NikoshLightBAN" pitchFamily="2" charset="0"/>
              <a:cs typeface="NikoshLight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801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886" y="228600"/>
            <a:ext cx="4190564" cy="255624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36884" y="242455"/>
            <a:ext cx="3962400" cy="2610955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1295400" y="34290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308100" y="3218934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62063" y="3128798"/>
            <a:ext cx="22066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14463" y="3281198"/>
            <a:ext cx="22066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234354" y="2784844"/>
            <a:ext cx="2057400" cy="584775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ডিম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27484" y="2868367"/>
            <a:ext cx="19812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মাছ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43601" y="6056271"/>
            <a:ext cx="1859806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দুধ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34355" y="6130637"/>
            <a:ext cx="2057400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মাংস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0" y="3618162"/>
            <a:ext cx="4057650" cy="2443594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13084" y="3618162"/>
            <a:ext cx="3810001" cy="234264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597363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2।উদ্ভিজ্জ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প্রোটিন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638800"/>
            <a:ext cx="3429000" cy="639762"/>
          </a:xfrm>
          <a:solidFill>
            <a:schemeClr val="accent6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বাদাম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1676400"/>
            <a:ext cx="3810000" cy="3476625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62600" y="5562600"/>
            <a:ext cx="2438400" cy="63976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ভুট্টা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95800" y="1676400"/>
            <a:ext cx="4191000" cy="3505200"/>
          </a:xfr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9506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073727"/>
            <a:ext cx="3733800" cy="32152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4399" y="980208"/>
            <a:ext cx="4114801" cy="33087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4953000"/>
            <a:ext cx="3733800" cy="646331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LightBAN" pitchFamily="2" charset="0"/>
                <a:cs typeface="NikoshLightBAN" pitchFamily="2" charset="0"/>
              </a:rPr>
              <a:t>             </a:t>
            </a:r>
            <a:r>
              <a:rPr lang="en-US" sz="3600" dirty="0" err="1" smtClean="0">
                <a:latin typeface="NikoshLightBAN" pitchFamily="2" charset="0"/>
                <a:cs typeface="NikoshLightBAN" pitchFamily="2" charset="0"/>
              </a:rPr>
              <a:t>ডাল</a:t>
            </a:r>
            <a:r>
              <a:rPr lang="en-US" sz="3600" dirty="0" smtClean="0">
                <a:latin typeface="NikoshLightBAN" pitchFamily="2" charset="0"/>
                <a:cs typeface="NikoshLightBAN" pitchFamily="2" charset="0"/>
              </a:rPr>
              <a:t>  </a:t>
            </a:r>
            <a:endParaRPr lang="en-US" sz="3600" dirty="0"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24398" y="4953000"/>
            <a:ext cx="4114801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LightBAN" pitchFamily="2" charset="0"/>
                <a:cs typeface="NikoshLightBAN" pitchFamily="2" charset="0"/>
              </a:rPr>
              <a:t>              </a:t>
            </a:r>
            <a:r>
              <a:rPr lang="en-US" sz="3600" dirty="0" err="1" smtClean="0">
                <a:latin typeface="NikoshLightBAN" pitchFamily="2" charset="0"/>
                <a:cs typeface="NikoshLightBAN" pitchFamily="2" charset="0"/>
              </a:rPr>
              <a:t>ছোলা</a:t>
            </a:r>
            <a:endParaRPr lang="en-US" sz="3600" dirty="0">
              <a:latin typeface="NikoshLightBAN" pitchFamily="2" charset="0"/>
              <a:cs typeface="NikoshLight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732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839200" cy="141763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উদ্ভিজ্জ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প্রাণিজ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আমিষ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চিহ্নিতকরনঃ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4267200"/>
            <a:ext cx="8229600" cy="2362200"/>
          </a:xfrm>
          <a:ln>
            <a:solidFill>
              <a:srgbClr val="00206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1" y="1600200"/>
            <a:ext cx="8229599" cy="2286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194030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348" y="152400"/>
            <a:ext cx="8510651" cy="708025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আমিষের</a:t>
            </a:r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কাজঃ</a:t>
            </a:r>
            <a:endParaRPr lang="en-US" sz="6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505200"/>
            <a:ext cx="8763000" cy="3276600"/>
          </a:xfrm>
          <a:noFill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algn="l"/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১।দেহের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গঠনে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সহায়তা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/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২।নতুন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কোষ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উৎপাদনে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ভুমিকা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/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৩।আমিষ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কোষীয়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বিপাকে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অংশগ্রহনের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b="1" i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0" y="1066800"/>
            <a:ext cx="2917371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000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76201" y="3293918"/>
            <a:ext cx="9067800" cy="312420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৪।দেহের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অস্থি,পেশি,বিভিন্ন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অঙ্গতন্ত্র,রক্তকনিকা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অধিকাংশই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আমিষ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৫।রক্তের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হিমোগ্লোবিন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তৈরিতে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স্যাহায্য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করে।হিমোগ্লোবিন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আমিষের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যৌগ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4400" y="228600"/>
            <a:ext cx="3238500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63781" y="110836"/>
            <a:ext cx="3047999" cy="26739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982748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3810000"/>
            <a:ext cx="8763000" cy="14465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4400" b="1" i="1" dirty="0">
                <a:latin typeface="NikoshBAN" pitchFamily="2" charset="0"/>
                <a:cs typeface="NikoshBAN" pitchFamily="2" charset="0"/>
              </a:rPr>
              <a:t>৬।</a:t>
            </a:r>
            <a:r>
              <a:rPr lang="bn-BD" sz="4400" b="1" i="1" dirty="0" smtClean="0">
                <a:latin typeface="NikoshBAN" pitchFamily="2" charset="0"/>
                <a:cs typeface="NikoshBAN" pitchFamily="2" charset="0"/>
              </a:rPr>
              <a:t>সুস্থ </a:t>
            </a:r>
            <a:r>
              <a:rPr lang="bn-BD" sz="4400" b="1" i="1" dirty="0">
                <a:latin typeface="NikoshBAN" pitchFamily="2" charset="0"/>
                <a:cs typeface="NikoshBAN" pitchFamily="2" charset="0"/>
              </a:rPr>
              <a:t>মানসিকতা বিকাশে আমিষ অপরিহার্য।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3600" y="810491"/>
            <a:ext cx="3895940" cy="2590800"/>
          </a:xfrm>
          <a:prstGeom prst="rect">
            <a:avLst/>
          </a:prstGeom>
          <a:ln>
            <a:solidFill>
              <a:srgbClr val="00206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05937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219201"/>
            <a:ext cx="8610600" cy="1447800"/>
          </a:xfrm>
          <a:noFill/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খাদ্যে</a:t>
            </a:r>
            <a:r>
              <a:rPr lang="en-US" sz="6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আমিষের</a:t>
            </a:r>
            <a:r>
              <a:rPr lang="en-US" sz="6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অভাবের</a:t>
            </a:r>
            <a:r>
              <a:rPr lang="en-US" sz="6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</a:t>
            </a:r>
            <a:endParaRPr lang="en-US" sz="6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4038600" y="2590800"/>
            <a:ext cx="685800" cy="1828800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3298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81759"/>
            <a:ext cx="3200400" cy="381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কোয়াশিয়রকর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27709"/>
            <a:ext cx="3318164" cy="2665476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6082" y="76201"/>
            <a:ext cx="4038599" cy="2438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000" y="3276600"/>
            <a:ext cx="3352800" cy="250789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6084" y="3389167"/>
            <a:ext cx="4038598" cy="26204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95801" y="2539305"/>
            <a:ext cx="431888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মেজাজ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খিটখিটে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6019800"/>
            <a:ext cx="4495800" cy="584775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ত্বক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চুলের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রং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ফ্যাকাশে</a:t>
            </a:r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5943600"/>
            <a:ext cx="4114800" cy="584775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200" dirty="0" err="1" smtClean="0">
                <a:latin typeface="NikoshLightBAN" pitchFamily="2" charset="0"/>
                <a:cs typeface="NikoshLightBAN" pitchFamily="2" charset="0"/>
              </a:rPr>
              <a:t>বৃদ্ধি</a:t>
            </a:r>
            <a:r>
              <a:rPr lang="en-US" sz="3200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200" dirty="0" err="1" smtClean="0">
                <a:latin typeface="NikoshLightBAN" pitchFamily="2" charset="0"/>
                <a:cs typeface="NikoshLightBAN" pitchFamily="2" charset="0"/>
              </a:rPr>
              <a:t>ব্যাহত,ওজন</a:t>
            </a:r>
            <a:r>
              <a:rPr lang="en-US" sz="3200" dirty="0" smtClean="0"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200" dirty="0" err="1" smtClean="0">
                <a:latin typeface="NikoshLightBAN" pitchFamily="2" charset="0"/>
                <a:cs typeface="NikoshLightBAN" pitchFamily="2" charset="0"/>
              </a:rPr>
              <a:t>হ্রাস</a:t>
            </a:r>
            <a:endParaRPr lang="en-US" sz="3200" dirty="0">
              <a:latin typeface="NikoshLightBAN" pitchFamily="2" charset="0"/>
              <a:cs typeface="NikoshLight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858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650" y="76202"/>
            <a:ext cx="3238500" cy="27432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6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7800" y="76202"/>
            <a:ext cx="3352800" cy="2743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7800" y="3742674"/>
            <a:ext cx="3377336" cy="228816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7" name="Content Placeholder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650" y="3742673"/>
            <a:ext cx="3238500" cy="2219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8" name="TextBox 7"/>
          <p:cNvSpPr txBox="1"/>
          <p:nvPr/>
        </p:nvSpPr>
        <p:spPr>
          <a:xfrm>
            <a:off x="247650" y="2971800"/>
            <a:ext cx="3238500" cy="5847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মানসিক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অসুস্থ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0" y="2971800"/>
            <a:ext cx="3352800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ফুলা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7650" y="6030837"/>
            <a:ext cx="4781550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অসময়ে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অপরিনত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শিশু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57800" y="6172200"/>
            <a:ext cx="3352800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ম্যারাসমাস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115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1"/>
            <a:ext cx="8534400" cy="1295400"/>
          </a:xfr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7200" b="1" i="1" dirty="0" err="1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b="1" i="1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828800"/>
            <a:ext cx="8763000" cy="4724400"/>
          </a:xfr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১।উপাদান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খাদ্যকে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প্রধানত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কয়ভাগে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4000" b="1" i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algn="l"/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২।উদ্ভিজ্জ ও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প্রাণিজ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আমিষের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l"/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৩।আমিষের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অভাবজনিত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লক্ষণগুলো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40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b="1" i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954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7772400" cy="1470025"/>
          </a:xfr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048000"/>
            <a:ext cx="8229600" cy="2895600"/>
          </a:xfr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4400" b="1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আমিষ</a:t>
            </a:r>
            <a:r>
              <a:rPr lang="en-US" sz="44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4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প্রোটিন</a:t>
            </a:r>
            <a:r>
              <a:rPr lang="en-US" sz="44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খাদ্যের</a:t>
            </a:r>
            <a:r>
              <a:rPr lang="en-US" sz="44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গঠন,উৎস</a:t>
            </a:r>
            <a:r>
              <a:rPr lang="en-US" sz="44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bn-IN" sz="44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en-US" sz="4400" b="1" i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ভাবের</a:t>
            </a:r>
            <a:r>
              <a:rPr lang="en-US" sz="44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ফল</a:t>
            </a:r>
            <a:r>
              <a:rPr lang="en-US" sz="44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4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4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400" b="1" i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b="1" i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529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38800" y="0"/>
            <a:ext cx="3124200" cy="6096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52400" y="838200"/>
            <a:ext cx="6096000" cy="5638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b="1" i="1" dirty="0" smtClean="0">
                <a:solidFill>
                  <a:srgbClr val="002060"/>
                </a:solidFill>
              </a:rPr>
              <a:t>ধন্যবাদ</a:t>
            </a:r>
            <a:r>
              <a:rPr lang="bn-IN" sz="8800" dirty="0" smtClean="0"/>
              <a:t> 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xmlns="" val="162954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948</TotalTime>
  <Words>322</Words>
  <Application>Microsoft Office PowerPoint</Application>
  <PresentationFormat>On-screen Show (4:3)</PresentationFormat>
  <Paragraphs>71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Slide 2</vt:lpstr>
      <vt:lpstr>বিষয় পরিচিতি</vt:lpstr>
      <vt:lpstr>Slide 4</vt:lpstr>
      <vt:lpstr>Slide 5</vt:lpstr>
      <vt:lpstr>Slide 6</vt:lpstr>
      <vt:lpstr>খাদ্য বলতে সেই সমস্ত জৈব উপাদানকে বুঝায় যেগুলো জীবের দেহ গঠন,ক্ষয়পূরণ এবং শক্তি উৎপাদনে ব্যাবহৃত হয়। </vt:lpstr>
      <vt:lpstr>Slide 8</vt:lpstr>
      <vt:lpstr>Slide 9</vt:lpstr>
      <vt:lpstr>Slide 10</vt:lpstr>
      <vt:lpstr>Slide 11</vt:lpstr>
      <vt:lpstr>Slide 12</vt:lpstr>
      <vt:lpstr>2।উদ্ভিজ্জ প্রোটিন</vt:lpstr>
      <vt:lpstr>Slide 14</vt:lpstr>
      <vt:lpstr>উদ্ভিজ্জ ও প্রাণিজ আমিষ চিহ্নিতকরনঃ     </vt:lpstr>
      <vt:lpstr>আমিষের কাজঃ</vt:lpstr>
      <vt:lpstr>Slide 17</vt:lpstr>
      <vt:lpstr>Slide 18</vt:lpstr>
      <vt:lpstr>খাদ্যে আমিষের অভাবের ফল</vt:lpstr>
      <vt:lpstr>কোয়াশিয়রকর</vt:lpstr>
      <vt:lpstr>Slide 21</vt:lpstr>
      <vt:lpstr>মূল্যায়নঃ</vt:lpstr>
      <vt:lpstr>বাড়ির কাজ</vt:lpstr>
      <vt:lpstr>Slide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SHAMIM</cp:lastModifiedBy>
  <cp:revision>143</cp:revision>
  <dcterms:created xsi:type="dcterms:W3CDTF">2006-08-16T00:00:00Z</dcterms:created>
  <dcterms:modified xsi:type="dcterms:W3CDTF">2019-10-07T14:20:16Z</dcterms:modified>
</cp:coreProperties>
</file>