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3" r:id="rId3"/>
    <p:sldId id="264" r:id="rId4"/>
    <p:sldId id="258" r:id="rId5"/>
    <p:sldId id="261" r:id="rId6"/>
    <p:sldId id="265" r:id="rId7"/>
    <p:sldId id="262" r:id="rId8"/>
    <p:sldId id="259" r:id="rId9"/>
    <p:sldId id="257" r:id="rId10"/>
    <p:sldId id="266" r:id="rId11"/>
    <p:sldId id="267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5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3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9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4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9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5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8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7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1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696B2-2029-43BA-AE84-252FE8E4568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AFB88-53B2-4407-95B8-584231EE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8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35" y="2456484"/>
            <a:ext cx="8947529" cy="49668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43368" y="0"/>
            <a:ext cx="8883271" cy="3138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err="1" smtClean="0">
                <a:solidFill>
                  <a:srgbClr val="00B0F0"/>
                </a:solidFill>
              </a:rPr>
              <a:t>স্ব</a:t>
            </a:r>
            <a:r>
              <a:rPr lang="en-US" sz="19900" dirty="0" err="1" smtClean="0">
                <a:solidFill>
                  <a:srgbClr val="7030A0"/>
                </a:solidFill>
              </a:rPr>
              <a:t>গ</a:t>
            </a:r>
            <a:r>
              <a:rPr lang="en-US" sz="19900" dirty="0" err="1" smtClean="0">
                <a:solidFill>
                  <a:srgbClr val="00B0F0"/>
                </a:solidFill>
              </a:rPr>
              <a:t>ত</a:t>
            </a:r>
            <a:r>
              <a:rPr lang="en-US" sz="19900" dirty="0" err="1" smtClean="0">
                <a:solidFill>
                  <a:srgbClr val="FF0000"/>
                </a:solidFill>
              </a:rPr>
              <a:t>ম</a:t>
            </a:r>
            <a:r>
              <a:rPr lang="en-US" sz="199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62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0878" y="955343"/>
            <a:ext cx="88983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600" dirty="0" smtClean="0">
                <a:solidFill>
                  <a:srgbClr val="FF0066"/>
                </a:solidFill>
              </a:rPr>
              <a:t>মূল্যায়নঃ</a:t>
            </a:r>
            <a:r>
              <a:rPr lang="bn-IN" sz="6600" dirty="0" smtClean="0"/>
              <a:t> </a:t>
            </a:r>
          </a:p>
          <a:p>
            <a:r>
              <a:rPr lang="bn-IN" sz="5400" dirty="0" smtClean="0"/>
              <a:t>১। বৃত্ত কি ? </a:t>
            </a:r>
          </a:p>
          <a:p>
            <a:r>
              <a:rPr lang="bn-IN" sz="5400" dirty="0" smtClean="0"/>
              <a:t>২। জ্যা ও ব্যাস এর মধ্যে পার্থক্য াকি ?  </a:t>
            </a:r>
          </a:p>
          <a:p>
            <a:r>
              <a:rPr lang="bn-IN" sz="5400" dirty="0" smtClean="0"/>
              <a:t>৩। পরিধি বলতে কি বুঝ </a:t>
            </a:r>
            <a:r>
              <a:rPr lang="bn-IN" sz="6000" dirty="0" smtClean="0"/>
              <a:t>?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6149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036" y="1146412"/>
            <a:ext cx="1038594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000" dirty="0" smtClean="0">
                <a:solidFill>
                  <a:srgbClr val="7030A0"/>
                </a:solidFill>
              </a:rPr>
              <a:t>বাড়ির কাজঃ </a:t>
            </a:r>
            <a:endParaRPr lang="bn-IN" dirty="0" smtClean="0">
              <a:solidFill>
                <a:srgbClr val="7030A0"/>
              </a:solidFill>
            </a:endParaRPr>
          </a:p>
          <a:p>
            <a:endParaRPr lang="bn-IN" dirty="0"/>
          </a:p>
          <a:p>
            <a:r>
              <a:rPr lang="bn-IN" sz="5400" dirty="0" smtClean="0"/>
              <a:t>প্রমাণ কর যে  কবৃত্তের সকল সমান জ্যা কেন্দ্র থেকে সমদূরবর্তী ।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5805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629" y="2879214"/>
            <a:ext cx="8011235" cy="38878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33014" y="1124888"/>
            <a:ext cx="80723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IN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66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তোমাদের </a:t>
            </a:r>
            <a:r>
              <a:rPr lang="bn-IN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সবাই </a:t>
            </a:r>
            <a:r>
              <a:rPr lang="bn-IN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কে</a:t>
            </a:r>
            <a:r>
              <a:rPr lang="bn-IN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66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bn-IN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আন্তরিক </a:t>
            </a:r>
            <a:r>
              <a:rPr lang="bn-IN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অভিনন্দন !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638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752" y="1473958"/>
            <a:ext cx="111229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66"/>
                </a:solidFill>
              </a:rPr>
              <a:t>শিক্ষক</a:t>
            </a:r>
            <a:r>
              <a:rPr lang="en-US" sz="4000" dirty="0" smtClean="0">
                <a:solidFill>
                  <a:srgbClr val="FF0066"/>
                </a:solidFill>
              </a:rPr>
              <a:t> </a:t>
            </a:r>
            <a:r>
              <a:rPr lang="en-US" sz="4000" dirty="0" err="1" smtClean="0">
                <a:solidFill>
                  <a:srgbClr val="FF0066"/>
                </a:solidFill>
              </a:rPr>
              <a:t>পরিচিতিঃ</a:t>
            </a:r>
            <a:r>
              <a:rPr lang="en-US" sz="4000" dirty="0" smtClean="0">
                <a:solidFill>
                  <a:srgbClr val="FF0066"/>
                </a:solidFill>
              </a:rPr>
              <a:t>  </a:t>
            </a:r>
          </a:p>
          <a:p>
            <a:r>
              <a:rPr lang="en-US" sz="4000" dirty="0" err="1" smtClean="0"/>
              <a:t>নামঃ</a:t>
            </a:r>
            <a:r>
              <a:rPr lang="en-US" sz="4000" dirty="0" smtClean="0"/>
              <a:t> </a:t>
            </a:r>
            <a:r>
              <a:rPr lang="en-US" sz="4000" dirty="0" err="1" smtClean="0"/>
              <a:t>ইকবাল</a:t>
            </a:r>
            <a:r>
              <a:rPr lang="en-US" sz="4000" dirty="0" smtClean="0"/>
              <a:t>  </a:t>
            </a:r>
            <a:r>
              <a:rPr lang="en-US" sz="4000" dirty="0" err="1" smtClean="0"/>
              <a:t>হোসেন</a:t>
            </a:r>
            <a:r>
              <a:rPr lang="en-US" sz="4000" dirty="0" smtClean="0"/>
              <a:t> </a:t>
            </a:r>
          </a:p>
          <a:p>
            <a:r>
              <a:rPr lang="en-US" sz="4000" dirty="0" err="1" smtClean="0"/>
              <a:t>সহকারী</a:t>
            </a:r>
            <a:r>
              <a:rPr lang="en-US" sz="4000" dirty="0" smtClean="0"/>
              <a:t> </a:t>
            </a:r>
            <a:r>
              <a:rPr lang="en-US" sz="4000" dirty="0" err="1" smtClean="0"/>
              <a:t>শিক্ষক</a:t>
            </a:r>
            <a:r>
              <a:rPr lang="en-US" sz="4000" dirty="0" smtClean="0"/>
              <a:t> ( </a:t>
            </a:r>
            <a:r>
              <a:rPr lang="en-US" sz="4000" dirty="0" err="1" smtClean="0"/>
              <a:t>বি</a:t>
            </a:r>
            <a:r>
              <a:rPr lang="bn-IN" sz="4000" dirty="0" smtClean="0"/>
              <a:t>.</a:t>
            </a:r>
            <a:r>
              <a:rPr lang="en-US" sz="4000" dirty="0" err="1" smtClean="0"/>
              <a:t>এস</a:t>
            </a:r>
            <a:r>
              <a:rPr lang="bn-IN" sz="4000" dirty="0" smtClean="0"/>
              <a:t>.</a:t>
            </a:r>
            <a:r>
              <a:rPr lang="en-US" sz="4000" dirty="0" smtClean="0"/>
              <a:t> </a:t>
            </a:r>
            <a:r>
              <a:rPr lang="en-US" sz="4000" dirty="0" err="1" smtClean="0"/>
              <a:t>সি</a:t>
            </a:r>
            <a:r>
              <a:rPr lang="en-US" sz="4000" dirty="0" smtClean="0"/>
              <a:t> – </a:t>
            </a:r>
            <a:r>
              <a:rPr lang="en-US" sz="4000" dirty="0" err="1" smtClean="0"/>
              <a:t>গণিত</a:t>
            </a:r>
            <a:r>
              <a:rPr lang="en-US" sz="4000" dirty="0" smtClean="0"/>
              <a:t> ) </a:t>
            </a:r>
          </a:p>
          <a:p>
            <a:r>
              <a:rPr lang="en-US" sz="4000" dirty="0" err="1" smtClean="0"/>
              <a:t>সবসার</a:t>
            </a:r>
            <a:r>
              <a:rPr lang="en-US" sz="4000" dirty="0" smtClean="0"/>
              <a:t> </a:t>
            </a:r>
            <a:r>
              <a:rPr lang="en-US" sz="4000" dirty="0" err="1" smtClean="0"/>
              <a:t>উচ্চ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বিদ্যালয়</a:t>
            </a:r>
            <a:r>
              <a:rPr lang="en-US" sz="4000" dirty="0" smtClean="0"/>
              <a:t> ,</a:t>
            </a:r>
            <a:r>
              <a:rPr lang="en-US" sz="4000" dirty="0" err="1" smtClean="0"/>
              <a:t>পবা,রাজশাহী</a:t>
            </a:r>
            <a:r>
              <a:rPr lang="en-US" sz="4000" dirty="0" smtClean="0"/>
              <a:t> ।</a:t>
            </a:r>
          </a:p>
          <a:p>
            <a:r>
              <a:rPr lang="en-US" sz="4000" dirty="0" smtClean="0"/>
              <a:t>Gmail-ikbalhossain090@gmail.com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82258" y="1796976"/>
            <a:ext cx="2845846" cy="160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8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125" y="614149"/>
            <a:ext cx="1173707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পাঠ</a:t>
            </a:r>
            <a:r>
              <a:rPr lang="en-US" sz="6600" dirty="0" smtClean="0"/>
              <a:t> </a:t>
            </a:r>
            <a:r>
              <a:rPr lang="en-US" sz="6600" dirty="0" err="1" smtClean="0"/>
              <a:t>পরিচিতিঃ</a:t>
            </a:r>
            <a:r>
              <a:rPr lang="en-US" sz="6600" dirty="0" smtClean="0"/>
              <a:t> </a:t>
            </a:r>
          </a:p>
          <a:p>
            <a:r>
              <a:rPr lang="en-US" sz="6600" dirty="0" err="1" smtClean="0"/>
              <a:t>শ্রেণি</a:t>
            </a:r>
            <a:r>
              <a:rPr lang="en-US" sz="6600" dirty="0" smtClean="0"/>
              <a:t> – </a:t>
            </a:r>
            <a:r>
              <a:rPr lang="en-US" sz="6600" dirty="0" err="1" smtClean="0"/>
              <a:t>নবম</a:t>
            </a:r>
            <a:r>
              <a:rPr lang="en-US" sz="6600" dirty="0" smtClean="0"/>
              <a:t> ।</a:t>
            </a:r>
          </a:p>
          <a:p>
            <a:r>
              <a:rPr lang="en-US" sz="6600" dirty="0" err="1" smtClean="0"/>
              <a:t>বিষয়</a:t>
            </a:r>
            <a:r>
              <a:rPr lang="en-US" sz="6600" dirty="0" smtClean="0"/>
              <a:t> – </a:t>
            </a:r>
            <a:r>
              <a:rPr lang="en-US" sz="6600" dirty="0" err="1" smtClean="0"/>
              <a:t>সাধারণ</a:t>
            </a:r>
            <a:r>
              <a:rPr lang="en-US" sz="6600" dirty="0" smtClean="0"/>
              <a:t> </a:t>
            </a:r>
            <a:r>
              <a:rPr lang="en-US" sz="6600" dirty="0" err="1" smtClean="0"/>
              <a:t>গণিত</a:t>
            </a:r>
            <a:r>
              <a:rPr lang="en-US" sz="6600" dirty="0" smtClean="0"/>
              <a:t> ।</a:t>
            </a:r>
          </a:p>
          <a:p>
            <a:r>
              <a:rPr lang="en-US" sz="6600" dirty="0" err="1" smtClean="0"/>
              <a:t>অধ্যায়</a:t>
            </a:r>
            <a:r>
              <a:rPr lang="en-US" sz="6600" dirty="0" smtClean="0"/>
              <a:t> –</a:t>
            </a:r>
            <a:r>
              <a:rPr lang="en-US" sz="6600" dirty="0" err="1" smtClean="0"/>
              <a:t>অষ্টম</a:t>
            </a:r>
            <a:r>
              <a:rPr lang="en-US" sz="6600" dirty="0" smtClean="0"/>
              <a:t>  ( </a:t>
            </a:r>
            <a:r>
              <a:rPr lang="en-US" sz="6600" dirty="0" err="1" smtClean="0"/>
              <a:t>জ্যামিতি</a:t>
            </a:r>
            <a:r>
              <a:rPr lang="en-US" sz="6600" dirty="0" smtClean="0"/>
              <a:t>) ।</a:t>
            </a:r>
          </a:p>
          <a:p>
            <a:r>
              <a:rPr lang="en-US" sz="6600" dirty="0" err="1" smtClean="0"/>
              <a:t>তাং</a:t>
            </a:r>
            <a:r>
              <a:rPr lang="en-US" sz="6600" dirty="0" smtClean="0"/>
              <a:t> ১৪-১০-২০১৯ ।</a:t>
            </a:r>
          </a:p>
        </p:txBody>
      </p:sp>
    </p:spTree>
    <p:extLst>
      <p:ext uri="{BB962C8B-B14F-4D97-AF65-F5344CB8AC3E}">
        <p14:creationId xmlns:p14="http://schemas.microsoft.com/office/powerpoint/2010/main" val="306384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86" y="1677198"/>
            <a:ext cx="4735773" cy="43292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45" t="1169" r="1790" b="-2045"/>
          <a:stretch/>
        </p:blipFill>
        <p:spPr>
          <a:xfrm>
            <a:off x="5802289" y="1677198"/>
            <a:ext cx="6512541" cy="49991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97039" y="395785"/>
            <a:ext cx="9103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আমরা</a:t>
            </a:r>
            <a:r>
              <a:rPr lang="en-US" sz="4800" dirty="0" smtClean="0"/>
              <a:t> </a:t>
            </a:r>
            <a:r>
              <a:rPr lang="en-US" sz="4800" dirty="0" err="1" smtClean="0"/>
              <a:t>নিচের</a:t>
            </a:r>
            <a:r>
              <a:rPr lang="en-US" sz="4800" dirty="0" smtClean="0"/>
              <a:t> </a:t>
            </a:r>
            <a:r>
              <a:rPr lang="en-US" sz="4800" dirty="0" err="1" smtClean="0"/>
              <a:t>ছবি</a:t>
            </a:r>
            <a:r>
              <a:rPr lang="en-US" sz="4800" dirty="0" smtClean="0"/>
              <a:t> </a:t>
            </a:r>
            <a:r>
              <a:rPr lang="en-US" sz="4800" dirty="0" err="1" smtClean="0"/>
              <a:t>গুলো</a:t>
            </a:r>
            <a:r>
              <a:rPr lang="en-US" sz="4800" dirty="0" smtClean="0"/>
              <a:t> </a:t>
            </a:r>
            <a:r>
              <a:rPr lang="en-US" sz="4800" dirty="0" err="1" smtClean="0"/>
              <a:t>লক্ষ্য</a:t>
            </a:r>
            <a:r>
              <a:rPr lang="en-US" sz="4800" dirty="0" smtClean="0"/>
              <a:t> </a:t>
            </a:r>
            <a:r>
              <a:rPr lang="en-US" sz="4800" dirty="0" err="1" smtClean="0"/>
              <a:t>করিঃ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6206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3522" y="3090165"/>
            <a:ext cx="110849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bn-IN" sz="6600" b="1" cap="none" spc="0" dirty="0" smtClean="0">
                <a:ln/>
                <a:solidFill>
                  <a:srgbClr val="7030A0"/>
                </a:solidFill>
                <a:effectLst/>
              </a:rPr>
              <a:t>পাঠ শিরোনামঃ </a:t>
            </a:r>
            <a:r>
              <a:rPr lang="bn-IN" sz="6600" b="1" cap="none" spc="0" dirty="0" smtClean="0">
                <a:ln/>
                <a:solidFill>
                  <a:srgbClr val="FF0066"/>
                </a:solidFill>
                <a:effectLst/>
              </a:rPr>
              <a:t>বৃত্ত </a:t>
            </a:r>
            <a:r>
              <a:rPr lang="bn-IN" sz="8000" b="1" cap="none" spc="0" dirty="0" smtClean="0">
                <a:ln/>
                <a:solidFill>
                  <a:srgbClr val="002060"/>
                </a:solidFill>
                <a:effectLst/>
              </a:rPr>
              <a:t>( </a:t>
            </a:r>
            <a:r>
              <a:rPr lang="en-US" sz="8000" b="1" cap="none" spc="0" dirty="0" smtClean="0">
                <a:ln/>
                <a:solidFill>
                  <a:srgbClr val="002060"/>
                </a:solidFill>
                <a:effectLst/>
              </a:rPr>
              <a:t>Circle)</a:t>
            </a:r>
            <a:endParaRPr lang="en-US" sz="8000" b="1" cap="none" spc="0" dirty="0">
              <a:ln/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60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958" y="1528550"/>
            <a:ext cx="84479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/>
              <a:t> শিখনফলঃ </a:t>
            </a:r>
          </a:p>
          <a:p>
            <a:r>
              <a:rPr lang="bn-IN" sz="4400" dirty="0" smtClean="0">
                <a:solidFill>
                  <a:srgbClr val="0070C0"/>
                </a:solidFill>
              </a:rPr>
              <a:t>১। বৃত্ত কি তা বলতে পারবে ।</a:t>
            </a:r>
          </a:p>
          <a:p>
            <a:r>
              <a:rPr lang="bn-IN" sz="4400" dirty="0" smtClean="0">
                <a:solidFill>
                  <a:srgbClr val="FF0066"/>
                </a:solidFill>
              </a:rPr>
              <a:t>২। বৃত্ত সম্পর্কিত বিভিন্ন ধারণা যেমনঃ কেন্দ্র,ব্যাস,ব্যাসার্ধ, জ্যা,পরিধি , বর্ণনা করতে পারবে ।</a:t>
            </a:r>
          </a:p>
          <a:p>
            <a:r>
              <a:rPr lang="bn-IN" sz="4400" dirty="0" smtClean="0">
                <a:solidFill>
                  <a:srgbClr val="7030A0"/>
                </a:solidFill>
              </a:rPr>
              <a:t>৩।বৃত্ত সংক্রান্ত উপপাদ্য প্রমাণ করতে পারবে ।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6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6278318" y="1373158"/>
            <a:ext cx="5737364" cy="5011202"/>
            <a:chOff x="6287066" y="923499"/>
            <a:chExt cx="5737364" cy="4302515"/>
          </a:xfrm>
        </p:grpSpPr>
        <p:sp>
          <p:nvSpPr>
            <p:cNvPr id="32" name="TextBox 31"/>
            <p:cNvSpPr txBox="1"/>
            <p:nvPr/>
          </p:nvSpPr>
          <p:spPr>
            <a:xfrm>
              <a:off x="10798401" y="1728026"/>
              <a:ext cx="12260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ব্যাসার্ধ</a:t>
              </a:r>
              <a:r>
                <a:rPr lang="en-US" sz="2800" dirty="0" smtClean="0"/>
                <a:t> 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27752" y="3382393"/>
              <a:ext cx="10205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ব্যাস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785963" y="1044684"/>
              <a:ext cx="4012441" cy="351202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707908" y="2796146"/>
              <a:ext cx="168549" cy="113731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0" idx="3"/>
              <a:endCxn id="10" idx="5"/>
            </p:cNvCxnSpPr>
            <p:nvPr/>
          </p:nvCxnSpPr>
          <p:spPr>
            <a:xfrm>
              <a:off x="7373571" y="4042383"/>
              <a:ext cx="28372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785961" y="2841638"/>
              <a:ext cx="401244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0"/>
              <a:endCxn id="10" idx="7"/>
            </p:cNvCxnSpPr>
            <p:nvPr/>
          </p:nvCxnSpPr>
          <p:spPr>
            <a:xfrm flipV="1">
              <a:off x="8792183" y="1559008"/>
              <a:ext cx="1418613" cy="12371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9720232" y="1949985"/>
              <a:ext cx="1214651" cy="545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/>
            <p:nvPr/>
          </p:nvCxnSpPr>
          <p:spPr>
            <a:xfrm>
              <a:off x="8707908" y="4042383"/>
              <a:ext cx="1107859" cy="61895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>
              <a:off x="9357621" y="2853011"/>
              <a:ext cx="1706349" cy="816592"/>
            </a:xfrm>
            <a:prstGeom prst="bentConnector3">
              <a:avLst>
                <a:gd name="adj1" fmla="val 516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8396400" y="2177577"/>
              <a:ext cx="3957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o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102365" y="923499"/>
              <a:ext cx="6073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R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87066" y="2379973"/>
              <a:ext cx="30025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A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866635" y="2379973"/>
              <a:ext cx="73697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/>
                <a:t>B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72311" y="3810242"/>
              <a:ext cx="7862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C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259318" y="3798330"/>
              <a:ext cx="60732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D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815767" y="4641239"/>
              <a:ext cx="15831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জ্যা</a:t>
              </a:r>
              <a:r>
                <a:rPr lang="en-US" sz="3200" dirty="0" smtClean="0"/>
                <a:t> 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60200" y="1562888"/>
            <a:ext cx="5818118" cy="4821472"/>
            <a:chOff x="182546" y="810177"/>
            <a:chExt cx="5818118" cy="4821472"/>
          </a:xfrm>
        </p:grpSpPr>
        <p:sp>
          <p:nvSpPr>
            <p:cNvPr id="8" name="Oval 7"/>
            <p:cNvSpPr/>
            <p:nvPr/>
          </p:nvSpPr>
          <p:spPr>
            <a:xfrm>
              <a:off x="182546" y="810177"/>
              <a:ext cx="3753134" cy="36166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943107" y="2509323"/>
              <a:ext cx="232012" cy="218364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511881" y="1531580"/>
              <a:ext cx="780946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59113" y="2757257"/>
              <a:ext cx="116006" cy="22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92827" y="1354159"/>
              <a:ext cx="17078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3200" dirty="0" smtClean="0"/>
                <a:t>পরিধি </a:t>
              </a:r>
              <a:endParaRPr lang="en-US" sz="32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548451" y="4800652"/>
              <a:ext cx="17328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4800" dirty="0" smtClean="0"/>
                <a:t>কেন্দ্র</a:t>
              </a:r>
              <a:endParaRPr lang="en-US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23331" y="191069"/>
            <a:ext cx="9830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rgbClr val="0070C0"/>
                </a:solidFill>
              </a:rPr>
              <a:t>আমরা নিচের ছবি গুলো ভালোভাবে লক্ষ্য করিঃ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1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1851067" y="1972101"/>
            <a:ext cx="8248275" cy="4885899"/>
            <a:chOff x="2752121" y="612441"/>
            <a:chExt cx="7292340" cy="5577683"/>
          </a:xfrm>
        </p:grpSpPr>
        <p:sp>
          <p:nvSpPr>
            <p:cNvPr id="4" name="Oval 3"/>
            <p:cNvSpPr/>
            <p:nvPr/>
          </p:nvSpPr>
          <p:spPr>
            <a:xfrm>
              <a:off x="2811546" y="1576289"/>
              <a:ext cx="4541126" cy="452610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 flipH="1">
              <a:off x="4756949" y="3423789"/>
              <a:ext cx="263782" cy="95535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66"/>
                </a:solidFill>
              </a:endParaRPr>
            </a:p>
          </p:txBody>
        </p:sp>
        <p:cxnSp>
          <p:nvCxnSpPr>
            <p:cNvPr id="7" name="Straight Connector 6"/>
            <p:cNvCxnSpPr>
              <a:endCxn id="4" idx="5"/>
            </p:cNvCxnSpPr>
            <p:nvPr/>
          </p:nvCxnSpPr>
          <p:spPr>
            <a:xfrm>
              <a:off x="3476578" y="5439557"/>
              <a:ext cx="32110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888841" y="3600059"/>
              <a:ext cx="0" cy="19947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4" idx="5"/>
            </p:cNvCxnSpPr>
            <p:nvPr/>
          </p:nvCxnSpPr>
          <p:spPr>
            <a:xfrm>
              <a:off x="4936607" y="3499913"/>
              <a:ext cx="1751033" cy="19396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4" idx="3"/>
            </p:cNvCxnSpPr>
            <p:nvPr/>
          </p:nvCxnSpPr>
          <p:spPr>
            <a:xfrm flipH="1">
              <a:off x="3476578" y="3499913"/>
              <a:ext cx="1410368" cy="19396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716309" y="5174461"/>
              <a:ext cx="867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/>
                <a:t>B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52121" y="5086727"/>
              <a:ext cx="13157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A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22125" y="5252214"/>
              <a:ext cx="10918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M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51946" y="2428484"/>
              <a:ext cx="5492515" cy="1163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O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22125" y="612441"/>
              <a:ext cx="1633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C</a:t>
              </a:r>
              <a:endParaRPr lang="en-US" dirty="0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802" y="699385"/>
            <a:ext cx="10480218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7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761" y="605294"/>
            <a:ext cx="8368179" cy="5324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TextBox 21"/>
          <p:cNvSpPr txBox="1"/>
          <p:nvPr/>
        </p:nvSpPr>
        <p:spPr>
          <a:xfrm>
            <a:off x="6182436" y="605294"/>
            <a:ext cx="60095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প্রমাণঃ</a:t>
            </a:r>
            <a:endParaRPr lang="bn-IN" sz="4000" dirty="0" smtClean="0"/>
          </a:p>
          <a:p>
            <a:pPr marL="285750" indent="-285750">
              <a:buFont typeface="Symbol" panose="05050102010706020507" pitchFamily="18" charset="2"/>
              <a:buChar char="D"/>
            </a:pPr>
            <a:r>
              <a:rPr lang="en-US" sz="4000" dirty="0" smtClean="0">
                <a:sym typeface="Symbol" panose="05050102010706020507" pitchFamily="18" charset="2"/>
              </a:rPr>
              <a:t>AOM </a:t>
            </a:r>
            <a:r>
              <a:rPr lang="en-US" sz="4000" dirty="0" err="1" smtClean="0">
                <a:sym typeface="Symbol" panose="05050102010706020507" pitchFamily="18" charset="2"/>
              </a:rPr>
              <a:t>এর</a:t>
            </a:r>
            <a:r>
              <a:rPr lang="en-US" sz="4000" dirty="0" smtClean="0">
                <a:sym typeface="Symbol" panose="05050102010706020507" pitchFamily="18" charset="2"/>
              </a:rPr>
              <a:t>  BOM </a:t>
            </a:r>
            <a:r>
              <a:rPr lang="en-US" sz="4000" dirty="0" err="1" smtClean="0">
                <a:sym typeface="Symbol" panose="05050102010706020507" pitchFamily="18" charset="2"/>
              </a:rPr>
              <a:t>মধ্যে</a:t>
            </a:r>
            <a:r>
              <a:rPr lang="en-US" sz="4000" dirty="0" smtClean="0">
                <a:sym typeface="Symbol" panose="05050102010706020507" pitchFamily="18" charset="2"/>
              </a:rPr>
              <a:t> </a:t>
            </a:r>
          </a:p>
          <a:p>
            <a:r>
              <a:rPr lang="en-US" sz="4000" dirty="0" smtClean="0">
                <a:sym typeface="Symbol" panose="05050102010706020507" pitchFamily="18" charset="2"/>
              </a:rPr>
              <a:t>AM = BM</a:t>
            </a:r>
          </a:p>
          <a:p>
            <a:r>
              <a:rPr lang="en-US" sz="4000" dirty="0" smtClean="0">
                <a:sym typeface="Symbol" panose="05050102010706020507" pitchFamily="18" charset="2"/>
              </a:rPr>
              <a:t>OM = OM</a:t>
            </a:r>
          </a:p>
          <a:p>
            <a:r>
              <a:rPr lang="en-US" sz="4000" dirty="0" smtClean="0">
                <a:sym typeface="Symbol" panose="05050102010706020507" pitchFamily="18" charset="2"/>
              </a:rPr>
              <a:t>OA =OB </a:t>
            </a:r>
          </a:p>
          <a:p>
            <a:r>
              <a:rPr lang="en-US" sz="4000" dirty="0" smtClean="0">
                <a:sym typeface="Symbol" panose="05050102010706020507" pitchFamily="18" charset="2"/>
              </a:rPr>
              <a:t> AOM   </a:t>
            </a:r>
            <a:r>
              <a:rPr lang="en-US" sz="4000" dirty="0" smtClean="0"/>
              <a:t> BOM</a:t>
            </a:r>
          </a:p>
          <a:p>
            <a:r>
              <a:rPr lang="en-US" sz="4000" dirty="0" smtClean="0">
                <a:sym typeface="Symbol" panose="05050102010706020507" pitchFamily="18" charset="2"/>
              </a:rPr>
              <a:t>OMA = OMB </a:t>
            </a:r>
          </a:p>
          <a:p>
            <a:r>
              <a:rPr lang="en-US" sz="4000" dirty="0" smtClean="0">
                <a:sym typeface="Symbol" panose="05050102010706020507" pitchFamily="18" charset="2"/>
              </a:rPr>
              <a:t> OM  AB.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554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186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52</cp:revision>
  <dcterms:created xsi:type="dcterms:W3CDTF">2019-10-10T09:01:47Z</dcterms:created>
  <dcterms:modified xsi:type="dcterms:W3CDTF">2019-10-15T15:20:26Z</dcterms:modified>
</cp:coreProperties>
</file>