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8" r:id="rId2"/>
    <p:sldId id="287" r:id="rId3"/>
    <p:sldId id="284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70" r:id="rId15"/>
    <p:sldId id="271" r:id="rId16"/>
    <p:sldId id="285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1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6CFE6-A0B4-4633-9EE5-B2EBEEA2094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6204-13F3-4722-8BA6-9A175BCE9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384A-480E-459E-9FBB-2BF152D845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7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3.jpeg"/><Relationship Id="rId10" Type="http://schemas.openxmlformats.org/officeDocument/2006/relationships/image" Target="../media/image29.jpeg"/><Relationship Id="rId4" Type="http://schemas.openxmlformats.org/officeDocument/2006/relationships/image" Target="../media/image30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220" y="235803"/>
            <a:ext cx="6553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524000"/>
            <a:ext cx="8305800" cy="2590800"/>
            <a:chOff x="228600" y="1524000"/>
            <a:chExt cx="8467725" cy="1762125"/>
          </a:xfrm>
        </p:grpSpPr>
        <p:pic>
          <p:nvPicPr>
            <p:cNvPr id="2" name="Picture 1" descr="SAL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0"/>
              <a:ext cx="2590800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24000"/>
              <a:ext cx="2842054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kech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240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98120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আকৃতি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চলন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দেহের গঠন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বাসস্থান  কী একই ধরণের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বংশ বৃদ্ধির প্রক্রিয়া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1"/>
            <a:ext cx="6477000" cy="274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,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219200"/>
            <a:ext cx="126492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07830"/>
            <a:ext cx="990600" cy="6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row-eating-240x1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447800"/>
            <a:ext cx="1143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371600"/>
            <a:ext cx="1143000" cy="8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895600"/>
          <a:ext cx="6477000" cy="306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368"/>
                <a:gridCol w="2272632"/>
                <a:gridCol w="2159000"/>
              </a:tblGrid>
              <a:tr h="4399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82951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39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-608806" y="449500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81894" y="4533106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63094" y="4456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8094" y="45331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" y="3352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41910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50292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0198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japo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3352800"/>
            <a:ext cx="976313" cy="767930"/>
          </a:xfrm>
          <a:prstGeom prst="rect">
            <a:avLst/>
          </a:prstGeom>
        </p:spPr>
      </p:pic>
      <p:pic>
        <p:nvPicPr>
          <p:cNvPr id="40" name="Picture 39" descr="jino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257386"/>
            <a:ext cx="1066800" cy="771814"/>
          </a:xfrm>
          <a:prstGeom prst="rect">
            <a:avLst/>
          </a:prstGeom>
        </p:spPr>
      </p:pic>
      <p:pic>
        <p:nvPicPr>
          <p:cNvPr id="42" name="Picture 41" descr="doe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5131789"/>
            <a:ext cx="990600" cy="836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ছকের প্রাণিগুলোর বৈশিষ্ট্যের সাথে মিল  করে উপরের প্রাণিগুলোকে ছকে অন্তর্ভূক্ত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6027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সমস্ত পৃথিবীর সকল প্রাণির মধ্যে যে সকল প্রাণিগুলোর বৈশিষ্ট্য ছকের প্রাণিগুলোর সাথে মিলবে তাদেরকে ছকভূক্ত করা যাবে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HING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103327"/>
            <a:ext cx="1219200" cy="811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0833 0.18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39 0.42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15417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95410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333" y="1600200"/>
            <a:ext cx="8212667" cy="3963888"/>
            <a:chOff x="533400" y="1600200"/>
            <a:chExt cx="7391400" cy="3963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609600" y="1600200"/>
              <a:ext cx="3352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00" y="1688068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2514600"/>
              <a:ext cx="3276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590800"/>
              <a:ext cx="2667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669268"/>
              <a:ext cx="320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745468"/>
              <a:ext cx="3124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040868"/>
              <a:ext cx="320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590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418012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5257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609599" y="3581400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14399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2860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2672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প্রাণির ছবি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1430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nel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1356691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b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" y="1600200"/>
            <a:ext cx="1463040" cy="1009650"/>
          </a:xfrm>
          <a:prstGeom prst="rect">
            <a:avLst/>
          </a:prstGeom>
        </p:spPr>
      </p:pic>
      <p:pic>
        <p:nvPicPr>
          <p:cNvPr id="27" name="Picture 26" descr="ji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581401"/>
            <a:ext cx="1181100" cy="85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SAL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5800"/>
            <a:ext cx="1183365" cy="8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Chondrichthy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334000"/>
            <a:ext cx="1392308" cy="661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9400" y="304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54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শ্রেণিবিন্যাসকরণ পদ্ধতি আবিস্কৃত না হলে কী অসুবিধা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হতো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57200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02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676400"/>
            <a:ext cx="5937422" cy="1828800"/>
            <a:chOff x="838200" y="1676400"/>
            <a:chExt cx="5937422" cy="1828800"/>
          </a:xfrm>
        </p:grpSpPr>
        <p:pic>
          <p:nvPicPr>
            <p:cNvPr id="3" name="Picture 2" descr="j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5450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676400"/>
              <a:ext cx="2965622" cy="1828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812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মধ্যে একটি পার্থক্য বল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676400"/>
            <a:ext cx="6410325" cy="1905000"/>
            <a:chOff x="762000" y="1676400"/>
            <a:chExt cx="6410325" cy="1905000"/>
          </a:xfrm>
        </p:grpSpPr>
        <p:pic>
          <p:nvPicPr>
            <p:cNvPr id="7" name="Picture 6" descr="Fish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642264" cy="1905000"/>
            </a:xfrm>
            <a:prstGeom prst="rect">
              <a:avLst/>
            </a:prstGeom>
          </p:spPr>
        </p:pic>
        <p:pic>
          <p:nvPicPr>
            <p:cNvPr id="8" name="Picture 7" descr="kech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676400"/>
              <a:ext cx="2600325" cy="1752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8600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বাসস্থানের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600200"/>
            <a:ext cx="6934200" cy="2472466"/>
            <a:chOff x="609600" y="1600200"/>
            <a:chExt cx="6934200" cy="2472466"/>
          </a:xfrm>
        </p:grpSpPr>
        <p:pic>
          <p:nvPicPr>
            <p:cNvPr id="12" name="Picture 11" descr="CHINGR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1676400"/>
              <a:ext cx="3492500" cy="2324100"/>
            </a:xfrm>
            <a:prstGeom prst="rect">
              <a:avLst/>
            </a:prstGeom>
          </p:spPr>
        </p:pic>
        <p:pic>
          <p:nvPicPr>
            <p:cNvPr id="13" name="Picture 12" descr="kumi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600200"/>
              <a:ext cx="3200400" cy="247246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5800" y="525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95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1600200"/>
            <a:ext cx="7239000" cy="2362200"/>
            <a:chOff x="762000" y="1600200"/>
            <a:chExt cx="7239000" cy="2362200"/>
          </a:xfrm>
        </p:grpSpPr>
        <p:pic>
          <p:nvPicPr>
            <p:cNvPr id="17" name="Picture 16" descr="bano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1676400"/>
              <a:ext cx="3657600" cy="2286000"/>
            </a:xfrm>
            <a:prstGeom prst="rect">
              <a:avLst/>
            </a:prstGeom>
          </p:spPr>
        </p:pic>
        <p:pic>
          <p:nvPicPr>
            <p:cNvPr id="18" name="Picture 17" descr="SALIK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7928" y="1600200"/>
              <a:ext cx="3473072" cy="2362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47800" y="495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বংশ বৃদ্ধির প্রক্রিয়া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6" grpId="0"/>
      <p:bldP spid="16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 বিদ্যা, দ্বি-পদ নামকরণ, ও প্রজাতি।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581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7010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থেকে ১০ টি  প্রাণি সংগ্রহ করে তাদের দুইটি করে বৈশিষ্ট্য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886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953000" cy="50743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6700" y="25908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42406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124994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3400" y="297180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7013"/>
            <a:ext cx="3124200" cy="332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Rounded Rectangle 30"/>
          <p:cNvSpPr/>
          <p:nvPr/>
        </p:nvSpPr>
        <p:spPr>
          <a:xfrm>
            <a:off x="266700" y="381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5801" y="381001"/>
            <a:ext cx="6248399" cy="5943600"/>
            <a:chOff x="3172359" y="954881"/>
            <a:chExt cx="4324836" cy="5369719"/>
          </a:xfrm>
        </p:grpSpPr>
        <p:sp>
          <p:nvSpPr>
            <p:cNvPr id="19" name="Rounded Rectangle 18"/>
            <p:cNvSpPr/>
            <p:nvPr/>
          </p:nvSpPr>
          <p:spPr>
            <a:xfrm>
              <a:off x="3172359" y="3124200"/>
              <a:ext cx="3164514" cy="3200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52395" y="954881"/>
              <a:ext cx="2844800" cy="9637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5562600" y="2895599"/>
            <a:ext cx="3200400" cy="3429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381000"/>
            <a:ext cx="8763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সাবানগুলোকে কয়টি গ্রুপে ভাগ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1000"/>
            <a:ext cx="8534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উপর ভিত্তি করে সাবানগুলোকে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ভাগ করা  যাবে?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3124200"/>
          <a:ext cx="8610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717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টয়লেট সাবান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ডিটারজেন্ট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লন্ড্রি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তরল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de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990600" cy="1188720"/>
          </a:xfrm>
          <a:prstGeom prst="rect">
            <a:avLst/>
          </a:prstGeom>
        </p:spPr>
      </p:pic>
      <p:pic>
        <p:nvPicPr>
          <p:cNvPr id="23" name="Picture 22" descr="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90600" cy="990600"/>
          </a:xfrm>
          <a:prstGeom prst="rect">
            <a:avLst/>
          </a:prstGeom>
        </p:spPr>
      </p:pic>
      <p:pic>
        <p:nvPicPr>
          <p:cNvPr id="28" name="Picture 27" descr="kj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219200"/>
            <a:ext cx="838200" cy="1061720"/>
          </a:xfrm>
          <a:prstGeom prst="rect">
            <a:avLst/>
          </a:prstGeom>
        </p:spPr>
      </p:pic>
      <p:pic>
        <p:nvPicPr>
          <p:cNvPr id="8" name="Picture 7" descr="key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066800"/>
            <a:ext cx="1282390" cy="876300"/>
          </a:xfrm>
          <a:prstGeom prst="rect">
            <a:avLst/>
          </a:prstGeom>
        </p:spPr>
      </p:pic>
      <p:pic>
        <p:nvPicPr>
          <p:cNvPr id="12" name="Picture 11" descr="lifebou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143000"/>
            <a:ext cx="973666" cy="1143000"/>
          </a:xfrm>
          <a:prstGeom prst="rect">
            <a:avLst/>
          </a:prstGeom>
        </p:spPr>
      </p:pic>
      <p:pic>
        <p:nvPicPr>
          <p:cNvPr id="21" name="Picture 20" descr="surf axc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219200"/>
            <a:ext cx="1143000" cy="1143000"/>
          </a:xfrm>
          <a:prstGeom prst="rect">
            <a:avLst/>
          </a:prstGeom>
        </p:spPr>
      </p:pic>
      <p:pic>
        <p:nvPicPr>
          <p:cNvPr id="14" name="Picture 13" descr="lux.jpg"/>
          <p:cNvPicPr>
            <a:picLocks noChangeAspect="1"/>
          </p:cNvPicPr>
          <p:nvPr/>
        </p:nvPicPr>
        <p:blipFill rotWithShape="1">
          <a:blip r:embed="rId9"/>
          <a:srcRect t="13437" b="20850"/>
          <a:stretch/>
        </p:blipFill>
        <p:spPr>
          <a:xfrm>
            <a:off x="6858000" y="1295400"/>
            <a:ext cx="1143000" cy="751095"/>
          </a:xfrm>
          <a:prstGeom prst="rect">
            <a:avLst/>
          </a:prstGeom>
        </p:spPr>
      </p:pic>
      <p:pic>
        <p:nvPicPr>
          <p:cNvPr id="19" name="Picture 18" descr="sab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1371600"/>
            <a:ext cx="912861" cy="903732"/>
          </a:xfrm>
          <a:prstGeom prst="rect">
            <a:avLst/>
          </a:prstGeom>
        </p:spPr>
      </p:pic>
      <p:pic>
        <p:nvPicPr>
          <p:cNvPr id="22" name="Picture 21" descr="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133600"/>
            <a:ext cx="838200" cy="850005"/>
          </a:xfrm>
          <a:prstGeom prst="rect">
            <a:avLst/>
          </a:prstGeom>
        </p:spPr>
      </p:pic>
      <p:pic>
        <p:nvPicPr>
          <p:cNvPr id="4" name="Picture 3" descr="detol handwas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1905000"/>
            <a:ext cx="1000125" cy="1000125"/>
          </a:xfrm>
          <a:prstGeom prst="rect">
            <a:avLst/>
          </a:prstGeom>
        </p:spPr>
      </p:pic>
      <p:pic>
        <p:nvPicPr>
          <p:cNvPr id="7" name="Picture 6" descr="key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2133600"/>
            <a:ext cx="1066800" cy="854290"/>
          </a:xfrm>
          <a:prstGeom prst="rect">
            <a:avLst/>
          </a:prstGeom>
        </p:spPr>
      </p:pic>
      <p:pic>
        <p:nvPicPr>
          <p:cNvPr id="10" name="Picture 9" descr="keya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1981200"/>
            <a:ext cx="1257300" cy="838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084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917 0.4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2917 0.5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319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7187 0.38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2083 0.5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70417 0.5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4983 0.6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65365 0.5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6875 0.52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6667 0.5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0404"/>
            <a:ext cx="23622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38201"/>
            <a:ext cx="28241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ttoba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9" y="2882295"/>
            <a:ext cx="2527091" cy="21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m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19" y="2967395"/>
            <a:ext cx="2595562" cy="207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atbir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820404"/>
            <a:ext cx="24384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ech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003292"/>
            <a:ext cx="2438400" cy="206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334000"/>
            <a:ext cx="58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দেখা প্রাণীগুলো দেখতে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33446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কী একই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কি একই রকম খাবার খায়?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একই রকমভাবে চলাফেরা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334000"/>
            <a:ext cx="808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3340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সবগুলোরই কী মেরুদন্ড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কি জান, পৃথিবীতে কত প্রজাতির প্রাণী আছে?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660" y="685800"/>
            <a:ext cx="5638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239660" cy="3175206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52600"/>
            <a:ext cx="4110038" cy="317520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এই পাঠ শেষে শিক্ষার্থীরা---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দ্বিপদ নামকরণের নিয়মাবলী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 প্রাণীর বাসস্থান , গঠন, উপকারিতা ও অপকারিতা বর্ণনা করতে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প্রয়োজনীয়তা ব্যাখ্যা করতে পারবে।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7990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6041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57400"/>
            <a:ext cx="2743200" cy="3291840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20" y="2057400"/>
            <a:ext cx="270618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86339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86339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386338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960287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842" y="5550657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959" y="508429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 rotWithShape="1">
          <a:blip r:embed="rId3"/>
          <a:srcRect b="22715"/>
          <a:stretch/>
        </p:blipFill>
        <p:spPr>
          <a:xfrm>
            <a:off x="1954357" y="1189396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304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518160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97527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5400020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04800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869</TotalTime>
  <Words>712</Words>
  <Application>Microsoft Office PowerPoint</Application>
  <PresentationFormat>On-screen Show (4:3)</PresentationFormat>
  <Paragraphs>156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Windows User</cp:lastModifiedBy>
  <cp:revision>100</cp:revision>
  <dcterms:created xsi:type="dcterms:W3CDTF">2014-12-09T14:58:32Z</dcterms:created>
  <dcterms:modified xsi:type="dcterms:W3CDTF">2019-08-16T05:48:38Z</dcterms:modified>
</cp:coreProperties>
</file>