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76" r:id="rId3"/>
    <p:sldId id="288" r:id="rId4"/>
    <p:sldId id="289" r:id="rId5"/>
    <p:sldId id="283" r:id="rId6"/>
    <p:sldId id="285" r:id="rId7"/>
    <p:sldId id="284" r:id="rId8"/>
    <p:sldId id="277" r:id="rId9"/>
    <p:sldId id="286" r:id="rId10"/>
    <p:sldId id="281" r:id="rId11"/>
    <p:sldId id="279" r:id="rId12"/>
    <p:sldId id="265" r:id="rId13"/>
    <p:sldId id="266" r:id="rId14"/>
    <p:sldId id="287" r:id="rId15"/>
    <p:sldId id="268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25" autoAdjust="0"/>
    <p:restoredTop sz="84919" autoAdjust="0"/>
  </p:normalViewPr>
  <p:slideViewPr>
    <p:cSldViewPr>
      <p:cViewPr varScale="1">
        <p:scale>
          <a:sx n="63" d="100"/>
          <a:sy n="63" d="100"/>
        </p:scale>
        <p:origin x="-1362" y="-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DFC29-75B2-4DC9-9895-E2B318E846C0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A7E036-3BA0-4E86-A387-666946C15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199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99718-9F19-432C-ADB9-2F056D20538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72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42ABC-2C80-4A00-A86C-0A3B903FDBDA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086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7E036-3BA0-4E86-A387-666946C1560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038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7E036-3BA0-4E86-A387-666946C156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08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7E036-3BA0-4E86-A387-666946C156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301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7E036-3BA0-4E86-A387-666946C156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251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B4A62F-E7E7-4102-9C5F-E26043339F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375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42ABC-2C80-4A00-A86C-0A3B903FDBDA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5225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8E1CF-8877-445C-91DC-ED128D97943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716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42ABC-2C80-4A00-A86C-0A3B903FDBDA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160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42ABC-2C80-4A00-A86C-0A3B903FDBDA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932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42ABC-2C80-4A00-A86C-0A3B903FDBDA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178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779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919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694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635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5133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5077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86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914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888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7801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65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06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16/08/2019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62400" y="640080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Md. Abul Hasem, SKHS, Satkania. Chattogram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01000" y="6400800"/>
            <a:ext cx="30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bn-BD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১</a:t>
            </a:r>
            <a:r>
              <a:rPr lang="bn-BD" dirty="0">
                <a:solidFill>
                  <a:prstClr val="black">
                    <a:tint val="75000"/>
                  </a:prstClr>
                </a:solidFill>
              </a:rPr>
              <a:t>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03200" cmpd="tri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26" name="Picture 2" descr="C:\Users\User\Desktop\Quit.pn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6477000"/>
            <a:ext cx="274637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234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13" Type="http://schemas.openxmlformats.org/officeDocument/2006/relationships/image" Target="../media/image22.gif"/><Relationship Id="rId3" Type="http://schemas.openxmlformats.org/officeDocument/2006/relationships/image" Target="../media/image13.pn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17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5.g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gif"/><Relationship Id="rId11" Type="http://schemas.openxmlformats.org/officeDocument/2006/relationships/image" Target="../media/image20.gif"/><Relationship Id="rId5" Type="http://schemas.openxmlformats.org/officeDocument/2006/relationships/image" Target="../media/image14.jpeg"/><Relationship Id="rId15" Type="http://schemas.openxmlformats.org/officeDocument/2006/relationships/image" Target="../media/image24.gif"/><Relationship Id="rId10" Type="http://schemas.openxmlformats.org/officeDocument/2006/relationships/image" Target="../media/image19.jpeg"/><Relationship Id="rId4" Type="http://schemas.openxmlformats.org/officeDocument/2006/relationships/image" Target="../media/image8.jpeg"/><Relationship Id="rId9" Type="http://schemas.openxmlformats.org/officeDocument/2006/relationships/image" Target="../media/image18.jpeg"/><Relationship Id="rId14" Type="http://schemas.openxmlformats.org/officeDocument/2006/relationships/image" Target="../media/image2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9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2400"/>
            <a:ext cx="8176404" cy="60483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88002" y="4116966"/>
            <a:ext cx="441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92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5" descr="C:\Users\Doel-1612i3\Downloads\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37"/>
          <a:stretch/>
        </p:blipFill>
        <p:spPr bwMode="auto">
          <a:xfrm>
            <a:off x="0" y="533400"/>
            <a:ext cx="44196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Doel-1612i3\Downloads\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3716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Doel-1612i3\Downloads\22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905000"/>
            <a:ext cx="6858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C:\Users\Doel-1612i3\Downloads\22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752600"/>
            <a:ext cx="685800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 descr="C:\Users\Doel-1612i3\Downloads\22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124200"/>
            <a:ext cx="68580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C:\Users\Doel-1612i3\Downloads\22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2743200"/>
            <a:ext cx="45720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C:\Users\Doel-1612i3\Downloads\22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743200"/>
            <a:ext cx="6096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/>
          <p:cNvCxnSpPr/>
          <p:nvPr/>
        </p:nvCxnSpPr>
        <p:spPr>
          <a:xfrm>
            <a:off x="1371600" y="1066800"/>
            <a:ext cx="2209800" cy="21336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6200000" flipH="1">
            <a:off x="457200" y="1981200"/>
            <a:ext cx="1981200" cy="6096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-300498" y="2205498"/>
            <a:ext cx="2124996" cy="3048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6200000" flipH="1">
            <a:off x="1066800" y="1371600"/>
            <a:ext cx="2133600" cy="16764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371600" y="990600"/>
            <a:ext cx="3200400" cy="22860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38100" y="2324100"/>
            <a:ext cx="2057400" cy="1588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16200000" flipH="1">
            <a:off x="838200" y="1676400"/>
            <a:ext cx="2057400" cy="11430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13" descr="C:\Users\Doel-1612i3\Downloads\fish_8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886200"/>
            <a:ext cx="1600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5486400" y="457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o</a:t>
            </a:r>
            <a:r>
              <a:rPr lang="en-US" sz="14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2</a:t>
            </a:r>
            <a:endParaRPr lang="en-US" b="1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743200" y="3200400"/>
            <a:ext cx="537327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co</a:t>
            </a:r>
            <a:r>
              <a:rPr lang="en-US" sz="14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2</a:t>
            </a:r>
            <a:endParaRPr lang="en-US" b="1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8" name="Picture 37" descr="C:\Documents and Settings\User\My Documents\Downloads\sundarban.jpg"/>
          <p:cNvPicPr>
            <a:picLocks noChangeAspect="1" noChangeArrowheads="1"/>
          </p:cNvPicPr>
          <p:nvPr/>
        </p:nvPicPr>
        <p:blipFill>
          <a:blip r:embed="rId7"/>
          <a:srcRect t="66667" r="9091" b="5555"/>
          <a:stretch>
            <a:fillRect/>
          </a:stretch>
        </p:blipFill>
        <p:spPr bwMode="auto">
          <a:xfrm>
            <a:off x="0" y="3048000"/>
            <a:ext cx="91440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" name="Picture 3" descr="F:\animated\0_Risby Park Fishing Ponds Animated fish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1307627">
            <a:off x="3812560" y="3577105"/>
            <a:ext cx="1169745" cy="171266"/>
          </a:xfrm>
          <a:prstGeom prst="rect">
            <a:avLst/>
          </a:prstGeom>
          <a:noFill/>
        </p:spPr>
      </p:pic>
      <p:pic>
        <p:nvPicPr>
          <p:cNvPr id="40" name="Picture 13" descr="C:\Users\Doel-1612i3\Downloads\fish_8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581400"/>
            <a:ext cx="1524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Documents and Settings\User\My Documents\Downloads\2669436324_58ab6ac772_z.jpg"/>
          <p:cNvPicPr>
            <a:picLocks noChangeAspect="1" noChangeArrowheads="1"/>
          </p:cNvPicPr>
          <p:nvPr/>
        </p:nvPicPr>
        <p:blipFill>
          <a:blip r:embed="rId9" cstate="print"/>
          <a:srcRect l="20000" t="18750" r="8750" b="21250"/>
          <a:stretch>
            <a:fillRect/>
          </a:stretch>
        </p:blipFill>
        <p:spPr bwMode="auto">
          <a:xfrm>
            <a:off x="3581400" y="4648200"/>
            <a:ext cx="1676400" cy="914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2" name="Picture 2" descr="C:\Documents and Settings\User\My Documents\Downloads\swamp-free-animated-wallpaper-4.jpg"/>
          <p:cNvPicPr>
            <a:picLocks noChangeAspect="1" noChangeArrowheads="1"/>
          </p:cNvPicPr>
          <p:nvPr/>
        </p:nvPicPr>
        <p:blipFill>
          <a:blip r:embed="rId10"/>
          <a:srcRect l="11143" t="40966" r="7714" b="7333"/>
          <a:stretch>
            <a:fillRect/>
          </a:stretch>
        </p:blipFill>
        <p:spPr bwMode="auto">
          <a:xfrm flipH="1">
            <a:off x="152400" y="3429000"/>
            <a:ext cx="2133600" cy="17068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" name="Picture 3" descr="F:\animated\0_Risby Park Fishing Ponds Animated fish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1307627">
            <a:off x="3356466" y="3783236"/>
            <a:ext cx="1169745" cy="136093"/>
          </a:xfrm>
          <a:prstGeom prst="rect">
            <a:avLst/>
          </a:prstGeom>
          <a:noFill/>
        </p:spPr>
      </p:pic>
      <p:pic>
        <p:nvPicPr>
          <p:cNvPr id="44" name="Picture 3" descr="F:\animated\0_Risby Park Fishing Ponds Animated fish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1307627">
            <a:off x="3889867" y="3935636"/>
            <a:ext cx="1169745" cy="136093"/>
          </a:xfrm>
          <a:prstGeom prst="rect">
            <a:avLst/>
          </a:prstGeom>
          <a:noFill/>
        </p:spPr>
      </p:pic>
      <p:pic>
        <p:nvPicPr>
          <p:cNvPr id="45" name="Picture 3" descr="F:\animated\0_Risby Park Fishing Ponds Animated fish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1307627">
            <a:off x="2670666" y="3630837"/>
            <a:ext cx="1169745" cy="136093"/>
          </a:xfrm>
          <a:prstGeom prst="rect">
            <a:avLst/>
          </a:prstGeom>
          <a:noFill/>
        </p:spPr>
      </p:pic>
      <p:pic>
        <p:nvPicPr>
          <p:cNvPr id="46" name="Picture 3" descr="F:\animated\0_Risby Park Fishing Ponds Animated fish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1307627">
            <a:off x="2823067" y="4011836"/>
            <a:ext cx="1169745" cy="136093"/>
          </a:xfrm>
          <a:prstGeom prst="rect">
            <a:avLst/>
          </a:prstGeom>
          <a:noFill/>
        </p:spPr>
      </p:pic>
      <p:pic>
        <p:nvPicPr>
          <p:cNvPr id="47" name="Picture 2" descr="C:\Documents and Settings\User\My Documents\Downloads\swamp-free-animated-wallpaper-4.jpg"/>
          <p:cNvPicPr>
            <a:picLocks noChangeAspect="1" noChangeArrowheads="1"/>
          </p:cNvPicPr>
          <p:nvPr/>
        </p:nvPicPr>
        <p:blipFill>
          <a:blip r:embed="rId10"/>
          <a:srcRect l="11143" t="40966" r="7714" b="7333"/>
          <a:stretch>
            <a:fillRect/>
          </a:stretch>
        </p:blipFill>
        <p:spPr bwMode="auto">
          <a:xfrm flipH="1">
            <a:off x="-187236" y="3663855"/>
            <a:ext cx="2133600" cy="17068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8" name="Cloud 47"/>
          <p:cNvSpPr/>
          <p:nvPr/>
        </p:nvSpPr>
        <p:spPr>
          <a:xfrm>
            <a:off x="6477000" y="457200"/>
            <a:ext cx="2133600" cy="762000"/>
          </a:xfrm>
          <a:prstGeom prst="cloud">
            <a:avLst/>
          </a:prstGeom>
          <a:solidFill>
            <a:srgbClr val="D2DFEE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49" name="Picture 2" descr="F:\animated\frogs27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20788741" flipH="1">
            <a:off x="3379135" y="2418518"/>
            <a:ext cx="1600200" cy="1066800"/>
          </a:xfrm>
          <a:prstGeom prst="rect">
            <a:avLst/>
          </a:prstGeom>
          <a:noFill/>
        </p:spPr>
      </p:pic>
      <p:pic>
        <p:nvPicPr>
          <p:cNvPr id="50" name="Picture 2" descr="C:\Documents and Settings\User\My Documents\Downloads\swamp-free-animated-wallpaper-4.jpg"/>
          <p:cNvPicPr>
            <a:picLocks noChangeAspect="1" noChangeArrowheads="1"/>
          </p:cNvPicPr>
          <p:nvPr/>
        </p:nvPicPr>
        <p:blipFill>
          <a:blip r:embed="rId10"/>
          <a:srcRect l="30971" t="40966" r="33338" b="7333"/>
          <a:stretch>
            <a:fillRect/>
          </a:stretch>
        </p:blipFill>
        <p:spPr bwMode="auto">
          <a:xfrm>
            <a:off x="6705600" y="3657600"/>
            <a:ext cx="2286000" cy="1295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2" descr="C:\Documents and Settings\User\My Documents\Downloads\2669436324_58ab6ac772_z.jpg"/>
          <p:cNvPicPr>
            <a:picLocks noChangeAspect="1" noChangeArrowheads="1"/>
          </p:cNvPicPr>
          <p:nvPr/>
        </p:nvPicPr>
        <p:blipFill>
          <a:blip r:embed="rId12" cstate="print"/>
          <a:srcRect l="20000" t="18750" r="8750" b="21250"/>
          <a:stretch>
            <a:fillRect/>
          </a:stretch>
        </p:blipFill>
        <p:spPr bwMode="auto">
          <a:xfrm>
            <a:off x="4495800" y="3048000"/>
            <a:ext cx="1828800" cy="1219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" name="Picture 6" descr="C:\Users\Doel-1612i3\Downloads\12.gif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733800"/>
            <a:ext cx="1371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C:\Documents and Settings\User\My Documents\Downloads\Duck_catches_fish.gif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 flipH="1">
            <a:off x="5562600" y="2057400"/>
            <a:ext cx="1371600" cy="1447800"/>
          </a:xfrm>
          <a:prstGeom prst="rect">
            <a:avLst/>
          </a:prstGeom>
          <a:noFill/>
        </p:spPr>
      </p:pic>
      <p:pic>
        <p:nvPicPr>
          <p:cNvPr id="54" name="Picture 3" descr="G:\animatedsnake-3.gif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rot="941354">
            <a:off x="5444837" y="3784984"/>
            <a:ext cx="1666875" cy="485825"/>
          </a:xfrm>
          <a:prstGeom prst="rect">
            <a:avLst/>
          </a:prstGeom>
          <a:noFill/>
        </p:spPr>
      </p:pic>
      <p:pic>
        <p:nvPicPr>
          <p:cNvPr id="10241" name="Picture 1" descr="C:\Users\PB\Downloads\AnimatedDuck.gif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72374" y="3696566"/>
            <a:ext cx="1223750" cy="1279375"/>
          </a:xfrm>
          <a:prstGeom prst="rect">
            <a:avLst/>
          </a:prstGeom>
          <a:noFill/>
        </p:spPr>
      </p:pic>
      <p:pic>
        <p:nvPicPr>
          <p:cNvPr id="55" name="Picture 2" descr="C:\Users\PB\Downloads\asd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239000" y="4598504"/>
            <a:ext cx="1905000" cy="1573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6" name="Oval Callout 55"/>
          <p:cNvSpPr/>
          <p:nvPr/>
        </p:nvSpPr>
        <p:spPr>
          <a:xfrm>
            <a:off x="5105400" y="4800600"/>
            <a:ext cx="1676400" cy="838200"/>
          </a:xfrm>
          <a:prstGeom prst="wedgeEllipseCallout">
            <a:avLst>
              <a:gd name="adj1" fmla="val 91482"/>
              <a:gd name="adj2" fmla="val 47722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বিয়োজক</a:t>
            </a:r>
            <a:endParaRPr lang="en-US" sz="2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7" name="Rounded Rectangular Callout 56"/>
          <p:cNvSpPr/>
          <p:nvPr/>
        </p:nvSpPr>
        <p:spPr>
          <a:xfrm>
            <a:off x="7004154" y="3797256"/>
            <a:ext cx="1371600" cy="1752600"/>
          </a:xfrm>
          <a:prstGeom prst="wedgeRoundRectCallout">
            <a:avLst>
              <a:gd name="adj1" fmla="val 47898"/>
              <a:gd name="adj2" fmla="val -1514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জীবের মৃত ও </a:t>
            </a:r>
          </a:p>
          <a:p>
            <a:pPr algn="ctr"/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গলিত দেহাবশেষ</a:t>
            </a:r>
            <a:endParaRPr lang="en-US" sz="2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8" name="Oval Callout 57"/>
          <p:cNvSpPr/>
          <p:nvPr/>
        </p:nvSpPr>
        <p:spPr>
          <a:xfrm>
            <a:off x="2279754" y="5930856"/>
            <a:ext cx="6553200" cy="838200"/>
          </a:xfrm>
          <a:prstGeom prst="wedgeEllipseCallout">
            <a:avLst>
              <a:gd name="adj1" fmla="val 24528"/>
              <a:gd name="adj2" fmla="val -13472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4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বিয়োজক (ব্যাকটেরিয়া, ছত্রাক) দ্বারা </a:t>
            </a:r>
            <a:r>
              <a:rPr lang="bn-IN" sz="2400" dirty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জৈব ও অজৈব </a:t>
            </a:r>
            <a:r>
              <a:rPr lang="bn-IN" sz="24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দ্রব্যাদিতে রুপান্তরিত হয়।  </a:t>
            </a:r>
            <a:endParaRPr lang="en-US" sz="2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9" name="TextBox 2"/>
          <p:cNvSpPr txBox="1"/>
          <p:nvPr/>
        </p:nvSpPr>
        <p:spPr>
          <a:xfrm>
            <a:off x="598226" y="1651988"/>
            <a:ext cx="839337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পুকুরে খাদক হিসেবে তিন স্তরের খাদক দেখা যায়, এরা কী কী?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03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767 0.17315 C -0.07726 0.14768 -0.08125 0.11134 -0.07986 0.08842 C -0.07865 0.07592 -0.06823 0.06204 -0.06302 0.04977 C -0.06042 0.03588 -0.05781 0.02153 -0.05382 0.00764 C -0.0526 0.00023 -0.0474 -0.00579 -0.04479 -0.0132 C -0.03958 -0.03333 -0.0408 -0.05417 -0.03698 -0.07477 C -0.03299 -0.08958 -0.02396 -0.10255 -0.01736 -0.11667 C -0.03038 -0.12315 -0.02517 -0.12824 -0.02257 -0.14121 C -0.02257 -0.14537 -0.02135 -0.14954 -0.02135 -0.15371 C -0.01875 -0.16574 -0.01615 -0.17662 -0.01215 -0.1882 C -0.01094 -0.19144 -0.01215 -0.19491 -0.00955 -0.19746 C -0.00833 -0.19931 -0.00573 -0.19977 -0.00312 -0.20093 C 0.00087 -0.21574 0.00729 -0.22894 0.01649 -0.24283 C 0.02292 -0.25371 0.02431 -0.26505 0.03212 -0.27546 C 0.03733 -0.30278 0.03733 -0.31759 0.03733 -0.34908 " pathEditMode="relative" rAng="0" ptsTypes="ffffffffffffffA">
                                      <p:cBhvr>
                                        <p:cTn id="3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0" y="-261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C -0.00208 0.00926 -0.0052 0.01783 -0.00624 0.02709 C -0.01076 0.06574 -0.00487 0.05764 -0.01857 0.08449 C -0.02239 0.1051 -0.02847 0.11806 -0.03507 0.13681 C -0.04202 0.15648 -0.04635 0.175 -0.05347 0.19398 C -0.05625 0.20996 -0.05886 0.22338 -0.0677 0.23519 C -0.07152 0.25556 -0.07726 0.26806 -0.08403 0.28681 C -0.09028 0.30394 -0.09357 0.31945 -0.10452 0.33033 C -0.1073 0.34329 -0.10799 0.36181 -0.1125 0.37408 C -0.11719 0.38635 -0.12032 0.39653 -0.12292 0.40973 C -0.12362 0.42894 -0.125 0.44815 -0.125 0.46713 C -0.125 0.48889 -0.1198 0.46227 -0.125 0.4838 C -0.12275 0.51297 -0.12605 0.51922 -0.12084 0.50579 " pathEditMode="relative" rAng="0" ptsTypes="ffffffffffffA">
                                      <p:cBhvr>
                                        <p:cTn id="3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0" y="259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56" grpId="0" animBg="1"/>
      <p:bldP spid="57" grpId="0" animBg="1"/>
      <p:bldP spid="58" grpId="0" animBg="1"/>
      <p:bldP spid="5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B\Downloads\unnam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990600"/>
            <a:ext cx="8382000" cy="4800600"/>
          </a:xfrm>
          <a:prstGeom prst="rect">
            <a:avLst/>
          </a:prstGeom>
          <a:noFill/>
        </p:spPr>
      </p:pic>
      <p:sp>
        <p:nvSpPr>
          <p:cNvPr id="79" name="Rectangle 78"/>
          <p:cNvSpPr/>
          <p:nvPr/>
        </p:nvSpPr>
        <p:spPr>
          <a:xfrm>
            <a:off x="533400" y="5943600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চিত্র হতে ১ম, ২য় ও ৩য় স্তরের খাদকের একটি তালিকা তৈরি কর।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33600" y="152400"/>
            <a:ext cx="57150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       সময়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৮মিনিট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3" name="Picture 2" descr="C:\Users\Doel-1612i3\Downloads\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99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Straight Connector 23"/>
          <p:cNvCxnSpPr/>
          <p:nvPr/>
        </p:nvCxnSpPr>
        <p:spPr>
          <a:xfrm>
            <a:off x="1600200" y="914400"/>
            <a:ext cx="5257800" cy="26670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1028700" y="1485900"/>
            <a:ext cx="990600" cy="3048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-647700" y="2400300"/>
            <a:ext cx="3124200" cy="4572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524000" y="990600"/>
            <a:ext cx="3429000" cy="25146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600200" y="838200"/>
            <a:ext cx="4724400" cy="19812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267494" y="2094706"/>
            <a:ext cx="2057400" cy="1588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6200000" flipH="1">
            <a:off x="1143000" y="1447800"/>
            <a:ext cx="2819400" cy="20574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19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129540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১। নিচের কোন খাদ্যশৃঙ্খলটি পুকুরে বিদ্যমান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1905000"/>
            <a:ext cx="708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ফাইটোপ্লাঙ্কটন        ছোট মাছ       জুয়োপ্লাঙ্কটন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2590800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শামুক        মাছ        ক্ষুদিপানা       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" y="3505200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ফাইটোপ্লাঙ্কটন        জুয়োপ্লাঙ্কটন       রুইমাছ               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3400" y="4343400"/>
            <a:ext cx="198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</a:p>
        </p:txBody>
      </p:sp>
      <p:pic>
        <p:nvPicPr>
          <p:cNvPr id="19" name="Picture 7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057400"/>
            <a:ext cx="41910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819400"/>
            <a:ext cx="457200" cy="39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543800" y="4267200"/>
            <a:ext cx="419100" cy="4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C:\Users\User\Deskto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581400"/>
            <a:ext cx="53340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2971800" y="457200"/>
            <a:ext cx="2667000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  মূল্যায়ন</a:t>
            </a:r>
            <a:endParaRPr lang="en-US" sz="3600" baseline="-250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895600" y="22098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724400" y="22098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828800" y="29718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124200" y="29718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971800" y="3873564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334000" y="3875844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676400" y="47244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990600" y="4444425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ঘাস        কচ্ছপ         ছোট মাছ                       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3276600" y="47244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34340" y="5106591"/>
            <a:ext cx="3832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২। ফাইটোপ্লাঙ্কটন কী?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19100" y="5833271"/>
            <a:ext cx="678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৩।  বিয়োজক কী ? উদাহরণ দাও।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92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24200" y="381000"/>
            <a:ext cx="2763549" cy="851297"/>
          </a:xfrm>
          <a:prstGeom prst="round2Diag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4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400" y="182880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পুকুরের বাস্তুতন্ত্রের একটি মডেল আঁক।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65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877723" y="542895"/>
            <a:ext cx="2763549" cy="851297"/>
          </a:xfrm>
          <a:prstGeom prst="round2Diag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গুরুত্বপূর্ণ শব্দ</a:t>
            </a:r>
            <a:endParaRPr lang="en-US" sz="4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67000" y="1752600"/>
            <a:ext cx="2819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বাস্তুতন্ত্র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ফাইটোপ্লাঙ্কটন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জু-প্লাঙ্কটন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বিয়োজক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ব্যাকটেরিয়া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সর্বভুক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7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B\Downloads\Arbo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91213"/>
            <a:ext cx="4267200" cy="5933387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200400" y="3581400"/>
            <a:ext cx="23622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6600" b="1" dirty="0">
                <a:ln w="1905"/>
                <a:solidFill>
                  <a:srgbClr val="00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600" b="1" dirty="0">
              <a:ln w="1905"/>
              <a:solidFill>
                <a:srgbClr val="00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97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66700" y="2590800"/>
            <a:ext cx="8686800" cy="3657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2742406" y="4228306"/>
            <a:ext cx="2743200" cy="1588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267200" y="3669903"/>
            <a:ext cx="0" cy="1523206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3124994" y="4431109"/>
            <a:ext cx="1523206" cy="794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43400" y="2971800"/>
            <a:ext cx="44958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মোঃ আবুল হাশেম 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বিএসসি (অনার্স), এমএসসি (প্রাণিবিদ্যা)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সহকারী </a:t>
            </a:r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ছদাহা কেঁওচিয়া উচ্চ বিদ্যালয়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সাতকানিয়া, চট্রগ্রাম।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ইনডেক্স নং- ১১৪৪৯৩৯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m.a.hasem7181@gmail.com</a:t>
            </a: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মোবাইল নং- ০১৭১৭-৫৩৮৩১০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2767013"/>
            <a:ext cx="3124200" cy="33289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Rounded Rectangle 10"/>
          <p:cNvSpPr/>
          <p:nvPr/>
        </p:nvSpPr>
        <p:spPr>
          <a:xfrm>
            <a:off x="266700" y="381000"/>
            <a:ext cx="8572500" cy="1066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6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87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09800" y="137160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66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66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IN" sz="66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দশম</a:t>
            </a:r>
            <a:endParaRPr lang="en-US" sz="6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en-US" sz="66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66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IN" sz="66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66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endParaRPr lang="en-US" sz="6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en-US" sz="66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66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IN" sz="66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ত্রয়োদশ</a:t>
            </a:r>
            <a:endParaRPr lang="en-US" sz="6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85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93875"/>
            <a:ext cx="7696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জড় উপাদান (জৈব ও অজৈব) গুলো কী কী বলতে পার। </a:t>
            </a:r>
            <a:endParaRPr lang="en-US" sz="28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31" y="970660"/>
            <a:ext cx="7467600" cy="5373880"/>
          </a:xfrm>
          <a:prstGeom prst="rect">
            <a:avLst/>
          </a:prstGeom>
        </p:spPr>
      </p:pic>
      <p:pic>
        <p:nvPicPr>
          <p:cNvPr id="5" name="Picture 1" descr="C:\Users\PB\Downloads\ecotoxicity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85" y="838200"/>
            <a:ext cx="9095293" cy="56388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803781" y="749555"/>
            <a:ext cx="51816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এ পরিবেশে জীব উপাদান গুলো কী কী?</a:t>
            </a:r>
            <a:endParaRPr lang="en-US" sz="28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17046" y="1527608"/>
            <a:ext cx="6155069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তবে কি এখানে বাস্তুতন্ত্রের সকল উপাদান বিদ্যমান? </a:t>
            </a:r>
            <a:endParaRPr lang="en-US" sz="28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98331" y="2676071"/>
            <a:ext cx="51816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এ বাস্তুতন্ত্রের নাম কী? </a:t>
            </a:r>
            <a:endParaRPr lang="en-US" sz="28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46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752600"/>
            <a:ext cx="6667500" cy="42005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400" y="838200"/>
            <a:ext cx="52578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পুকুরের বাস্তুতন্ত্র</a:t>
            </a:r>
            <a:endParaRPr lang="en-US" sz="36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37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5800" y="1828800"/>
            <a:ext cx="81534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en-US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…</a:t>
            </a:r>
            <a:r>
              <a:rPr lang="bn-BD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জলজ বাস্তুতন্ত্রের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কার্যকরী উপাদান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সম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ূ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 উল্লেখ করে একটি পুকুরের বাস্তুসংস্থান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ব্যাখ্যা করতে পারবে ।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00400" y="533400"/>
            <a:ext cx="213360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51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PB\Downloads\aaaaa.jpg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458056" y="990600"/>
            <a:ext cx="8304944" cy="4927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2400" y="5943600"/>
            <a:ext cx="8839200" cy="822305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উদ্ভিদ, প্রাণী </a:t>
            </a:r>
            <a:r>
              <a:rPr lang="bn-BD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জীব</a:t>
            </a:r>
            <a:r>
              <a:rPr lang="bn-IN" sz="2400" dirty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 উপাদান </a:t>
            </a: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এবং মাটি, পানি, আলো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O2, CO2 </a:t>
            </a: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ইত্যাদি </a:t>
            </a:r>
            <a:r>
              <a:rPr lang="bn-IN" sz="2400" dirty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অজীব উপাদান</a:t>
            </a:r>
            <a:r>
              <a:rPr lang="bn-BD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 </a:t>
            </a:r>
            <a:endParaRPr lang="en-US" sz="2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" name="Picture 2" descr="C:\Users\Doel-1612i3\Downloads\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6199"/>
            <a:ext cx="990600" cy="99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Straight Connector 30"/>
          <p:cNvCxnSpPr/>
          <p:nvPr/>
        </p:nvCxnSpPr>
        <p:spPr>
          <a:xfrm>
            <a:off x="1676400" y="838200"/>
            <a:ext cx="5257800" cy="26670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16200000" flipH="1">
            <a:off x="1104900" y="1409700"/>
            <a:ext cx="990600" cy="3048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-152400" y="1828800"/>
            <a:ext cx="2133600" cy="6096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600200" y="914400"/>
            <a:ext cx="3429000" cy="25146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676400" y="762000"/>
            <a:ext cx="4724400" cy="19812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342900" y="2095500"/>
            <a:ext cx="2057400" cy="1588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16200000" flipH="1">
            <a:off x="1219200" y="1371600"/>
            <a:ext cx="2819400" cy="20574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/>
          <p:cNvSpPr/>
          <p:nvPr/>
        </p:nvSpPr>
        <p:spPr>
          <a:xfrm>
            <a:off x="2362200" y="152400"/>
            <a:ext cx="57214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চি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ত্রে</a:t>
            </a:r>
            <a:r>
              <a:rPr lang="bn-BD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জীব ও অজীব উপাদান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কী কী</a:t>
            </a:r>
            <a:r>
              <a:rPr lang="bn-BD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 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63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17708" y="693304"/>
            <a:ext cx="255671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700" dirty="0">
                <a:latin typeface="NikoshBAN" panose="02000000000000000000" pitchFamily="2" charset="0"/>
                <a:cs typeface="NikoshBAN" panose="02000000000000000000" pitchFamily="2" charset="0"/>
              </a:rPr>
              <a:t>বাস্তুতন্ত্রের উপাদানসমূহ </a:t>
            </a:r>
            <a:endParaRPr lang="en-GB" sz="27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529888" y="1615239"/>
            <a:ext cx="6017" cy="264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467853" y="1855871"/>
            <a:ext cx="6256421" cy="36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467852" y="1855870"/>
            <a:ext cx="6016" cy="264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347811" y="1906744"/>
            <a:ext cx="6016" cy="264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7724274" y="1855871"/>
            <a:ext cx="6016" cy="264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59518" y="2130854"/>
            <a:ext cx="123624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জড় উপাদান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01404" y="2288335"/>
            <a:ext cx="130542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ভৌত উপাদান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99560" y="2153509"/>
            <a:ext cx="122082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জীব উপাদান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1473868" y="2463330"/>
            <a:ext cx="6016" cy="264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980573" y="2708715"/>
            <a:ext cx="12783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974558" y="2701826"/>
            <a:ext cx="6016" cy="264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2252913" y="2715606"/>
            <a:ext cx="6016" cy="264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71473" y="2966521"/>
            <a:ext cx="94373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96503" y="2954952"/>
            <a:ext cx="83243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6421853" y="2740727"/>
            <a:ext cx="2213811" cy="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7528758" y="2493500"/>
            <a:ext cx="6016" cy="264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6410197" y="2725394"/>
            <a:ext cx="6016" cy="264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7270077" y="2756714"/>
            <a:ext cx="3958" cy="5921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8629648" y="2740728"/>
            <a:ext cx="6016" cy="264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968032" y="2979469"/>
            <a:ext cx="88301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701211" y="3370121"/>
            <a:ext cx="89673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090853" y="3007310"/>
            <a:ext cx="89673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6705164" y="3739727"/>
            <a:ext cx="18047" cy="15047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endCxn id="64" idx="1"/>
          </p:cNvCxnSpPr>
          <p:nvPr/>
        </p:nvCxnSpPr>
        <p:spPr>
          <a:xfrm flipV="1">
            <a:off x="6698953" y="4038756"/>
            <a:ext cx="413585" cy="90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6723211" y="4450737"/>
            <a:ext cx="418097" cy="76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6717945" y="4837550"/>
            <a:ext cx="407569" cy="131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6730728" y="5244467"/>
            <a:ext cx="4301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112538" y="3877173"/>
            <a:ext cx="1152026" cy="3231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15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1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150330" y="4303848"/>
            <a:ext cx="1152026" cy="3231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15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1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124764" y="4689528"/>
            <a:ext cx="1152026" cy="3231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15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1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150330" y="5094426"/>
            <a:ext cx="1152026" cy="3231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15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1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60763" y="2966520"/>
            <a:ext cx="95444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অজৈব বস্তু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077702" y="2954951"/>
            <a:ext cx="85123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জৈব বস্তু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63892" y="3739674"/>
            <a:ext cx="57244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30889" y="4505615"/>
            <a:ext cx="69708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067549" y="3472477"/>
            <a:ext cx="85123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104869" y="4100432"/>
            <a:ext cx="81391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941091" y="2719865"/>
            <a:ext cx="85123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935828" y="3280665"/>
            <a:ext cx="85123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935827" y="3907273"/>
            <a:ext cx="85123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935826" y="4494002"/>
            <a:ext cx="85123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5962768" y="2980278"/>
            <a:ext cx="89673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উৎপাদক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701211" y="3360002"/>
            <a:ext cx="89673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খাদক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8090852" y="3002596"/>
            <a:ext cx="89673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বিয়োজক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7144443" y="5058755"/>
            <a:ext cx="119272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সর্বোচ্চ খাদক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7099561" y="3840518"/>
            <a:ext cx="117722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তৃণভোজী/১ম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7124764" y="4278001"/>
            <a:ext cx="117722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মাংশাসী/২য়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7112537" y="4687586"/>
            <a:ext cx="138438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৩য় স্তরের খাদক 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64019" y="3767681"/>
            <a:ext cx="57244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O2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31252" y="4303848"/>
            <a:ext cx="70459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CO2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094901" y="4100432"/>
            <a:ext cx="83563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মৃত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দেহ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079207" y="3472476"/>
            <a:ext cx="907825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বর্জ্য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পদার্থ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936771" y="2733194"/>
            <a:ext cx="85123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সূর্যালোক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927637" y="3280664"/>
            <a:ext cx="87296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তাপমাত্রা 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915328" y="3924080"/>
            <a:ext cx="87699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বায়ুপ্রবাহ  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768668" y="4497871"/>
            <a:ext cx="1522441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ভূপৃষ্ট থেকে গভীরতা   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859096" y="5341876"/>
            <a:ext cx="62057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উচ্চতা  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424921" y="134914"/>
            <a:ext cx="472829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          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সময় : </a:t>
            </a:r>
            <a:r>
              <a:rPr lang="en-US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৩ </a:t>
            </a:r>
            <a:r>
              <a:rPr lang="en-US" sz="2800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মি</a:t>
            </a:r>
            <a:r>
              <a:rPr lang="en-US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46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3" grpId="0" animBg="1"/>
      <p:bldP spid="24" grpId="0" animBg="1"/>
      <p:bldP spid="25" grpId="0" animBg="1"/>
      <p:bldP spid="32" grpId="0" animBg="1"/>
      <p:bldP spid="33" grpId="0" animBg="1"/>
      <p:bldP spid="42" grpId="0" animBg="1"/>
      <p:bldP spid="43" grpId="0" animBg="1"/>
      <p:bldP spid="45" grpId="0" animBg="1"/>
      <p:bldP spid="64" grpId="0" animBg="1"/>
      <p:bldP spid="65" grpId="0" animBg="1"/>
      <p:bldP spid="66" grpId="0" animBg="1"/>
      <p:bldP spid="67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8" grpId="0" animBg="1"/>
      <p:bldP spid="80" grpId="0" animBg="1"/>
      <p:bldP spid="81" grpId="0" animBg="1"/>
      <p:bldP spid="82" grpId="0" animBg="1"/>
      <p:bldP spid="83" grpId="0" animBg="1"/>
      <p:bldP spid="85" grpId="0" animBg="1"/>
      <p:bldP spid="86" grpId="0" animBg="1"/>
      <p:bldP spid="88" grpId="0" animBg="1"/>
      <p:bldP spid="91" grpId="0" animBg="1"/>
      <p:bldP spid="92" grpId="0" animBg="1"/>
      <p:bldP spid="93" grpId="0" animBg="1"/>
      <p:bldP spid="94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8" grpId="0" animBg="1"/>
      <p:bldP spid="6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PB\Downloads\5814250939_8b53a06a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4941" y="3124200"/>
            <a:ext cx="5442859" cy="3810001"/>
          </a:xfrm>
          <a:prstGeom prst="rect">
            <a:avLst/>
          </a:prstGeom>
          <a:noFill/>
        </p:spPr>
      </p:pic>
      <p:pic>
        <p:nvPicPr>
          <p:cNvPr id="4098" name="Picture 2" descr="C:\Users\PB\Downloads\Corbis-42-2359565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876301"/>
            <a:ext cx="5008632" cy="36575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1723420" y="5846856"/>
            <a:ext cx="5791200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ক্ষুদ্র ভাসমান প্রাণী (জু-প্লাঙ্কটন) </a:t>
            </a:r>
            <a:endParaRPr lang="en-US" sz="3200" baseline="-250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401" y="165322"/>
            <a:ext cx="822960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পানিতে এমন কী রয়েছে, যার ফলে  সবুজ দেখায়?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883948"/>
            <a:ext cx="5332073" cy="39990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82421" y="5041764"/>
            <a:ext cx="5656580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ক্ষুদ্র ভাসমান উদ্ভিদ (ফাইটোপ্লাঙ্কটন)</a:t>
            </a:r>
            <a:endParaRPr lang="en-US" sz="3200" baseline="-250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935" y="870595"/>
            <a:ext cx="2933594" cy="23468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04316" y="206439"/>
            <a:ext cx="426720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এগুলো কী দেখছ?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16/08/2019</a:t>
            </a: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Satkania. Chattogram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92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" grpId="0" animBg="1"/>
      <p:bldP spid="8" grpId="0" animBg="1"/>
      <p:bldP spid="8" grpId="1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536</Words>
  <Application>Microsoft Office PowerPoint</Application>
  <PresentationFormat>On-screen Show (4:3)</PresentationFormat>
  <Paragraphs>153</Paragraphs>
  <Slides>15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PB</dc:creator>
  <cp:lastModifiedBy>Windows User</cp:lastModifiedBy>
  <cp:revision>87</cp:revision>
  <dcterms:created xsi:type="dcterms:W3CDTF">2006-08-16T00:00:00Z</dcterms:created>
  <dcterms:modified xsi:type="dcterms:W3CDTF">2019-08-16T15:07:40Z</dcterms:modified>
</cp:coreProperties>
</file>