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8" r:id="rId4"/>
    <p:sldId id="259" r:id="rId5"/>
    <p:sldId id="264" r:id="rId6"/>
    <p:sldId id="260" r:id="rId7"/>
    <p:sldId id="261" r:id="rId8"/>
    <p:sldId id="262" r:id="rId9"/>
    <p:sldId id="265" r:id="rId10"/>
    <p:sldId id="263" r:id="rId11"/>
    <p:sldId id="266" r:id="rId12"/>
    <p:sldId id="267" r:id="rId13"/>
    <p:sldId id="268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5" d="100"/>
          <a:sy n="65" d="100"/>
        </p:scale>
        <p:origin x="912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-6843" y="2059012"/>
            <a:ext cx="12195668" cy="18288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65759" y="2166364"/>
            <a:ext cx="11471565" cy="1739347"/>
          </a:xfrm>
        </p:spPr>
        <p:txBody>
          <a:bodyPr tIns="45720" bIns="45720" anchor="ctr">
            <a:normAutofit/>
          </a:bodyPr>
          <a:lstStyle>
            <a:lvl1pPr algn="ctr">
              <a:lnSpc>
                <a:spcPct val="80000"/>
              </a:lnSpc>
              <a:defRPr sz="6000" spc="15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996250"/>
            <a:ext cx="9144000" cy="1309255"/>
          </a:xfrm>
        </p:spPr>
        <p:txBody>
          <a:bodyPr>
            <a:normAutofit/>
          </a:bodyPr>
          <a:lstStyle>
            <a:lvl1pPr marL="0" indent="0" algn="ctr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20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19F467-0136-4BC5-BC30-C0153E00A729}" type="datetimeFigureOut">
              <a:rPr lang="en-US" smtClean="0"/>
              <a:t>10/15/2019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457A7B-0FCD-4914-A7E0-22C64BDFA1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74452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19F467-0136-4BC5-BC30-C0153E00A729}" type="datetimeFigureOut">
              <a:rPr lang="en-US" smtClean="0"/>
              <a:t>10/15/2019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457A7B-0FCD-4914-A7E0-22C64BDFA1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72096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-6843" y="2059012"/>
            <a:ext cx="12195668" cy="18288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3191" y="2208879"/>
            <a:ext cx="10515600" cy="1676400"/>
          </a:xfrm>
        </p:spPr>
        <p:txBody>
          <a:bodyPr anchor="ctr">
            <a:noAutofit/>
          </a:bodyPr>
          <a:lstStyle>
            <a:lvl1pPr algn="ctr">
              <a:lnSpc>
                <a:spcPct val="80000"/>
              </a:lnSpc>
              <a:defRPr sz="6000" b="0" spc="150" baseline="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3191" y="4010334"/>
            <a:ext cx="10515600" cy="1174639"/>
          </a:xfrm>
        </p:spPr>
        <p:txBody>
          <a:bodyPr anchor="t">
            <a:normAutofit/>
          </a:bodyPr>
          <a:lstStyle>
            <a:lvl1pPr marL="0" indent="0" algn="ct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7419F467-0136-4BC5-BC30-C0153E00A729}" type="datetimeFigureOut">
              <a:rPr lang="en-US" smtClean="0"/>
              <a:t>10/15/2019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C1457A7B-0FCD-4914-A7E0-22C64BDFA1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918146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05344" y="2011680"/>
            <a:ext cx="4754880" cy="420624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30391" y="2011680"/>
            <a:ext cx="4754880" cy="420624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19F467-0136-4BC5-BC30-C0153E00A729}" type="datetimeFigureOut">
              <a:rPr lang="en-US" smtClean="0"/>
              <a:t>10/15/2019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457A7B-0FCD-4914-A7E0-22C64BDFA1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40559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07008" y="1913470"/>
            <a:ext cx="4754880" cy="743094"/>
          </a:xfrm>
        </p:spPr>
        <p:txBody>
          <a:bodyPr anchor="ctr">
            <a:normAutofit/>
          </a:bodyPr>
          <a:lstStyle>
            <a:lvl1pPr marL="0" indent="0">
              <a:buNone/>
              <a:defRPr sz="21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07008" y="2656566"/>
            <a:ext cx="4754880" cy="35661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31230" y="1913470"/>
            <a:ext cx="4754880" cy="743094"/>
          </a:xfrm>
        </p:spPr>
        <p:txBody>
          <a:bodyPr anchor="ctr">
            <a:normAutofit/>
          </a:bodyPr>
          <a:lstStyle>
            <a:lvl1pPr marL="0" indent="0">
              <a:buNone/>
              <a:defRPr sz="21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31230" y="2656564"/>
            <a:ext cx="4754880" cy="35661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19F467-0136-4BC5-BC30-C0153E00A729}" type="datetimeFigureOut">
              <a:rPr lang="en-US" smtClean="0"/>
              <a:t>10/15/2019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457A7B-0FCD-4914-A7E0-22C64BDFA1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60232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19F467-0136-4BC5-BC30-C0153E00A729}" type="datetimeFigureOut">
              <a:rPr lang="en-US" smtClean="0"/>
              <a:t>10/15/2019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457A7B-0FCD-4914-A7E0-22C64BDFA1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3503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19F467-0136-4BC5-BC30-C0153E00A729}" type="datetimeFigureOut">
              <a:rPr lang="en-US" smtClean="0"/>
              <a:t>10/15/2019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457A7B-0FCD-4914-A7E0-22C64BDFA1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53913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07008" y="2120054"/>
            <a:ext cx="6126480" cy="41148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789023" y="2147486"/>
            <a:ext cx="3200400" cy="3432319"/>
          </a:xfrm>
        </p:spPr>
        <p:txBody>
          <a:bodyPr>
            <a:normAutofit/>
          </a:bodyPr>
          <a:lstStyle>
            <a:lvl1pPr marL="0" indent="0">
              <a:lnSpc>
                <a:spcPct val="95000"/>
              </a:lnSpc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19F467-0136-4BC5-BC30-C0153E00A729}" type="datetimeFigureOut">
              <a:rPr lang="en-US" smtClean="0"/>
              <a:t>10/15/2019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457A7B-0FCD-4914-A7E0-22C64BDFA1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90981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280160" y="2211494"/>
            <a:ext cx="6126480" cy="3931920"/>
          </a:xfrm>
          <a:solidFill>
            <a:schemeClr val="tx2">
              <a:lumMod val="60000"/>
              <a:lumOff val="40000"/>
            </a:schemeClr>
          </a:solidFill>
        </p:spPr>
        <p:txBody>
          <a:bodyPr tIns="365760" anchor="t"/>
          <a:lstStyle>
            <a:lvl1pPr marL="0" indent="0" algn="ctr">
              <a:buNone/>
              <a:defRPr sz="3200">
                <a:solidFill>
                  <a:schemeClr val="tx1">
                    <a:lumMod val="50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790688" y="2150621"/>
            <a:ext cx="3200400" cy="3429000"/>
          </a:xfrm>
        </p:spPr>
        <p:txBody>
          <a:bodyPr>
            <a:normAutofit/>
          </a:bodyPr>
          <a:lstStyle>
            <a:lvl1pPr marL="0" indent="0">
              <a:lnSpc>
                <a:spcPct val="95000"/>
              </a:lnSpc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19F467-0136-4BC5-BC30-C0153E00A729}" type="datetimeFigureOut">
              <a:rPr lang="en-US" smtClean="0"/>
              <a:t>10/15/2019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457A7B-0FCD-4914-A7E0-22C64BDFA1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43891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19F467-0136-4BC5-BC30-C0153E00A729}" type="datetimeFigureOut">
              <a:rPr lang="en-US" smtClean="0"/>
              <a:t>10/15/2019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457A7B-0FCD-4914-A7E0-22C64BDFA1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74225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9019312" y="0"/>
            <a:ext cx="27432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160624" y="274638"/>
            <a:ext cx="2402380" cy="589756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199" y="274638"/>
            <a:ext cx="7973291" cy="5897562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422854"/>
            <a:ext cx="2743196" cy="365125"/>
          </a:xfrm>
        </p:spPr>
        <p:txBody>
          <a:bodyPr/>
          <a:lstStyle/>
          <a:p>
            <a:fld id="{7419F467-0136-4BC5-BC30-C0153E00A729}" type="datetimeFigureOut">
              <a:rPr lang="en-US" smtClean="0"/>
              <a:t>10/15/2019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776135" y="6422854"/>
            <a:ext cx="4279669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073048" y="6422854"/>
            <a:ext cx="879759" cy="365125"/>
          </a:xfrm>
        </p:spPr>
        <p:txBody>
          <a:bodyPr/>
          <a:lstStyle/>
          <a:p>
            <a:fld id="{C1457A7B-0FCD-4914-A7E0-22C64BDFA1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79626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483" y="176109"/>
            <a:ext cx="12188952" cy="164591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02919" y="284176"/>
            <a:ext cx="9784080" cy="15087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02919" y="2011680"/>
            <a:ext cx="9784080" cy="420624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202266" y="6422854"/>
            <a:ext cx="3000894" cy="365125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lvl1pPr algn="l">
              <a:defRPr sz="1050">
                <a:solidFill>
                  <a:schemeClr val="tx1"/>
                </a:solidFill>
              </a:defRPr>
            </a:lvl1pPr>
          </a:lstStyle>
          <a:p>
            <a:fld id="{7419F467-0136-4BC5-BC30-C0153E00A729}" type="datetimeFigureOut">
              <a:rPr lang="en-US" smtClean="0"/>
              <a:t>10/15/2019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596471" y="6422854"/>
            <a:ext cx="50444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58927" y="6422854"/>
            <a:ext cx="946264" cy="365125"/>
          </a:xfrm>
          <a:prstGeom prst="rect">
            <a:avLst/>
          </a:prstGeom>
        </p:spPr>
        <p:txBody>
          <a:bodyPr vert="horz" lIns="45720" tIns="45720" rIns="91440" bIns="45720" rtlCol="0" anchor="ctr"/>
          <a:lstStyle>
            <a:lvl1pPr algn="l">
              <a:defRPr sz="1200" b="0">
                <a:solidFill>
                  <a:schemeClr val="tx1"/>
                </a:solidFill>
              </a:defRPr>
            </a:lvl1pPr>
          </a:lstStyle>
          <a:p>
            <a:fld id="{C1457A7B-0FCD-4914-A7E0-22C64BDFA1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9954603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000" kern="1200" cap="all" baseline="0">
          <a:solidFill>
            <a:schemeClr val="bg2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tx1"/>
        </a:buClr>
        <a:buFont typeface="Wingdings" pitchFamily="2" charset="2"/>
        <a:buChar char="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41148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64008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86868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09728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2846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4718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629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18062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hyperlink" Target="mailto:salmaakter107554@yahoo.com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76981"/>
            <a:ext cx="12192000" cy="1615955"/>
          </a:xfrm>
          <a:solidFill>
            <a:schemeClr val="accent1">
              <a:lumMod val="75000"/>
            </a:schemeClr>
          </a:solidFill>
        </p:spPr>
        <p:txBody>
          <a:bodyPr>
            <a:noAutofit/>
          </a:bodyPr>
          <a:lstStyle/>
          <a:p>
            <a:pPr algn="ctr"/>
            <a:r>
              <a:rPr lang="en-US" sz="9600" smtClean="0">
                <a:latin typeface="NikoshBAN" panose="02000000000000000000" pitchFamily="2" charset="0"/>
                <a:cs typeface="NikoshBAN" panose="02000000000000000000" pitchFamily="2" charset="0"/>
              </a:rPr>
              <a:t>স্বাগতম</a:t>
            </a:r>
            <a:endParaRPr lang="en-US" sz="9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6284" y="1792936"/>
            <a:ext cx="8200103" cy="4283399"/>
          </a:xfrm>
        </p:spPr>
      </p:pic>
    </p:spTree>
    <p:extLst>
      <p:ext uri="{BB962C8B-B14F-4D97-AF65-F5344CB8AC3E}">
        <p14:creationId xmlns:p14="http://schemas.microsoft.com/office/powerpoint/2010/main" val="30425934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76981"/>
            <a:ext cx="12191999" cy="1615955"/>
          </a:xfrm>
          <a:solidFill>
            <a:schemeClr val="accent4">
              <a:lumMod val="60000"/>
              <a:lumOff val="40000"/>
            </a:schemeClr>
          </a:solidFill>
        </p:spPr>
        <p:txBody>
          <a:bodyPr>
            <a:noAutofit/>
          </a:bodyPr>
          <a:lstStyle/>
          <a:p>
            <a:pPr algn="ctr"/>
            <a:r>
              <a:rPr lang="bn-IN" sz="115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শিক্ষক পরিচিতি</a:t>
            </a:r>
            <a:endParaRPr lang="en-US" sz="115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3961" y="1792935"/>
            <a:ext cx="11577484" cy="4888083"/>
          </a:xfrm>
        </p:spPr>
        <p:txBody>
          <a:bodyPr>
            <a:normAutofit/>
          </a:bodyPr>
          <a:lstStyle/>
          <a:p>
            <a:pPr algn="ctr"/>
            <a:r>
              <a:rPr lang="bn-IN" sz="4400" dirty="0" smtClean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ছালমা আক্তার ( বি এ, বি এড )</a:t>
            </a:r>
          </a:p>
          <a:p>
            <a:pPr algn="ctr"/>
            <a:r>
              <a:rPr lang="bn-IN" sz="4400" dirty="0" smtClean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সহকারি প্রধান শিক্ষক</a:t>
            </a:r>
          </a:p>
          <a:p>
            <a:pPr algn="ctr"/>
            <a:r>
              <a:rPr lang="bn-IN" sz="4400" dirty="0" smtClean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একতা উচ্চ বিদ্যালয়, ফাকরাবাদ</a:t>
            </a:r>
          </a:p>
          <a:p>
            <a:pPr algn="ctr"/>
            <a:r>
              <a:rPr lang="bn-IN" sz="4400" dirty="0" smtClean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ঝিনাইগাতি,শেরপুর</a:t>
            </a:r>
          </a:p>
          <a:p>
            <a:pPr algn="ctr"/>
            <a:r>
              <a:rPr lang="bn-IN" sz="4400" dirty="0" smtClean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ইমেইল ঃ </a:t>
            </a:r>
            <a:r>
              <a:rPr lang="en-US" sz="4400" dirty="0" smtClean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  <a:hlinkClick r:id="rId2"/>
              </a:rPr>
              <a:t>salmaakter107554@yahoo.com</a:t>
            </a:r>
            <a:endParaRPr lang="en-US" sz="4400" dirty="0" smtClean="0">
              <a:solidFill>
                <a:srgbClr val="FFFF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en-US" sz="4400" dirty="0" err="1" smtClean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ফোন</a:t>
            </a:r>
            <a:r>
              <a:rPr lang="en-US" sz="4400" dirty="0" smtClean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 smtClean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নাম্বার</a:t>
            </a:r>
            <a:r>
              <a:rPr lang="en-US" sz="4400" dirty="0" smtClean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ঃ ০১৯৭৭৫৭১১২২</a:t>
            </a:r>
            <a:endParaRPr lang="en-US" sz="4400" dirty="0">
              <a:solidFill>
                <a:srgbClr val="FFFF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85006" y="1792933"/>
            <a:ext cx="3106994" cy="27495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10604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2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2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2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2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62232"/>
            <a:ext cx="12192000" cy="1630704"/>
          </a:xfrm>
          <a:solidFill>
            <a:schemeClr val="accent6">
              <a:lumMod val="60000"/>
              <a:lumOff val="40000"/>
            </a:schemeClr>
          </a:solidFill>
        </p:spPr>
        <p:txBody>
          <a:bodyPr>
            <a:noAutofit/>
          </a:bodyPr>
          <a:lstStyle/>
          <a:p>
            <a:pPr algn="ctr"/>
            <a:r>
              <a:rPr lang="bn-IN" sz="115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পাঠ পরিচিতি</a:t>
            </a:r>
            <a:endParaRPr lang="en-US" sz="115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792936"/>
            <a:ext cx="12192000" cy="5065064"/>
          </a:xfrm>
        </p:spPr>
        <p:txBody>
          <a:bodyPr>
            <a:normAutofit/>
          </a:bodyPr>
          <a:lstStyle/>
          <a:p>
            <a:r>
              <a:rPr lang="bn-IN" sz="7200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শ্রেণী </a:t>
            </a:r>
            <a:r>
              <a:rPr lang="en-US" sz="7200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:-</a:t>
            </a:r>
            <a:r>
              <a:rPr lang="bn-IN" sz="7200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১০ম</a:t>
            </a:r>
          </a:p>
          <a:p>
            <a:r>
              <a:rPr lang="bn-IN" sz="7200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বিষয় </a:t>
            </a:r>
            <a:r>
              <a:rPr lang="en-US" sz="7200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:-</a:t>
            </a:r>
            <a:r>
              <a:rPr lang="bn-IN" sz="7200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উপন্যাস ( ১-৩০ পৃঃ পর্যন্ত )</a:t>
            </a:r>
          </a:p>
          <a:p>
            <a:r>
              <a:rPr lang="bn-IN" sz="7200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সময়  </a:t>
            </a:r>
            <a:r>
              <a:rPr lang="en-US" sz="7200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:-</a:t>
            </a:r>
            <a:r>
              <a:rPr lang="bn-IN" sz="7200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৫০ মিঃ</a:t>
            </a:r>
          </a:p>
          <a:p>
            <a:r>
              <a:rPr lang="bn-IN" sz="7200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তারিখ  </a:t>
            </a:r>
            <a:r>
              <a:rPr lang="en-US" sz="7200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:-</a:t>
            </a:r>
            <a:r>
              <a:rPr lang="bn-IN" sz="7200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১৬/০৭/১৯ ইং</a:t>
            </a:r>
            <a:endParaRPr lang="en-US" sz="7200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428740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62232"/>
            <a:ext cx="12192000" cy="1630704"/>
          </a:xfrm>
          <a:solidFill>
            <a:schemeClr val="accent5">
              <a:lumMod val="60000"/>
              <a:lumOff val="40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bn-IN" sz="115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পূর্ব  জ্ঞান যাচাই</a:t>
            </a:r>
            <a:endParaRPr lang="en-US" sz="115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5900" y="1792936"/>
            <a:ext cx="11633200" cy="4899964"/>
          </a:xfrm>
        </p:spPr>
      </p:pic>
    </p:spTree>
    <p:extLst>
      <p:ext uri="{BB962C8B-B14F-4D97-AF65-F5344CB8AC3E}">
        <p14:creationId xmlns:p14="http://schemas.microsoft.com/office/powerpoint/2010/main" val="24996413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4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91729"/>
            <a:ext cx="12191999" cy="1601207"/>
          </a:xfrm>
          <a:solidFill>
            <a:schemeClr val="accent2">
              <a:lumMod val="60000"/>
              <a:lumOff val="40000"/>
            </a:schemeClr>
          </a:solidFill>
        </p:spPr>
        <p:txBody>
          <a:bodyPr>
            <a:noAutofit/>
          </a:bodyPr>
          <a:lstStyle/>
          <a:p>
            <a:pPr algn="ctr"/>
            <a:r>
              <a:rPr lang="en-US" sz="9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আজকের</a:t>
            </a:r>
            <a:r>
              <a:rPr lang="en-US" sz="9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9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পাঠ</a:t>
            </a:r>
            <a:endParaRPr lang="en-US" sz="9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792936"/>
            <a:ext cx="12191999" cy="5065064"/>
          </a:xfrm>
        </p:spPr>
      </p:pic>
    </p:spTree>
    <p:extLst>
      <p:ext uri="{BB962C8B-B14F-4D97-AF65-F5344CB8AC3E}">
        <p14:creationId xmlns:p14="http://schemas.microsoft.com/office/powerpoint/2010/main" val="21406687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4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91729"/>
            <a:ext cx="12192000" cy="1601207"/>
          </a:xfrm>
          <a:solidFill>
            <a:schemeClr val="accent1">
              <a:lumMod val="60000"/>
              <a:lumOff val="40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bn-IN" sz="7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কাকতাড়ুয়া</a:t>
            </a:r>
            <a:endParaRPr lang="en-US" sz="7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en-US" sz="6000" dirty="0">
              <a:solidFill>
                <a:schemeClr val="accent6">
                  <a:lumMod val="50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792936"/>
            <a:ext cx="12192000" cy="50650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61449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5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80937"/>
            <a:ext cx="12192000" cy="1618366"/>
          </a:xfrm>
          <a:solidFill>
            <a:schemeClr val="accent6">
              <a:lumMod val="75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bn-IN" sz="115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শিখন ফল</a:t>
            </a:r>
            <a:endParaRPr lang="en-US" sz="115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799303"/>
            <a:ext cx="12192000" cy="5058697"/>
          </a:xfrm>
        </p:spPr>
        <p:txBody>
          <a:bodyPr/>
          <a:lstStyle/>
          <a:p>
            <a:r>
              <a:rPr lang="bn-IN" sz="3600" dirty="0" smtClean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 অধ্যায় শেষে শিক্ষার্থীরা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bn-IN" sz="3600" dirty="0" smtClean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উপন্যাসের প্রেক্ষাপট হিসেবে মুক্তিযুদ্ধের স্বরুপ  ব্যাখ্যা করতে পারবে।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bn-IN" sz="3600" dirty="0" smtClean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স্বজন হারা কিশোর বুধার চরিত্র বিশ্লেষণ করতে পারবে।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bn-IN" sz="3600" dirty="0" smtClean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গ্রামে- গঞ্জে পাকিস্তানি বাহিনীর নির্মম হত্যাকান্ড ও অত্যাচারের স্বরুপ ব্যাখ্যা করতে পারবে।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bn-IN" sz="3600" dirty="0" smtClean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মুক্তিযোদ্ধাদের রণকৌশল ও প্রতিরোধ সম্পর্কে বলতে পারবে।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bn-IN" sz="3600" dirty="0" smtClean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স্বাধীনতা সংগ্রামের একজন কিশোর মুক্তিযোদ্ধার ভূমিকা </a:t>
            </a:r>
            <a:r>
              <a:rPr lang="en-US" sz="3600" dirty="0" err="1" smtClean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জানতে</a:t>
            </a:r>
            <a:r>
              <a:rPr lang="bn-IN" sz="3600" dirty="0" smtClean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পারবে</a:t>
            </a:r>
            <a:r>
              <a:rPr lang="bn-IN" dirty="0" smtClean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en-US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041950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47485"/>
            <a:ext cx="12192000" cy="1061884"/>
          </a:xfrm>
          <a:solidFill>
            <a:schemeClr val="accent3">
              <a:lumMod val="40000"/>
              <a:lumOff val="60000"/>
            </a:schemeClr>
          </a:solidFill>
        </p:spPr>
        <p:txBody>
          <a:bodyPr>
            <a:normAutofit fontScale="90000"/>
          </a:bodyPr>
          <a:lstStyle/>
          <a:p>
            <a:pPr algn="ctr"/>
            <a:r>
              <a:rPr lang="bn-IN" sz="8800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লেখক পরিচিতি</a:t>
            </a:r>
            <a:endParaRPr lang="en-US" sz="8800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14528329"/>
              </p:ext>
            </p:extLst>
          </p:nvPr>
        </p:nvGraphicFramePr>
        <p:xfrm>
          <a:off x="0" y="1209368"/>
          <a:ext cx="12192000" cy="731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38400">
                  <a:extLst>
                    <a:ext uri="{9D8B030D-6E8A-4147-A177-3AD203B41FA5}">
                      <a16:colId xmlns:a16="http://schemas.microsoft.com/office/drawing/2014/main" val="1156711598"/>
                    </a:ext>
                  </a:extLst>
                </a:gridCol>
                <a:gridCol w="2438400">
                  <a:extLst>
                    <a:ext uri="{9D8B030D-6E8A-4147-A177-3AD203B41FA5}">
                      <a16:colId xmlns:a16="http://schemas.microsoft.com/office/drawing/2014/main" val="3953561086"/>
                    </a:ext>
                  </a:extLst>
                </a:gridCol>
                <a:gridCol w="2438400">
                  <a:extLst>
                    <a:ext uri="{9D8B030D-6E8A-4147-A177-3AD203B41FA5}">
                      <a16:colId xmlns:a16="http://schemas.microsoft.com/office/drawing/2014/main" val="128058326"/>
                    </a:ext>
                  </a:extLst>
                </a:gridCol>
                <a:gridCol w="2438400">
                  <a:extLst>
                    <a:ext uri="{9D8B030D-6E8A-4147-A177-3AD203B41FA5}">
                      <a16:colId xmlns:a16="http://schemas.microsoft.com/office/drawing/2014/main" val="104429756"/>
                    </a:ext>
                  </a:extLst>
                </a:gridCol>
                <a:gridCol w="2438400">
                  <a:extLst>
                    <a:ext uri="{9D8B030D-6E8A-4147-A177-3AD203B41FA5}">
                      <a16:colId xmlns:a16="http://schemas.microsoft.com/office/drawing/2014/main" val="2563614050"/>
                    </a:ext>
                  </a:extLst>
                </a:gridCol>
              </a:tblGrid>
              <a:tr h="272845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76379901"/>
                  </a:ext>
                </a:extLst>
              </a:tr>
              <a:tr h="272845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29558616"/>
                  </a:ext>
                </a:extLst>
              </a:tr>
            </a:tbl>
          </a:graphicData>
        </a:graphic>
      </p:graphicFrame>
      <p:sp>
        <p:nvSpPr>
          <p:cNvPr id="6" name="Oval 5"/>
          <p:cNvSpPr/>
          <p:nvPr/>
        </p:nvSpPr>
        <p:spPr>
          <a:xfrm>
            <a:off x="3765755" y="3495368"/>
            <a:ext cx="3932902" cy="134800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3200" dirty="0" smtClean="0">
                <a:solidFill>
                  <a:schemeClr val="accent4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কাকতাড়ুয়া</a:t>
            </a:r>
          </a:p>
          <a:p>
            <a:pPr algn="ctr"/>
            <a:r>
              <a:rPr lang="bn-IN" sz="3200" dirty="0" smtClean="0">
                <a:solidFill>
                  <a:schemeClr val="accent4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সেলিনা হোসেন</a:t>
            </a:r>
            <a:endParaRPr lang="en-US" sz="3200" dirty="0">
              <a:solidFill>
                <a:schemeClr val="accent4">
                  <a:lumMod val="75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457200" y="1940889"/>
            <a:ext cx="2772697" cy="129490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2800" dirty="0" smtClean="0">
                <a:solidFill>
                  <a:schemeClr val="accent4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১৯৪৭সালের ১৪ই জুন রাজশাহীতে</a:t>
            </a:r>
          </a:p>
          <a:p>
            <a:pPr algn="ctr"/>
            <a:r>
              <a:rPr lang="bn-IN" sz="2800" dirty="0" smtClean="0">
                <a:solidFill>
                  <a:schemeClr val="accent4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জন্মগ্রহণ করেন</a:t>
            </a:r>
            <a:endParaRPr lang="en-US" sz="2800" dirty="0">
              <a:solidFill>
                <a:schemeClr val="accent4">
                  <a:lumMod val="75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3628103" y="1940888"/>
            <a:ext cx="3421626" cy="1451242"/>
          </a:xfrm>
          <a:prstGeom prst="roundRect">
            <a:avLst/>
          </a:prstGeom>
          <a:solidFill>
            <a:schemeClr val="accent4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2400" dirty="0" smtClean="0">
                <a:solidFill>
                  <a:srgbClr val="FFFF00"/>
                </a:solidFill>
              </a:rPr>
              <a:t> </a:t>
            </a:r>
            <a:r>
              <a:rPr lang="bn-IN" sz="2400" dirty="0" smtClean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পারিবারি পরিচয়; </a:t>
            </a:r>
          </a:p>
          <a:p>
            <a:pPr algn="ctr"/>
            <a:r>
              <a:rPr lang="bn-IN" sz="2400" dirty="0" smtClean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পিতা;মোশারফ হোসেন</a:t>
            </a:r>
          </a:p>
          <a:p>
            <a:pPr algn="ctr"/>
            <a:r>
              <a:rPr lang="bn-IN" sz="2400" dirty="0" smtClean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মাতা;মরিয়মন্নেছা বকুল</a:t>
            </a:r>
          </a:p>
          <a:p>
            <a:pPr algn="ctr"/>
            <a:r>
              <a:rPr lang="bn-IN" sz="2400" dirty="0" smtClean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তিনি পিতা-মাতার চতুর্থ সন্তান  </a:t>
            </a:r>
            <a:endParaRPr lang="en-US" sz="2400" dirty="0">
              <a:solidFill>
                <a:srgbClr val="FFFF00"/>
              </a:solidFill>
            </a:endParaRPr>
          </a:p>
        </p:txBody>
      </p:sp>
      <p:sp>
        <p:nvSpPr>
          <p:cNvPr id="10" name="Rounded Rectangle 9"/>
          <p:cNvSpPr/>
          <p:nvPr/>
        </p:nvSpPr>
        <p:spPr>
          <a:xfrm>
            <a:off x="7816645" y="1940888"/>
            <a:ext cx="4247536" cy="451890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3200" dirty="0" smtClean="0">
                <a:solidFill>
                  <a:srgbClr val="002060"/>
                </a:solidFill>
              </a:rPr>
              <a:t> </a:t>
            </a:r>
            <a:r>
              <a:rPr lang="bn-IN" sz="3200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শিক্ষা ও পাশা;</a:t>
            </a:r>
          </a:p>
          <a:p>
            <a:pPr algn="ctr"/>
            <a:r>
              <a:rPr lang="bn-IN" sz="3200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রাজশাহী বিশ্ববিদ্যালয় থেকে সাহিত্যে সন্মান ও স্নাতকোত্তর ডিগ্রি।।</a:t>
            </a:r>
          </a:p>
          <a:p>
            <a:pPr algn="ctr"/>
            <a:r>
              <a:rPr lang="bn-IN" sz="3200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কর্মজীবন;বাংলা একাডেমিক পরিচালক। </a:t>
            </a:r>
          </a:p>
          <a:p>
            <a:pPr algn="ctr"/>
            <a:r>
              <a:rPr lang="bn-IN" sz="3200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বর্ত্মানে লেখালেখি,নারী উন্নয়ন ওমানবোধিকার</a:t>
            </a:r>
          </a:p>
          <a:p>
            <a:pPr algn="ctr"/>
            <a:r>
              <a:rPr lang="bn-IN" sz="3200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নিয়ে কাজ করছেন।</a:t>
            </a:r>
            <a:endParaRPr lang="en-US" sz="3200" dirty="0">
              <a:solidFill>
                <a:srgbClr val="002060"/>
              </a:solidFill>
            </a:endParaRPr>
          </a:p>
        </p:txBody>
      </p:sp>
      <p:sp>
        <p:nvSpPr>
          <p:cNvPr id="11" name="Rounded Rectangle 10"/>
          <p:cNvSpPr/>
          <p:nvPr/>
        </p:nvSpPr>
        <p:spPr>
          <a:xfrm>
            <a:off x="3893574" y="5102942"/>
            <a:ext cx="3795252" cy="175505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2800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বড়দের জন্য প্রকাশিত উপন্যাস;তেত্রিশ</a:t>
            </a:r>
          </a:p>
          <a:p>
            <a:pPr algn="ctr"/>
            <a:r>
              <a:rPr lang="bn-IN" sz="2800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ছোটদের জন্য;পচিশটি  সাহিত্য রচনা করেছেন</a:t>
            </a:r>
            <a:endParaRPr lang="en-US" sz="2800" dirty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2" name="Rounded Rectangle 11"/>
          <p:cNvSpPr/>
          <p:nvPr/>
        </p:nvSpPr>
        <p:spPr>
          <a:xfrm>
            <a:off x="0" y="3392130"/>
            <a:ext cx="3765755" cy="346587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2000" dirty="0" smtClean="0">
                <a:solidFill>
                  <a:srgbClr val="00B050"/>
                </a:solidFill>
              </a:rPr>
              <a:t> </a:t>
            </a:r>
            <a:r>
              <a:rPr lang="bn-IN" sz="2000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উল্লেখযোগ্য উপন্যাস</a:t>
            </a:r>
          </a:p>
          <a:p>
            <a:pPr algn="ctr"/>
            <a:r>
              <a:rPr lang="en-US" sz="2000" dirty="0" err="1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হা</a:t>
            </a:r>
            <a:r>
              <a:rPr lang="bn-IN" sz="2000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ঙ্গর নদীর গ্রেনেট, পোকামাকরের ঘর বসতি, নীল ময়ূরের যৌবন, যমুনা নদীর মুশায়েরা,ভূমি ও কুসুম</a:t>
            </a:r>
          </a:p>
          <a:p>
            <a:pPr algn="ctr"/>
            <a:r>
              <a:rPr lang="bn-IN" sz="2000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পুরুস্কার</a:t>
            </a:r>
          </a:p>
          <a:p>
            <a:pPr algn="ctr"/>
            <a:r>
              <a:rPr lang="bn-IN" sz="2000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একুশে পদক, বাংলা একাসডেমি পুরুস্কারসহ দেশের প্রধাণ প্রধাণ  পুরুস্কার  পেয়েছেন</a:t>
            </a:r>
          </a:p>
          <a:p>
            <a:pPr algn="ctr"/>
            <a:r>
              <a:rPr lang="bn-IN" sz="2000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উপাধি</a:t>
            </a:r>
          </a:p>
          <a:p>
            <a:pPr algn="ctr"/>
            <a:r>
              <a:rPr lang="bn-IN" sz="2000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২০১০সালে কলকাতার বিশ্ববিদ্যালয় থেকে ডি  লিট উপাধি পান</a:t>
            </a:r>
            <a:endParaRPr lang="en-US" sz="2000" dirty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405014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6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7" grpId="0" animBg="1"/>
      <p:bldP spid="9" grpId="0" animBg="1"/>
      <p:bldP spid="10" grpId="0" animBg="1"/>
      <p:bldP spid="11" grpId="0" animBg="1"/>
      <p:bldP spid="12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91729"/>
            <a:ext cx="12191999" cy="1601207"/>
          </a:xfrm>
          <a:solidFill>
            <a:schemeClr val="accent2">
              <a:lumMod val="60000"/>
              <a:lumOff val="40000"/>
            </a:schemeClr>
          </a:solidFill>
        </p:spPr>
        <p:txBody>
          <a:bodyPr>
            <a:noAutofit/>
          </a:bodyPr>
          <a:lstStyle/>
          <a:p>
            <a:pPr algn="ctr"/>
            <a:r>
              <a:rPr lang="bn-IN" sz="9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জোড়ায় জোড়ায় কাজ</a:t>
            </a:r>
            <a:endParaRPr lang="en-US" sz="9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792936"/>
            <a:ext cx="12192000" cy="5065064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v"/>
            </a:pPr>
            <a:r>
              <a:rPr lang="bn-IN" sz="8000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বুধার চরিত্র বিশ্লেষণ কর।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bn-IN" sz="8000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কুন্তির চরিত্র তুলে ধর।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bn-IN" sz="8000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বুধাকে গ্রামের লোকে কি কি নামে ডাকে?</a:t>
            </a:r>
            <a:endParaRPr lang="en-US" sz="8000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94395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91729"/>
            <a:ext cx="12192000" cy="1601207"/>
          </a:xfrm>
          <a:solidFill>
            <a:schemeClr val="accent4">
              <a:lumMod val="60000"/>
              <a:lumOff val="40000"/>
            </a:schemeClr>
          </a:solidFill>
        </p:spPr>
        <p:txBody>
          <a:bodyPr>
            <a:noAutofit/>
          </a:bodyPr>
          <a:lstStyle/>
          <a:p>
            <a:pPr algn="ctr"/>
            <a:r>
              <a:rPr lang="bn-IN" sz="115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দলীয় কাজ</a:t>
            </a:r>
            <a:endParaRPr lang="en-US" sz="115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792936"/>
            <a:ext cx="12192000" cy="5065064"/>
          </a:xfrm>
        </p:spPr>
        <p:txBody>
          <a:bodyPr>
            <a:noAutofit/>
          </a:bodyPr>
          <a:lstStyle/>
          <a:p>
            <a:pPr>
              <a:buFont typeface="Wingdings" panose="05000000000000000000" pitchFamily="2" charset="2"/>
              <a:buChar char="q"/>
            </a:pPr>
            <a:r>
              <a:rPr lang="bn-IN" sz="5400" dirty="0" smtClean="0">
                <a:solidFill>
                  <a:srgbClr val="002060"/>
                </a:solidFill>
              </a:rPr>
              <a:t>“ </a:t>
            </a:r>
            <a:r>
              <a:rPr lang="bn-IN" sz="5400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একটি ভয়াভহ কুটিল রাত”-বলতে কি বুঝানো হয়েছে?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bn-IN" sz="5400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গায়ের মানুষ ঘর বাড়ি ছেড়ে পালাতে থাকে কেন?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bn-IN" sz="5400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যে মানুষের দৃস্টিতে ভাষা নেই, বুধার মতে সে মানুষ কেন মানুষ নয়?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bn-IN" sz="5400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বুধা মাটি কাটার দলে যোগ দেয় কেন?</a:t>
            </a:r>
            <a:endParaRPr lang="en-US" sz="54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912111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21226"/>
            <a:ext cx="12192000" cy="1571710"/>
          </a:xfrm>
          <a:solidFill>
            <a:schemeClr val="accent3">
              <a:lumMod val="60000"/>
              <a:lumOff val="40000"/>
            </a:schemeClr>
          </a:solidFill>
        </p:spPr>
        <p:txBody>
          <a:bodyPr>
            <a:noAutofit/>
          </a:bodyPr>
          <a:lstStyle/>
          <a:p>
            <a:pPr algn="ctr"/>
            <a:r>
              <a:rPr lang="bn-IN" sz="11500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মূল্যায়ণ</a:t>
            </a:r>
            <a:endParaRPr lang="en-US" sz="11500" dirty="0">
              <a:solidFill>
                <a:srgbClr val="0070C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792936"/>
            <a:ext cx="12192000" cy="5065064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bn-IN" sz="4400" dirty="0" smtClean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বুধার কয় ভাই বোন কলেরায় মারা যায়?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bn-IN" sz="4400" dirty="0" smtClean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হরিকাকুর সাথে বুধার কোথায় দেখা হয়েছিল?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bn-IN" sz="4400" dirty="0" smtClean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শান্তি কমিটির চেয়ারম্যান হয়েছিল কে?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bn-IN" sz="4400" dirty="0" smtClean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সেলিনা হোসেনের উপন্যাসের নাম কি?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bn-IN" sz="4400" dirty="0" smtClean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বুধার মতে, যে পালায় সে কি?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bn-IN" sz="4400" dirty="0" smtClean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বুধাকে কে কাকতাড়ুয়া বলেছিল? </a:t>
            </a:r>
            <a:endParaRPr lang="en-US" sz="4400" dirty="0">
              <a:solidFill>
                <a:srgbClr val="FFFF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473674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9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9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9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9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9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1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1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1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1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1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91729"/>
            <a:ext cx="12192000" cy="1601207"/>
          </a:xfrm>
          <a:solidFill>
            <a:schemeClr val="accent4">
              <a:lumMod val="40000"/>
              <a:lumOff val="60000"/>
            </a:schemeClr>
          </a:solidFill>
        </p:spPr>
        <p:txBody>
          <a:bodyPr>
            <a:noAutofit/>
          </a:bodyPr>
          <a:lstStyle/>
          <a:p>
            <a:pPr algn="ctr"/>
            <a:r>
              <a:rPr lang="bn-IN" sz="115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বাড়ীর কাজ</a:t>
            </a:r>
            <a:endParaRPr lang="en-US" sz="115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0" y="1792936"/>
            <a:ext cx="12192000" cy="5065064"/>
          </a:xfrm>
        </p:spPr>
        <p:txBody>
          <a:bodyPr>
            <a:normAutofit/>
          </a:bodyPr>
          <a:lstStyle/>
          <a:p>
            <a:r>
              <a:rPr lang="bn-IN" sz="9600" dirty="0" smtClean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বুধা কি ভাবে বাঙ্কারে মাইন পুতে এসেছিল?-বিশ্লেষণ কর।</a:t>
            </a:r>
            <a:endParaRPr lang="en-US" sz="9600" dirty="0">
              <a:solidFill>
                <a:srgbClr val="FFFF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594194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91729"/>
            <a:ext cx="12192000" cy="1601207"/>
          </a:xfrm>
          <a:solidFill>
            <a:schemeClr val="accent6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bn-IN" sz="115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ধন্যবাদ</a:t>
            </a:r>
            <a:endParaRPr lang="en-US" sz="115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792936"/>
            <a:ext cx="12192000" cy="5065064"/>
          </a:xfrm>
        </p:spPr>
      </p:pic>
    </p:spTree>
    <p:extLst>
      <p:ext uri="{BB962C8B-B14F-4D97-AF65-F5344CB8AC3E}">
        <p14:creationId xmlns:p14="http://schemas.microsoft.com/office/powerpoint/2010/main" val="28720975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Banded">
  <a:themeElements>
    <a:clrScheme name="Banded">
      <a:dk1>
        <a:srgbClr val="2C2C2C"/>
      </a:dk1>
      <a:lt1>
        <a:srgbClr val="FFFFFF"/>
      </a:lt1>
      <a:dk2>
        <a:srgbClr val="099BDD"/>
      </a:dk2>
      <a:lt2>
        <a:srgbClr val="F2F2F2"/>
      </a:lt2>
      <a:accent1>
        <a:srgbClr val="FFC000"/>
      </a:accent1>
      <a:accent2>
        <a:srgbClr val="A5D028"/>
      </a:accent2>
      <a:accent3>
        <a:srgbClr val="08CC78"/>
      </a:accent3>
      <a:accent4>
        <a:srgbClr val="F24099"/>
      </a:accent4>
      <a:accent5>
        <a:srgbClr val="828288"/>
      </a:accent5>
      <a:accent6>
        <a:srgbClr val="F56617"/>
      </a:accent6>
      <a:hlink>
        <a:srgbClr val="005DBA"/>
      </a:hlink>
      <a:folHlink>
        <a:srgbClr val="6C606A"/>
      </a:folHlink>
    </a:clrScheme>
    <a:fontScheme name="Banded">
      <a:maj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Banded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120000"/>
                <a:lumMod val="107000"/>
              </a:schemeClr>
            </a:gs>
            <a:gs pos="50000">
              <a:schemeClr val="phClr">
                <a:tint val="70000"/>
                <a:satMod val="124000"/>
                <a:lumMod val="103000"/>
              </a:schemeClr>
            </a:gs>
            <a:gs pos="100000">
              <a:schemeClr val="phClr">
                <a:tint val="85000"/>
                <a:satMod val="12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5000"/>
                <a:shade val="98000"/>
                <a:satMod val="110000"/>
                <a:lumMod val="103000"/>
              </a:schemeClr>
            </a:gs>
            <a:gs pos="50000">
              <a:schemeClr val="phClr">
                <a:shade val="85000"/>
                <a:satMod val="105000"/>
                <a:lumMod val="100000"/>
              </a:schemeClr>
            </a:gs>
            <a:gs pos="100000">
              <a:schemeClr val="phClr">
                <a:shade val="60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5875" dir="5400000" algn="ctr" rotWithShape="0">
              <a:srgbClr val="000000">
                <a:alpha val="68000"/>
              </a:srgbClr>
            </a:outerShdw>
          </a:effectLst>
        </a:effectStyle>
        <a:effectStyle>
          <a:effectLst>
            <a:outerShdw blurRad="88900" dist="2794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/>
              <a:schemeClr val="phClr">
                <a:shade val="91000"/>
                <a:satMod val="105000"/>
              </a:schemeClr>
            </a:duotone>
          </a:blip>
          <a:tile tx="0" ty="0" sx="100000" sy="100000" flip="none" algn="tl"/>
        </a:blipFill>
        <a:gradFill rotWithShape="1">
          <a:gsLst>
            <a:gs pos="0">
              <a:schemeClr val="phClr">
                <a:tint val="100000"/>
                <a:shade val="0"/>
                <a:satMod val="100000"/>
              </a:schemeClr>
            </a:gs>
            <a:gs pos="100000">
              <a:schemeClr val="phClr">
                <a:shade val="100000"/>
                <a:satMod val="10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nded" id="{98DFF888-2449-4D28-977C-6306C017633E}" vid="{9792607F-9579-4224-82FF-9C88C3E1E53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TM03090430[[fn=Banded]]</Template>
  <TotalTime>259</TotalTime>
  <Words>330</Words>
  <Application>Microsoft Office PowerPoint</Application>
  <PresentationFormat>Widescreen</PresentationFormat>
  <Paragraphs>64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8" baseType="lpstr">
      <vt:lpstr>Corbel</vt:lpstr>
      <vt:lpstr>NikoshBAN</vt:lpstr>
      <vt:lpstr>Vrinda</vt:lpstr>
      <vt:lpstr>Wingdings</vt:lpstr>
      <vt:lpstr>Banded</vt:lpstr>
      <vt:lpstr>স্বাগতম</vt:lpstr>
      <vt:lpstr>শিক্ষক পরিচিতি</vt:lpstr>
      <vt:lpstr>পাঠ পরিচিতি</vt:lpstr>
      <vt:lpstr>পূর্ব  জ্ঞান যাচাই</vt:lpstr>
      <vt:lpstr>আজকের পাঠ</vt:lpstr>
      <vt:lpstr>কাকতাড়ুয়া</vt:lpstr>
      <vt:lpstr>শিখন ফল</vt:lpstr>
      <vt:lpstr>লেখক পরিচিতি</vt:lpstr>
      <vt:lpstr>জোড়ায় জোড়ায় কাজ</vt:lpstr>
      <vt:lpstr>দলীয় কাজ</vt:lpstr>
      <vt:lpstr>মূল্যায়ণ</vt:lpstr>
      <vt:lpstr>বাড়ীর কাজ</vt:lpstr>
      <vt:lpstr>ধন্যবাদ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স্বাগতম</dc:title>
  <dc:creator>Windows User</dc:creator>
  <cp:lastModifiedBy>Windows User</cp:lastModifiedBy>
  <cp:revision>77</cp:revision>
  <dcterms:created xsi:type="dcterms:W3CDTF">2019-07-15T11:32:03Z</dcterms:created>
  <dcterms:modified xsi:type="dcterms:W3CDTF">2019-10-15T16:35:45Z</dcterms:modified>
</cp:coreProperties>
</file>