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6" r:id="rId2"/>
    <p:sldId id="282" r:id="rId3"/>
    <p:sldId id="283" r:id="rId4"/>
    <p:sldId id="302" r:id="rId5"/>
    <p:sldId id="284" r:id="rId6"/>
    <p:sldId id="285" r:id="rId7"/>
    <p:sldId id="286" r:id="rId8"/>
    <p:sldId id="287" r:id="rId9"/>
    <p:sldId id="288" r:id="rId10"/>
    <p:sldId id="290" r:id="rId11"/>
    <p:sldId id="291" r:id="rId12"/>
    <p:sldId id="303" r:id="rId13"/>
    <p:sldId id="304" r:id="rId14"/>
    <p:sldId id="305" r:id="rId15"/>
    <p:sldId id="293" r:id="rId16"/>
    <p:sldId id="298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69" d="100"/>
          <a:sy n="69" d="100"/>
        </p:scale>
        <p:origin x="135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57150">
          <a:solidFill>
            <a:srgbClr val="C00000"/>
          </a:solidFill>
        </a:ln>
      </dgm:spPr>
      <dgm:t>
        <a:bodyPr/>
        <a:lstStyle/>
        <a:p>
          <a:pPr rtl="0"/>
          <a:endParaRPr lang="en-US" sz="1400" b="1" cap="none" spc="0" dirty="0" smtClean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9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/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/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36056"/>
      <dgm:spPr>
        <a:gradFill flip="none"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0"/>
          <a:tileRect/>
        </a:gra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14297" custLinFactNeighborX="3866" custLinFactNeighborY="-22670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5639E-3177-4229-8356-598B11426A82}" type="presOf" srcId="{E716E343-82B4-4D0B-B45D-0F490FE0235D}" destId="{508660B7-E931-4D2D-869E-C294046FF6B9}" srcOrd="0" destOrd="0" presId="urn:microsoft.com/office/officeart/2005/8/layout/target3"/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9E0C65B3-6C81-4E3F-886D-1DC456E0DF49}" type="presOf" srcId="{E716E343-82B4-4D0B-B45D-0F490FE0235D}" destId="{AAC36E9C-336F-488E-A8C1-0178D536F410}" srcOrd="1" destOrd="0" presId="urn:microsoft.com/office/officeart/2005/8/layout/target3"/>
    <dgm:cxn modelId="{D28D06D6-6FFE-4524-937C-77C036A1DE5B}" type="presOf" srcId="{BE53A760-87E9-4D35-B1D8-5BB11ED07B53}" destId="{EB82FB9B-EC43-4CC6-88CB-A53F2E8714A8}" srcOrd="0" destOrd="0" presId="urn:microsoft.com/office/officeart/2005/8/layout/target3"/>
    <dgm:cxn modelId="{9BA549CD-50E4-4B86-BD94-D5D93B4F0728}" type="presParOf" srcId="{EB82FB9B-EC43-4CC6-88CB-A53F2E8714A8}" destId="{E4FD88E8-8AC9-4B1F-A0C4-A20C1D97D604}" srcOrd="0" destOrd="0" presId="urn:microsoft.com/office/officeart/2005/8/layout/target3"/>
    <dgm:cxn modelId="{C96861D8-F3F8-499F-A03B-0AE8ECDAFB39}" type="presParOf" srcId="{EB82FB9B-EC43-4CC6-88CB-A53F2E8714A8}" destId="{9871A64A-1045-472E-94BB-C26A9DBFAFE7}" srcOrd="1" destOrd="0" presId="urn:microsoft.com/office/officeart/2005/8/layout/target3"/>
    <dgm:cxn modelId="{A715C1ED-1C93-47E1-8D4B-1DEF25B97719}" type="presParOf" srcId="{EB82FB9B-EC43-4CC6-88CB-A53F2E8714A8}" destId="{508660B7-E931-4D2D-869E-C294046FF6B9}" srcOrd="2" destOrd="0" presId="urn:microsoft.com/office/officeart/2005/8/layout/target3"/>
    <dgm:cxn modelId="{5494E800-363E-4F42-A633-A1B2BC0A235D}" type="presParOf" srcId="{EB82FB9B-EC43-4CC6-88CB-A53F2E8714A8}" destId="{AAC36E9C-336F-488E-A8C1-0178D536F410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1" dirty="0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৯ম-১০ম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1" dirty="0" smtClean="0">
              <a:latin typeface="NikoshBAN" pitchFamily="2" charset="0"/>
              <a:cs typeface="NikoshBAN" pitchFamily="2" charset="0"/>
            </a:rPr>
            <a:t>বিষয়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সাহিত্য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পাঠ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কপোতাক্ষ নদ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সময়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</a:t>
          </a:r>
          <a:r>
            <a: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০ মিনিট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/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/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60090" custLinFactNeighborY="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/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/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/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/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/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/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/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/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/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72A7B633-9255-4253-A7E2-DA8C9326191B}" type="presOf" srcId="{2E7CBF30-D46A-4FB2-B4B4-B132961369E1}" destId="{1B2B2817-A41C-406A-BD35-C657D0821092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4E855331-DDEA-4B55-B860-5BB6E9DB5A81}" type="presOf" srcId="{D63DA2CD-DAB3-4569-A407-F2C1D1FE6616}" destId="{3DD6BD90-A2AC-4F3B-BD7D-F2969E00A758}" srcOrd="0" destOrd="0" presId="urn:microsoft.com/office/officeart/2005/8/layout/lProcess3"/>
    <dgm:cxn modelId="{303B66EB-6A47-4119-8000-9C7C7F6784E2}" type="presOf" srcId="{E38289D3-1880-4825-A10A-9FDD3AE6311C}" destId="{DED2D4FC-64C9-497D-ADCF-5765BC8D748D}" srcOrd="0" destOrd="0" presId="urn:microsoft.com/office/officeart/2005/8/layout/lProcess3"/>
    <dgm:cxn modelId="{834C439F-21A9-4FC9-8754-29943D34DE5A}" type="presOf" srcId="{F2BE6500-0FCC-41C8-9FBC-63C05BD7D7FB}" destId="{CB9B20C9-1542-4C91-9CF9-8ED47A99E3EB}" srcOrd="0" destOrd="0" presId="urn:microsoft.com/office/officeart/2005/8/layout/lProcess3"/>
    <dgm:cxn modelId="{0CBFE79A-9AAB-4BD2-A218-BC4A336F7A3D}" type="presOf" srcId="{34FC765B-2EB0-473D-A497-1E7C6F22937D}" destId="{D1B70D99-8398-4580-8198-B1CEC269CCA7}" srcOrd="0" destOrd="0" presId="urn:microsoft.com/office/officeart/2005/8/layout/lProcess3"/>
    <dgm:cxn modelId="{7150A926-3E05-4969-B07C-2EC7685119D5}" type="presOf" srcId="{C4DA1679-73B2-480A-827F-509A9AFD62DA}" destId="{326C7E6D-8A4A-441C-8D30-5C4E5AB2A7BB}" srcOrd="0" destOrd="0" presId="urn:microsoft.com/office/officeart/2005/8/layout/lProcess3"/>
    <dgm:cxn modelId="{F14319BA-B58D-4520-8F24-A96A67F1CB05}" type="presOf" srcId="{1AAA8D16-A436-464E-AC03-FF791BEB1744}" destId="{F49A9862-D5B5-4E8B-9DD0-EDC0513F5C76}" srcOrd="0" destOrd="0" presId="urn:microsoft.com/office/officeart/2005/8/layout/lProcess3"/>
    <dgm:cxn modelId="{B08CCFD4-70DC-495C-AABB-73B99A9986C3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DFA420F3-C35D-43B5-BEDB-300D02525818}" type="presOf" srcId="{EF973BE7-15D2-4217-A48C-415EB122A4A1}" destId="{73F5BC04-4989-41F7-AE78-074518BD3557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661D08FD-38F6-4F4E-9861-B2B08D66EB6A}" type="presParOf" srcId="{F49A9862-D5B5-4E8B-9DD0-EDC0513F5C76}" destId="{D2EEAADB-C48C-4513-B85A-707BA92CA297}" srcOrd="0" destOrd="0" presId="urn:microsoft.com/office/officeart/2005/8/layout/lProcess3"/>
    <dgm:cxn modelId="{5D656D76-BE71-408F-A85D-0D2777D65296}" type="presParOf" srcId="{D2EEAADB-C48C-4513-B85A-707BA92CA297}" destId="{CB9B20C9-1542-4C91-9CF9-8ED47A99E3EB}" srcOrd="0" destOrd="0" presId="urn:microsoft.com/office/officeart/2005/8/layout/lProcess3"/>
    <dgm:cxn modelId="{2636C0D4-E41C-465C-9802-CF900872D711}" type="presParOf" srcId="{D2EEAADB-C48C-4513-B85A-707BA92CA297}" destId="{B4DA9E5E-CB12-4F9E-9D77-953C1097A95C}" srcOrd="1" destOrd="0" presId="urn:microsoft.com/office/officeart/2005/8/layout/lProcess3"/>
    <dgm:cxn modelId="{E076B147-68A1-4E54-938A-62D3E85B79FD}" type="presParOf" srcId="{D2EEAADB-C48C-4513-B85A-707BA92CA297}" destId="{326C7E6D-8A4A-441C-8D30-5C4E5AB2A7BB}" srcOrd="2" destOrd="0" presId="urn:microsoft.com/office/officeart/2005/8/layout/lProcess3"/>
    <dgm:cxn modelId="{F5BF78D6-98D8-4E26-B002-65C7BDA7E9A3}" type="presParOf" srcId="{F49A9862-D5B5-4E8B-9DD0-EDC0513F5C76}" destId="{F759260C-19EB-4948-98D6-F9C2AE8B04DC}" srcOrd="1" destOrd="0" presId="urn:microsoft.com/office/officeart/2005/8/layout/lProcess3"/>
    <dgm:cxn modelId="{77E964FD-CCCB-4C1E-9DBF-163B0B3B2274}" type="presParOf" srcId="{F49A9862-D5B5-4E8B-9DD0-EDC0513F5C76}" destId="{EF763D5B-F55A-4FD7-A63F-A8A3ECCFB922}" srcOrd="2" destOrd="0" presId="urn:microsoft.com/office/officeart/2005/8/layout/lProcess3"/>
    <dgm:cxn modelId="{A5F9C792-047B-45FC-9BC2-6CFF7189268F}" type="presParOf" srcId="{EF763D5B-F55A-4FD7-A63F-A8A3ECCFB922}" destId="{3BB57241-4463-4BB7-8B42-4FC5D0160346}" srcOrd="0" destOrd="0" presId="urn:microsoft.com/office/officeart/2005/8/layout/lProcess3"/>
    <dgm:cxn modelId="{B9BEF2D5-5873-41F6-9281-CB026DB083B8}" type="presParOf" srcId="{EF763D5B-F55A-4FD7-A63F-A8A3ECCFB922}" destId="{25737604-795D-43EC-A35D-42ED590C132B}" srcOrd="1" destOrd="0" presId="urn:microsoft.com/office/officeart/2005/8/layout/lProcess3"/>
    <dgm:cxn modelId="{51F9E122-8646-46A0-9530-3C21DE43BFD5}" type="presParOf" srcId="{EF763D5B-F55A-4FD7-A63F-A8A3ECCFB922}" destId="{D1B70D99-8398-4580-8198-B1CEC269CCA7}" srcOrd="2" destOrd="0" presId="urn:microsoft.com/office/officeart/2005/8/layout/lProcess3"/>
    <dgm:cxn modelId="{4559BD84-9D79-4B63-8E80-905090D20829}" type="presParOf" srcId="{F49A9862-D5B5-4E8B-9DD0-EDC0513F5C76}" destId="{94FE5028-030C-4058-AC95-7F6548ED473F}" srcOrd="3" destOrd="0" presId="urn:microsoft.com/office/officeart/2005/8/layout/lProcess3"/>
    <dgm:cxn modelId="{BB77094B-F474-4006-AEAB-73B2EC1397E1}" type="presParOf" srcId="{F49A9862-D5B5-4E8B-9DD0-EDC0513F5C76}" destId="{FCEA9616-A806-4AF3-A1DC-BAB56577FB68}" srcOrd="4" destOrd="0" presId="urn:microsoft.com/office/officeart/2005/8/layout/lProcess3"/>
    <dgm:cxn modelId="{5486D637-489D-48E1-95C9-5D70B76843A2}" type="presParOf" srcId="{FCEA9616-A806-4AF3-A1DC-BAB56577FB68}" destId="{73F5BC04-4989-41F7-AE78-074518BD3557}" srcOrd="0" destOrd="0" presId="urn:microsoft.com/office/officeart/2005/8/layout/lProcess3"/>
    <dgm:cxn modelId="{9985DFC3-ED27-4766-B7D4-E0C30AE90BA4}" type="presParOf" srcId="{FCEA9616-A806-4AF3-A1DC-BAB56577FB68}" destId="{1CEC6009-3F7E-4F42-B691-53880DB87F22}" srcOrd="1" destOrd="0" presId="urn:microsoft.com/office/officeart/2005/8/layout/lProcess3"/>
    <dgm:cxn modelId="{BB99878A-A4AD-49D7-A302-ECAA9016C082}" type="presParOf" srcId="{FCEA9616-A806-4AF3-A1DC-BAB56577FB68}" destId="{3DD6BD90-A2AC-4F3B-BD7D-F2969E00A758}" srcOrd="2" destOrd="0" presId="urn:microsoft.com/office/officeart/2005/8/layout/lProcess3"/>
    <dgm:cxn modelId="{F277AC92-B3EF-465D-BF8B-1BA1E07CA2EE}" type="presParOf" srcId="{F49A9862-D5B5-4E8B-9DD0-EDC0513F5C76}" destId="{9EA4B76E-80CB-4932-998E-E6DF6B0E9904}" srcOrd="5" destOrd="0" presId="urn:microsoft.com/office/officeart/2005/8/layout/lProcess3"/>
    <dgm:cxn modelId="{961517B9-947E-4FC8-9359-48370085A2DA}" type="presParOf" srcId="{F49A9862-D5B5-4E8B-9DD0-EDC0513F5C76}" destId="{C3E7D6B1-D780-4525-B677-3882F5A775B1}" srcOrd="6" destOrd="0" presId="urn:microsoft.com/office/officeart/2005/8/layout/lProcess3"/>
    <dgm:cxn modelId="{970CC7DF-FDFB-4F60-9CBA-8DC62A997AA7}" type="presParOf" srcId="{C3E7D6B1-D780-4525-B677-3882F5A775B1}" destId="{1B2B2817-A41C-406A-BD35-C657D0821092}" srcOrd="0" destOrd="0" presId="urn:microsoft.com/office/officeart/2005/8/layout/lProcess3"/>
    <dgm:cxn modelId="{45249EB7-9206-4BA7-83CE-F410F8385098}" type="presParOf" srcId="{C3E7D6B1-D780-4525-B677-3882F5A775B1}" destId="{8C9C5EFD-C3F3-46D7-9B50-472092AFC632}" srcOrd="1" destOrd="0" presId="urn:microsoft.com/office/officeart/2005/8/layout/lProcess3"/>
    <dgm:cxn modelId="{61CDD30D-14D5-4B9C-84B6-E3A2980C0C64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269247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0"/>
          <a:tileRect/>
        </a:gradFill>
        <a:ln w="5500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142881" y="0"/>
          <a:ext cx="4568771" cy="1143000"/>
        </a:xfrm>
        <a:prstGeom prst="rect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5715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96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2881" y="0"/>
        <a:ext cx="4568771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045" y="148716"/>
          <a:ext cx="1715828" cy="898363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51227" y="148716"/>
        <a:ext cx="817465" cy="898363"/>
      </dsp:txXfrm>
    </dsp:sp>
    <dsp:sp modelId="{326C7E6D-8A4A-441C-8D30-5C4E5AB2A7BB}">
      <dsp:nvSpPr>
        <dsp:cNvPr id="0" name=""/>
        <dsp:cNvSpPr/>
      </dsp:nvSpPr>
      <dsp:spPr>
        <a:xfrm>
          <a:off x="1250462" y="85202"/>
          <a:ext cx="3241713" cy="1051145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৯ম-১০ম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776035" y="85202"/>
        <a:ext cx="2190568" cy="1051145"/>
      </dsp:txXfrm>
    </dsp:sp>
    <dsp:sp modelId="{3BB57241-4463-4BB7-8B42-4FC5D0160346}">
      <dsp:nvSpPr>
        <dsp:cNvPr id="0" name=""/>
        <dsp:cNvSpPr/>
      </dsp:nvSpPr>
      <dsp:spPr>
        <a:xfrm>
          <a:off x="2045" y="1325633"/>
          <a:ext cx="1715828" cy="898363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বিষয়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51227" y="1325633"/>
        <a:ext cx="817465" cy="898363"/>
      </dsp:txXfrm>
    </dsp:sp>
    <dsp:sp modelId="{D1B70D99-8398-4580-8198-B1CEC269CCA7}">
      <dsp:nvSpPr>
        <dsp:cNvPr id="0" name=""/>
        <dsp:cNvSpPr/>
      </dsp:nvSpPr>
      <dsp:spPr>
        <a:xfrm>
          <a:off x="1289098" y="1249241"/>
          <a:ext cx="3241713" cy="1051145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সাহিত্য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814671" y="1249241"/>
        <a:ext cx="2190568" cy="1051145"/>
      </dsp:txXfrm>
    </dsp:sp>
    <dsp:sp modelId="{73F5BC04-4989-41F7-AE78-074518BD3557}">
      <dsp:nvSpPr>
        <dsp:cNvPr id="0" name=""/>
        <dsp:cNvSpPr/>
      </dsp:nvSpPr>
      <dsp:spPr>
        <a:xfrm>
          <a:off x="2045" y="2502549"/>
          <a:ext cx="1715828" cy="898363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পাঠ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51227" y="2502549"/>
        <a:ext cx="817465" cy="898363"/>
      </dsp:txXfrm>
    </dsp:sp>
    <dsp:sp modelId="{3DD6BD90-A2AC-4F3B-BD7D-F2969E00A758}">
      <dsp:nvSpPr>
        <dsp:cNvPr id="0" name=""/>
        <dsp:cNvSpPr/>
      </dsp:nvSpPr>
      <dsp:spPr>
        <a:xfrm>
          <a:off x="1289098" y="2426158"/>
          <a:ext cx="3241713" cy="1051145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কপোতাক্ষ নদ</a:t>
          </a:r>
          <a:endParaRPr lang="en-US" sz="2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814671" y="2426158"/>
        <a:ext cx="2190568" cy="1051145"/>
      </dsp:txXfrm>
    </dsp:sp>
    <dsp:sp modelId="{1B2B2817-A41C-406A-BD35-C657D0821092}">
      <dsp:nvSpPr>
        <dsp:cNvPr id="0" name=""/>
        <dsp:cNvSpPr/>
      </dsp:nvSpPr>
      <dsp:spPr>
        <a:xfrm>
          <a:off x="2045" y="3679466"/>
          <a:ext cx="1715828" cy="898363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সময়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51227" y="3679466"/>
        <a:ext cx="817465" cy="898363"/>
      </dsp:txXfrm>
    </dsp:sp>
    <dsp:sp modelId="{DED2D4FC-64C9-497D-ADCF-5765BC8D748D}">
      <dsp:nvSpPr>
        <dsp:cNvPr id="0" name=""/>
        <dsp:cNvSpPr/>
      </dsp:nvSpPr>
      <dsp:spPr>
        <a:xfrm>
          <a:off x="1289098" y="3603075"/>
          <a:ext cx="3241713" cy="1051145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</a:t>
          </a:r>
          <a:r>
            <a:rPr lang="bn-BD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০ মিনিট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814671" y="3603075"/>
        <a:ext cx="2190568" cy="105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0E909-DECC-4C56-9872-036B6634000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B8BD-FC70-4BF7-9372-C4494A7CBE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1DC61-688B-44FC-A057-557CC0FAEF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65E4F1-3ED1-46BA-A7D5-85B50F239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431074" y="470264"/>
            <a:ext cx="8151223" cy="2377439"/>
          </a:xfrm>
          <a:prstGeom prst="ellipse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alt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bn-IN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2690" y="121877"/>
            <a:ext cx="8889641" cy="663953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4"/>
          <p:cNvSpPr/>
          <p:nvPr/>
        </p:nvSpPr>
        <p:spPr bwMode="auto">
          <a:xfrm>
            <a:off x="0" y="1"/>
            <a:ext cx="9112608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6" name="Picture 2" descr="C:\Users\HP\Pictures\মধুসুদন দত্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9857" y="2795453"/>
            <a:ext cx="2330416" cy="2243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52651" y="5033944"/>
            <a:ext cx="22319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0161"/>
      </p:ext>
    </p:extLst>
  </p:cSld>
  <p:clrMapOvr>
    <a:masterClrMapping/>
  </p:clrMapOvr>
  <p:transition spd="slow" advTm="1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996692" y="5202634"/>
            <a:ext cx="7405352" cy="98570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719182" y="367747"/>
            <a:ext cx="5303086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25" y="1810164"/>
            <a:ext cx="4724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2182"/>
      </p:ext>
    </p:extLst>
  </p:cSld>
  <p:clrMapOvr>
    <a:masterClrMapping/>
  </p:clrMapOvr>
  <p:transition spd="slow" advTm="1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3905795"/>
            <a:ext cx="8934994" cy="2886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সতত,হে নদ তুমি পড় মোর মনে </a:t>
            </a:r>
            <a:r>
              <a:rPr lang="en-US" sz="320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!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সতত তোমার কথা ভাবি এই বিরলে;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 descr="C:\Users\HP\Pictures\কপোতাক্ষ নদ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4504" cy="3462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483429"/>
            <a:ext cx="386660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কপোতাক্ষ নদ</a:t>
            </a:r>
            <a:endParaRPr lang="en-US" dirty="0"/>
          </a:p>
        </p:txBody>
      </p:sp>
      <p:pic>
        <p:nvPicPr>
          <p:cNvPr id="1026" name="Picture 2" descr="C:\Users\HP\Pictures\প্রকৃত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322" y="0"/>
            <a:ext cx="5183678" cy="3958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591983"/>
      </p:ext>
    </p:extLst>
  </p:cSld>
  <p:clrMapOvr>
    <a:masterClrMapping/>
  </p:clrMapOvr>
  <p:transition spd="slow" advTm="24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c\Desktop\p\green-nature-wallpapers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92" y="1047334"/>
            <a:ext cx="2614613" cy="3717835"/>
          </a:xfrm>
          <a:prstGeom prst="rect">
            <a:avLst/>
          </a:prstGeom>
          <a:noFill/>
          <a:ln>
            <a:solidFill>
              <a:srgbClr val="99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c\Desktop\p\bangladesh-p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034456"/>
            <a:ext cx="2623517" cy="3717835"/>
          </a:xfrm>
          <a:prstGeom prst="rect">
            <a:avLst/>
          </a:prstGeom>
          <a:noFill/>
          <a:ln>
            <a:solidFill>
              <a:srgbClr val="99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84495-050-037217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7226" y="734096"/>
            <a:ext cx="2544544" cy="31939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2" name="Rectangle 11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2046" y="4767941"/>
            <a:ext cx="662286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সতত তব কলকলে জুড়াই এ কান আমি ভ্রান্তির ছলনে 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1637925"/>
      </p:ext>
    </p:extLst>
  </p:cSld>
  <p:clrMapOvr>
    <a:masterClrMapping/>
  </p:clrMapOvr>
  <p:transition spd="slow" advTm="131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ada chera 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4071" y="502278"/>
            <a:ext cx="3198404" cy="35778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12" y="502278"/>
            <a:ext cx="3226162" cy="35778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9" name="Rectangle 8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2275" y="4585062"/>
            <a:ext cx="850005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বহু দেশে দেখিয়াছি বহু নদ-দলে,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কিন্তু এ স্নেহের তৃষ্ণা মিটে কার জলে?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দুগ্ধ-স্রোতোরুপী তুমি জন্মভূমি-স্তনে।</a:t>
            </a:r>
            <a:r>
              <a:rPr lang="bn-IN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87" y="707265"/>
            <a:ext cx="3597901" cy="3580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8" name="Rectangle 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84" y="685801"/>
            <a:ext cx="3496836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75211" y="4611189"/>
            <a:ext cx="7746275" cy="184665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আর কি হবে দেখা?- যত দিন যাবে, </a:t>
            </a:r>
          </a:p>
          <a:p>
            <a:pPr algn="ctr"/>
            <a:r>
              <a:rPr lang="bn-IN" sz="3200" dirty="0" smtClean="0"/>
              <a:t>প্রজারুপে রাজরুপ সাগরেরে দিতে </a:t>
            </a:r>
          </a:p>
          <a:p>
            <a:pPr algn="ctr"/>
            <a:r>
              <a:rPr lang="bn-IN" sz="3200" dirty="0" smtClean="0"/>
              <a:t>বারি-রুপ কর তুমি; এ মিনতি, গাবে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kol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766" y="566671"/>
            <a:ext cx="2638700" cy="31942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6" name="Content Placeholder 7" descr="imagesCA1P9W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65" y="566671"/>
            <a:ext cx="2820879" cy="315609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7" name="Content Placeholder 5" descr="han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682" y="1421223"/>
            <a:ext cx="2711095" cy="29962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9" name="Rectangle 8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11681" y="4519749"/>
            <a:ext cx="549946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বঙ্গজ জনের কানে, সখে, সখা-রীতে</a:t>
            </a:r>
          </a:p>
          <a:p>
            <a:pPr algn="ctr"/>
            <a:r>
              <a:rPr lang="bn-IN" sz="2800" dirty="0" smtClean="0"/>
              <a:t>নাম তার, এ প্রবাসে মজি প্রেম-ভাবে</a:t>
            </a:r>
          </a:p>
          <a:p>
            <a:pPr algn="ctr"/>
            <a:r>
              <a:rPr lang="bn-IN" sz="2800" dirty="0" smtClean="0"/>
              <a:t>লইছে যে তব নাম বঙ্গের সংগীতে।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621246"/>
      </p:ext>
    </p:extLst>
  </p:cSld>
  <p:clrMapOvr>
    <a:masterClrMapping/>
  </p:clrMapOvr>
  <p:transition spd="slow" advTm="18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5942" y="4790941"/>
            <a:ext cx="8765177" cy="2067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মাইকেল মধুসুদূন দত্ত সুদূর ফ্রান্সে বসবাস করে ও কেন বার বার কপোতাক্ষ নদের কথা স্মরণ করেছেন আলোচনা করে খাতায় লিখ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841863" y="352697"/>
            <a:ext cx="4941302" cy="1835823"/>
          </a:xfrm>
          <a:prstGeom prst="ribbon2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bn-BD" sz="2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৮মিনিট)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43" y="2346730"/>
            <a:ext cx="44841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1243694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1858642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7" y="2437191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6" y="3045685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8" y="3657600"/>
            <a:ext cx="565785" cy="731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Rounded Rectangle 10"/>
          <p:cNvSpPr/>
          <p:nvPr/>
        </p:nvSpPr>
        <p:spPr>
          <a:xfrm>
            <a:off x="1045029" y="1214845"/>
            <a:ext cx="5769721" cy="600891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 কবিতাটি রচনাকালে কবি কোন দেশে </a:t>
            </a:r>
          </a:p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5574" y="1933303"/>
            <a:ext cx="5852957" cy="613954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কত সালে পরলোক গমন করেন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5575" y="2795451"/>
            <a:ext cx="5839175" cy="705395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কার জলে’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-এই উক্তিতে কবির কোন ভাব প্রকাশ পেয়েছে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3771" y="3709852"/>
            <a:ext cx="6087292" cy="666205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‘কপোতাক্ষনদ’ কবিতার কোন বিষয়টি উদ্দীপকটিতে প্রকাশ পেয়েছে?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2717442" y="210838"/>
            <a:ext cx="3412264" cy="651921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62319" y="1167916"/>
            <a:ext cx="1815921" cy="52746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ফ্রান্সে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97190" y="1881052"/>
            <a:ext cx="2037804" cy="596033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১৮৭৩খ্রিষ্টাব্দে ২৯শে জুন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62504" y="2651760"/>
            <a:ext cx="1901750" cy="888274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মমতা ও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অনুরাগ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22206" y="3653905"/>
            <a:ext cx="1815921" cy="800530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স্নেহাদরের কাতরতা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28" name="Rectangle 2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495643"/>
      </p:ext>
    </p:extLst>
  </p:cSld>
  <p:clrMapOvr>
    <a:masterClrMapping/>
  </p:clrMapOvr>
  <p:transition spd="slow" advTm="1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658983" y="195943"/>
            <a:ext cx="5376101" cy="2125087"/>
          </a:xfrm>
          <a:prstGeom prst="ribbon2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881" y="5098473"/>
            <a:ext cx="8739050" cy="17595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‘কপোতাক্ষ নদ’ও</a:t>
            </a:r>
            <a:r>
              <a:rPr lang="bn-BD" sz="3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bn-IN" sz="3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দেশের প্রাকৃতিক</a:t>
            </a:r>
            <a:r>
              <a:rPr lang="bn-BD" sz="3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সৌন্দর্যের উপর একটি নিবন্ধ  তৈরি কর।</a:t>
            </a:r>
            <a:endParaRPr lang="en-US" sz="32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 descr="C:\Users\HP\Pictures\Institute_of_Statistical_Research_and_Training_(ISRT),_University_of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244" y="2632364"/>
            <a:ext cx="3451578" cy="258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604703"/>
      </p:ext>
    </p:extLst>
  </p:cSld>
  <p:clrMapOvr>
    <a:masterClrMapping/>
  </p:clrMapOvr>
  <p:transition spd="slow" advTm="18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1519896" y="2395113"/>
            <a:ext cx="6466118" cy="2041653"/>
          </a:xfrm>
          <a:prstGeom prst="rect">
            <a:avLst/>
          </a:prstGeom>
          <a:solidFill>
            <a:srgbClr val="66FFFF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 lIns="68580" tIns="0" rIns="68580" bIns="3429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2" descr="C:\Users\HP\Pictures\কপোতাক্ষ নদ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49040" cy="2939143"/>
          </a:xfrm>
          <a:prstGeom prst="rect">
            <a:avLst/>
          </a:prstGeom>
          <a:noFill/>
        </p:spPr>
      </p:pic>
      <p:pic>
        <p:nvPicPr>
          <p:cNvPr id="9" name="Picture 8" descr="C:\Users\HP\Pictures\মাইকেলের বাড়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55" y="3387635"/>
            <a:ext cx="3483429" cy="2451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" y="2895600"/>
            <a:ext cx="361841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কপোতাক্ষ নদ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5858690"/>
            <a:ext cx="360534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সাগড়দাঁড়ির মধুপল্লী</a:t>
            </a:r>
            <a:endParaRPr lang="en-US" dirty="0"/>
          </a:p>
        </p:txBody>
      </p:sp>
      <p:pic>
        <p:nvPicPr>
          <p:cNvPr id="12" name="Picture 7" descr="C:\Users\HP\Pictures\কব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9098" y="261257"/>
            <a:ext cx="2952206" cy="54472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52160" y="5767251"/>
            <a:ext cx="300445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ফ্রান্সের বাড়ি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768"/>
      </p:ext>
    </p:extLst>
  </p:cSld>
  <p:clrMapOvr>
    <a:masterClrMapping/>
  </p:clrMapOvr>
  <p:transition spd="slow" advTm="19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3" name="Rectangle 2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4794047"/>
              </p:ext>
            </p:extLst>
          </p:nvPr>
        </p:nvGraphicFramePr>
        <p:xfrm>
          <a:off x="2514600" y="381000"/>
          <a:ext cx="45687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>
            <p:extLst/>
          </p:nvPr>
        </p:nvGraphicFramePr>
        <p:xfrm>
          <a:off x="4191000" y="1674254"/>
          <a:ext cx="4669665" cy="472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9"/>
          <p:cNvSpPr txBox="1">
            <a:spLocks/>
          </p:cNvSpPr>
          <p:nvPr/>
        </p:nvSpPr>
        <p:spPr>
          <a:xfrm>
            <a:off x="341523" y="2551260"/>
            <a:ext cx="4099848" cy="317027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মোছাঃশিউলী বেগম</a:t>
            </a:r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আইসিটি) আরজিদেবীপুর শিয়ালকোট আলিম মাদ্রাসা</a:t>
            </a:r>
            <a:endParaRPr lang="bn-BD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ল-০</a:t>
            </a:r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১৭৮৮০৯৩৬২০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5" y="1106940"/>
            <a:ext cx="1427997" cy="13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019"/>
      </p:ext>
    </p:extLst>
  </p:cSld>
  <p:clrMapOvr>
    <a:masterClrMapping/>
  </p:clrMapOvr>
  <p:transition spd="slow" advTm="18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1901" y="2294335"/>
            <a:ext cx="7368805" cy="2269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</a:t>
            </a:r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</a:t>
            </a:r>
            <a:b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2580" y="1428907"/>
            <a:ext cx="3168203" cy="1125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000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5114"/>
      </p:ext>
    </p:extLst>
  </p:cSld>
  <p:clrMapOvr>
    <a:masterClrMapping/>
  </p:clrMapOvr>
  <p:transition spd="slow" advTm="120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ctr"/>
            <a:endParaRPr lang="bn-IN" b="1" dirty="0" smtClean="0">
              <a:solidFill>
                <a:schemeClr val="tx1"/>
              </a:solidFill>
            </a:endParaRPr>
          </a:p>
          <a:p>
            <a:pPr algn="ctr"/>
            <a:endParaRPr lang="bn-IN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Pictures\কপোতাক্ষ নদ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667000" cy="190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2895600"/>
            <a:ext cx="2667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কপোতাক্ষ নদ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152400"/>
            <a:ext cx="48768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নীচের</a:t>
            </a:r>
            <a:r>
              <a:rPr lang="bn-IN" sz="2800" dirty="0" smtClean="0"/>
              <a:t> চিত্রগুলো লক্ষ করি</a:t>
            </a:r>
            <a:endParaRPr lang="en-US" sz="2800" dirty="0"/>
          </a:p>
        </p:txBody>
      </p:sp>
      <p:pic>
        <p:nvPicPr>
          <p:cNvPr id="1027" name="Picture 3" descr="C:\Users\HP\Pictures\প্রাকৃতিক দৃশ্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90600"/>
            <a:ext cx="2590800" cy="2362200"/>
          </a:xfrm>
          <a:prstGeom prst="rect">
            <a:avLst/>
          </a:prstGeom>
          <a:noFill/>
        </p:spPr>
      </p:pic>
      <p:pic>
        <p:nvPicPr>
          <p:cNvPr id="1028" name="Picture 4" descr="C:\Users\HP\Pictures\ছেল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990600"/>
            <a:ext cx="2819400" cy="2444750"/>
          </a:xfrm>
          <a:prstGeom prst="rect">
            <a:avLst/>
          </a:prstGeom>
          <a:noFill/>
        </p:spPr>
      </p:pic>
      <p:pic>
        <p:nvPicPr>
          <p:cNvPr id="1029" name="Picture 5" descr="C:\Users\HP\Pictures\প্রাকৃতিক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135981" cy="1752600"/>
          </a:xfrm>
          <a:prstGeom prst="rect">
            <a:avLst/>
          </a:prstGeom>
          <a:noFill/>
        </p:spPr>
      </p:pic>
      <p:pic>
        <p:nvPicPr>
          <p:cNvPr id="1030" name="Picture 6" descr="C:\Users\HP\Pictures\সরিষ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429000"/>
            <a:ext cx="2057400" cy="1752600"/>
          </a:xfrm>
          <a:prstGeom prst="rect">
            <a:avLst/>
          </a:prstGeom>
          <a:noFill/>
        </p:spPr>
      </p:pic>
      <p:pic>
        <p:nvPicPr>
          <p:cNvPr id="1031" name="Picture 7" descr="C:\Users\HP\Pictures\কবি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3581400"/>
            <a:ext cx="1415876" cy="1676400"/>
          </a:xfrm>
          <a:prstGeom prst="rect">
            <a:avLst/>
          </a:prstGeom>
          <a:noFill/>
        </p:spPr>
      </p:pic>
      <p:pic>
        <p:nvPicPr>
          <p:cNvPr id="1032" name="Picture 8" descr="C:\Users\HP\Pictures\মাইকেলের বাড়ি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505201"/>
            <a:ext cx="3200400" cy="1752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43400" y="5257800"/>
            <a:ext cx="2286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সাগড়দাঁড়ির মধুপল্লী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5257800"/>
            <a:ext cx="2514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ফ্রান্সের বাড়ি</a:t>
            </a:r>
            <a:endParaRPr lang="en-US" dirty="0"/>
          </a:p>
        </p:txBody>
      </p:sp>
    </p:spTree>
  </p:cSld>
  <p:clrMapOvr>
    <a:masterClrMapping/>
  </p:clrMapOvr>
  <p:transition spd="slow" advTm="121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28033" y="2663512"/>
            <a:ext cx="8126569" cy="3235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এই পাঠ শেষে শিক্ষার্থী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.........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শুদ্ধ উচ্চারণে কবিতাটি আবৃত্তি করেত পারবে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bn-IN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মাইকেল মধুসূদন দত্তের জন্মভূমির প্রতি যে ভালোবাসা প্রকাশ পেয়েছে তা বর্ণনা করতে 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1761186" y="440237"/>
            <a:ext cx="5264240" cy="1055489"/>
          </a:xfrm>
          <a:prstGeom prst="ellipse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0070C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98778"/>
      </p:ext>
    </p:extLst>
  </p:cSld>
  <p:clrMapOvr>
    <a:masterClrMapping/>
  </p:clrMapOvr>
  <p:transition spd="slow" advTm="12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82120" y="203076"/>
            <a:ext cx="4265323" cy="1058073"/>
          </a:xfrm>
          <a:prstGeom prst="ellipse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09406" y="4728754"/>
            <a:ext cx="2155371" cy="7064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65223" y="1364354"/>
            <a:ext cx="1018903" cy="346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মৃতু্ঃ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4777" y="2860765"/>
            <a:ext cx="3579223" cy="3644538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জীবনের শেষে তিনি কলকাতার হিন্দু কলেজে ভর্তি হন।পাশ্চাত্য জীবন যাপনের প্রতি প্রবল আগ্রহ  এবং ইংরেজি ভাষা ও সাহিত্যর প্রতি তীব্র আবেগ তাঁকে ইংরেজি ভাষায় সাহিত্য রচনায় উদ্বুদ্ব করে। বাংলা ভাষার কাব্য রচনার মধ্য দিয়ে তাঁর কবি প্রতিভার যথার্থ স্ফূর্তি ঘটে।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82789" y="2455818"/>
            <a:ext cx="2103120" cy="35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79" y="1645920"/>
            <a:ext cx="3043647" cy="600891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৮২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 ২৫ শে জানুয়ারি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 সাগরদাঁড়ি গ্রামে।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26820" y="6701246"/>
            <a:ext cx="2404676" cy="156754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" y="4232366"/>
            <a:ext cx="3344091" cy="239050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 কীর্তি,’মেঘনাদ-বধ কাব্য’তিলোত্তমাসম্ভব কাব্য,বীরাঙ্গনা কাব্য,ব্রজাঙ্গানা কাব্য ও চতুদর্শপদী কবিতাবলি।তার নাটকঃ কৃষ্ণকুমারী,শর্মিষ্ঠা,পদ্মাবতী;এবং প্রহসনঃএকেই বলে সভ্যতা ও বুড় শালিকের ঘাড়ে রোঁ।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949" y="3709851"/>
            <a:ext cx="2573382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 গ্রন্থসমূহ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253" y="2417173"/>
            <a:ext cx="3140775" cy="1323210"/>
          </a:xfrm>
          <a:prstGeom prst="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১৮২৪ খ্রিষ্টাব্দে তিনি খ্রিষ্টধর্মে দীক্ষিত হন। তখন তাঁর নামের প্রথমে যোগ হয় ‘মাইকেল’ 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5607" y="1221426"/>
            <a:ext cx="994893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90457" y="1750423"/>
            <a:ext cx="3370217" cy="600891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৭৩ খ্রিষ্টাব্দের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শে জুন কবি পরলোক গমন করেন ।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8" name="Rectangle 1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2" descr="C:\Users\HP\Pictures\মধুসুদন দত্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380" y="2495006"/>
            <a:ext cx="2276145" cy="2191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4341157"/>
      </p:ext>
    </p:extLst>
  </p:cSld>
  <p:clrMapOvr>
    <a:masterClrMapping/>
  </p:clrMapOvr>
  <p:transition spd="slow" advTm="19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1" y="5170304"/>
            <a:ext cx="9144000" cy="168769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মাইকেল মধুসূদন দত্তের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তিনটি কাব্যগ্রন্থের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উল্লেখ 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904761" y="755226"/>
            <a:ext cx="5303086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7" y="2292208"/>
            <a:ext cx="3440078" cy="243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141102"/>
      </p:ext>
    </p:extLst>
  </p:cSld>
  <p:clrMapOvr>
    <a:masterClrMapping/>
  </p:clrMapOvr>
  <p:transition spd="slow" advTm="6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521158" y="608683"/>
            <a:ext cx="2456846" cy="1536610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796410" y="608683"/>
            <a:ext cx="2115356" cy="1446202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7" name="Rectangle 6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37" y="2510914"/>
            <a:ext cx="3180226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57" y="2510914"/>
            <a:ext cx="3547431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464668427"/>
      </p:ext>
    </p:extLst>
  </p:cSld>
  <p:clrMapOvr>
    <a:masterClrMapping/>
  </p:clrMapOvr>
  <p:transition spd="slow" advTm="126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82855" y="323709"/>
            <a:ext cx="3371850" cy="845837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2673" y="1441293"/>
            <a:ext cx="4924697" cy="84470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সতত-সর্বদা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4377" y="2926080"/>
            <a:ext cx="4101737" cy="737212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বিরলে-একান্ত নিরিবিলি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5999" y="3997235"/>
            <a:ext cx="4036423" cy="793133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নিশা-রাত্রি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98171" y="5068390"/>
            <a:ext cx="5473337" cy="927461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ভ্রান্তি-ভুল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2" name="Rectangle 11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647825"/>
      </p:ext>
    </p:extLst>
  </p:cSld>
  <p:clrMapOvr>
    <a:masterClrMapping/>
  </p:clrMapOvr>
  <p:transition spd="slow" advTm="30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289</TotalTime>
  <Words>474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Lucida Sans Unicode</vt:lpstr>
      <vt:lpstr>NikoshBAN</vt:lpstr>
      <vt:lpstr>NikoshLightBAN</vt:lpstr>
      <vt:lpstr>SutonnyMJ</vt:lpstr>
      <vt:lpstr>Verdana</vt:lpstr>
      <vt:lpstr>Vrinda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HP</cp:lastModifiedBy>
  <cp:revision>111</cp:revision>
  <dcterms:created xsi:type="dcterms:W3CDTF">2019-05-01T04:15:11Z</dcterms:created>
  <dcterms:modified xsi:type="dcterms:W3CDTF">2019-10-15T11:49:00Z</dcterms:modified>
</cp:coreProperties>
</file>