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67" r:id="rId5"/>
    <p:sldId id="260" r:id="rId6"/>
    <p:sldId id="261" r:id="rId7"/>
    <p:sldId id="270" r:id="rId8"/>
    <p:sldId id="262" r:id="rId9"/>
    <p:sldId id="268" r:id="rId10"/>
    <p:sldId id="263" r:id="rId11"/>
    <p:sldId id="271" r:id="rId12"/>
    <p:sldId id="264" r:id="rId13"/>
    <p:sldId id="265"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8" d="100"/>
          <a:sy n="68" d="100"/>
        </p:scale>
        <p:origin x="144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068CC94-513B-455B-9D6F-77A6D93E895A}" type="datetimeFigureOut">
              <a:rPr lang="en-US" smtClean="0"/>
              <a:pPr/>
              <a:t>10/15/2019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E3E487F-6A8B-4A36-BC4D-422ED46EFB9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68CC94-513B-455B-9D6F-77A6D93E895A}"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3E487F-6A8B-4A36-BC4D-422ED46EFB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C068CC94-513B-455B-9D6F-77A6D93E895A}" type="datetimeFigureOut">
              <a:rPr lang="en-US" smtClean="0"/>
              <a:pPr/>
              <a:t>10/15/2019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E3E487F-6A8B-4A36-BC4D-422ED46EFB9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068CC94-513B-455B-9D6F-77A6D93E895A}"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E3E487F-6A8B-4A36-BC4D-422ED46EFB90}"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068CC94-513B-455B-9D6F-77A6D93E895A}" type="datetimeFigureOut">
              <a:rPr lang="en-US" smtClean="0"/>
              <a:pPr/>
              <a:t>10/15/2019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E3E487F-6A8B-4A36-BC4D-422ED46EFB90}"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C068CC94-513B-455B-9D6F-77A6D93E895A}" type="datetimeFigureOut">
              <a:rPr lang="en-US" smtClean="0"/>
              <a:pPr/>
              <a:t>10/15/2019</a:t>
            </a:fld>
            <a:endParaRPr lang="en-US"/>
          </a:p>
        </p:txBody>
      </p:sp>
      <p:sp>
        <p:nvSpPr>
          <p:cNvPr id="10" name="Slide Number Placeholder 9"/>
          <p:cNvSpPr>
            <a:spLocks noGrp="1"/>
          </p:cNvSpPr>
          <p:nvPr>
            <p:ph type="sldNum" sz="quarter" idx="16"/>
          </p:nvPr>
        </p:nvSpPr>
        <p:spPr/>
        <p:txBody>
          <a:bodyPr rtlCol="0"/>
          <a:lstStyle/>
          <a:p>
            <a:fld id="{DE3E487F-6A8B-4A36-BC4D-422ED46EFB90}"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C068CC94-513B-455B-9D6F-77A6D93E895A}" type="datetimeFigureOut">
              <a:rPr lang="en-US" smtClean="0"/>
              <a:pPr/>
              <a:t>10/15/2019</a:t>
            </a:fld>
            <a:endParaRPr lang="en-US"/>
          </a:p>
        </p:txBody>
      </p:sp>
      <p:sp>
        <p:nvSpPr>
          <p:cNvPr id="12" name="Slide Number Placeholder 11"/>
          <p:cNvSpPr>
            <a:spLocks noGrp="1"/>
          </p:cNvSpPr>
          <p:nvPr>
            <p:ph type="sldNum" sz="quarter" idx="16"/>
          </p:nvPr>
        </p:nvSpPr>
        <p:spPr/>
        <p:txBody>
          <a:bodyPr rtlCol="0"/>
          <a:lstStyle/>
          <a:p>
            <a:fld id="{DE3E487F-6A8B-4A36-BC4D-422ED46EFB90}"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068CC94-513B-455B-9D6F-77A6D93E895A}" type="datetimeFigureOut">
              <a:rPr lang="en-US" smtClean="0"/>
              <a:pPr/>
              <a:t>10/15/2019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E3E487F-6A8B-4A36-BC4D-422ED46EFB9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68CC94-513B-455B-9D6F-77A6D93E895A}" type="datetimeFigureOut">
              <a:rPr lang="en-US" smtClean="0"/>
              <a:pPr/>
              <a:t>10/15/2019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E3E487F-6A8B-4A36-BC4D-422ED46EFB9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068CC94-513B-455B-9D6F-77A6D93E895A}" type="datetimeFigureOut">
              <a:rPr lang="en-US" smtClean="0"/>
              <a:pPr/>
              <a:t>10/15/2019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E3E487F-6A8B-4A36-BC4D-422ED46EFB90}"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C068CC94-513B-455B-9D6F-77A6D93E895A}" type="datetimeFigureOut">
              <a:rPr lang="en-US" smtClean="0"/>
              <a:pPr/>
              <a:t>10/15/2019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E3E487F-6A8B-4A36-BC4D-422ED46EFB90}"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068CC94-513B-455B-9D6F-77A6D93E895A}" type="datetimeFigureOut">
              <a:rPr lang="en-US" smtClean="0"/>
              <a:pPr/>
              <a:t>10/15/2019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E3E487F-6A8B-4A36-BC4D-422ED46EFB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44121"/>
            <a:ext cx="7162800" cy="1173608"/>
          </a:xfrm>
          <a:solidFill>
            <a:schemeClr val="bg2"/>
          </a:solidFill>
        </p:spPr>
        <p:txBody>
          <a:bodyPr>
            <a:normAutofit/>
          </a:bodyPr>
          <a:lstStyle/>
          <a:p>
            <a:pPr algn="ctr"/>
            <a:r>
              <a:rPr lang="bn-IN" sz="4000" dirty="0" smtClean="0"/>
              <a:t>সুপ্রিয় শিক্ষার্থীবৃন্দ সবাইকে শুভেচ্ছা</a:t>
            </a:r>
            <a:r>
              <a:rPr lang="bn-IN" dirty="0" smtClean="0"/>
              <a:t> </a:t>
            </a:r>
            <a:endParaRPr lang="en-US" dirty="0"/>
          </a:p>
        </p:txBody>
      </p:sp>
      <p:pic>
        <p:nvPicPr>
          <p:cNvPr id="5" name="Picture 3" descr="C:\Users\HP\Pictures\computer abacus.GIF"/>
          <p:cNvPicPr>
            <a:picLocks noChangeAspect="1" noChangeArrowheads="1"/>
          </p:cNvPicPr>
          <p:nvPr/>
        </p:nvPicPr>
        <p:blipFill>
          <a:blip r:embed="rId2"/>
          <a:srcRect/>
          <a:stretch>
            <a:fillRect/>
          </a:stretch>
        </p:blipFill>
        <p:spPr bwMode="auto">
          <a:xfrm>
            <a:off x="304800" y="1380698"/>
            <a:ext cx="3048470" cy="4343400"/>
          </a:xfrm>
          <a:prstGeom prst="rect">
            <a:avLst/>
          </a:prstGeom>
          <a:noFill/>
        </p:spPr>
      </p:pic>
      <p:pic>
        <p:nvPicPr>
          <p:cNvPr id="6" name="Picture 2" descr="C:\Users\HP\Pictures\220px-Casio_fx-85WA_20050529.jpg"/>
          <p:cNvPicPr>
            <a:picLocks noChangeAspect="1" noChangeArrowheads="1"/>
          </p:cNvPicPr>
          <p:nvPr/>
        </p:nvPicPr>
        <p:blipFill>
          <a:blip r:embed="rId3"/>
          <a:srcRect/>
          <a:stretch>
            <a:fillRect/>
          </a:stretch>
        </p:blipFill>
        <p:spPr bwMode="auto">
          <a:xfrm>
            <a:off x="3637697" y="1456898"/>
            <a:ext cx="2095500" cy="4191000"/>
          </a:xfrm>
          <a:prstGeom prst="rect">
            <a:avLst/>
          </a:prstGeom>
          <a:noFill/>
        </p:spPr>
      </p:pic>
      <p:pic>
        <p:nvPicPr>
          <p:cNvPr id="7" name="Picture 4" descr="C:\Users\Public\Pictures\Sample Pictures\computer-158675_960_720.png"/>
          <p:cNvPicPr>
            <a:picLocks noChangeAspect="1" noChangeArrowheads="1"/>
          </p:cNvPicPr>
          <p:nvPr/>
        </p:nvPicPr>
        <p:blipFill>
          <a:blip r:embed="rId4" cstate="print"/>
          <a:srcRect/>
          <a:stretch>
            <a:fillRect/>
          </a:stretch>
        </p:blipFill>
        <p:spPr bwMode="auto">
          <a:xfrm>
            <a:off x="5762767" y="1571198"/>
            <a:ext cx="3429000" cy="3962400"/>
          </a:xfrm>
          <a:prstGeom prst="rect">
            <a:avLst/>
          </a:prstGeom>
          <a:noFill/>
        </p:spPr>
      </p:pic>
    </p:spTree>
  </p:cSld>
  <p:clrMapOvr>
    <a:masterClrMapping/>
  </p:clrMapOvr>
  <p:transition spd="slow" advTm="188000">
    <p:wheel spokes="3"/>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228600"/>
            <a:ext cx="4876800" cy="914400"/>
          </a:xfrm>
          <a:solidFill>
            <a:schemeClr val="accent1"/>
          </a:solidFill>
        </p:spPr>
        <p:txBody>
          <a:bodyPr/>
          <a:lstStyle/>
          <a:p>
            <a:pPr algn="ctr"/>
            <a:r>
              <a:rPr lang="bn-IN" sz="3600" dirty="0" smtClean="0">
                <a:solidFill>
                  <a:schemeClr val="bg1"/>
                </a:solidFill>
              </a:rPr>
              <a:t>এসো ছবিগুলো দেখি</a:t>
            </a:r>
            <a:endParaRPr lang="en-US" sz="3600" dirty="0">
              <a:solidFill>
                <a:schemeClr val="bg1"/>
              </a:solidFill>
            </a:endParaRPr>
          </a:p>
        </p:txBody>
      </p:sp>
      <p:pic>
        <p:nvPicPr>
          <p:cNvPr id="4098" name="Picture 2" descr="C:\Users\HP\Pictures\kissclipart-openoffice-calc-clipart-openoffice-calc-apache-ope-b053f5adf4fcffe2.png"/>
          <p:cNvPicPr>
            <a:picLocks noChangeAspect="1" noChangeArrowheads="1"/>
          </p:cNvPicPr>
          <p:nvPr/>
        </p:nvPicPr>
        <p:blipFill>
          <a:blip r:embed="rId2"/>
          <a:srcRect/>
          <a:stretch>
            <a:fillRect/>
          </a:stretch>
        </p:blipFill>
        <p:spPr bwMode="auto">
          <a:xfrm>
            <a:off x="5012140" y="1914667"/>
            <a:ext cx="4114800" cy="2133600"/>
          </a:xfrm>
          <a:prstGeom prst="rect">
            <a:avLst/>
          </a:prstGeom>
          <a:noFill/>
        </p:spPr>
      </p:pic>
      <p:pic>
        <p:nvPicPr>
          <p:cNvPr id="4099" name="Picture 3" descr="C:\Users\HP\Pictures\ms-excel-training-courses-1170x500.gif"/>
          <p:cNvPicPr>
            <a:picLocks noChangeAspect="1" noChangeArrowheads="1"/>
          </p:cNvPicPr>
          <p:nvPr/>
        </p:nvPicPr>
        <p:blipFill>
          <a:blip r:embed="rId3"/>
          <a:srcRect/>
          <a:stretch>
            <a:fillRect/>
          </a:stretch>
        </p:blipFill>
        <p:spPr bwMode="auto">
          <a:xfrm>
            <a:off x="555009" y="2139855"/>
            <a:ext cx="3983164" cy="1905000"/>
          </a:xfrm>
          <a:prstGeom prst="rect">
            <a:avLst/>
          </a:prstGeom>
          <a:noFill/>
        </p:spPr>
      </p:pic>
    </p:spTree>
  </p:cSld>
  <p:clrMapOvr>
    <a:masterClrMapping/>
  </p:clrMapOvr>
  <p:transition spd="slow" advTm="247000">
    <p:spli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962400"/>
            <a:ext cx="8915400" cy="1371600"/>
          </a:xfrm>
        </p:spPr>
        <p:txBody>
          <a:bodyPr>
            <a:normAutofit fontScale="77500" lnSpcReduction="20000"/>
          </a:bodyPr>
          <a:lstStyle/>
          <a:p>
            <a:pPr algn="ctr"/>
            <a:endParaRPr lang="bn-IN" sz="4100" dirty="0" smtClean="0">
              <a:solidFill>
                <a:schemeClr val="tx1"/>
              </a:solidFill>
            </a:endParaRPr>
          </a:p>
          <a:p>
            <a:pPr algn="ctr"/>
            <a:r>
              <a:rPr lang="bn-IN" sz="4100" dirty="0" smtClean="0">
                <a:solidFill>
                  <a:schemeClr val="tx1"/>
                </a:solidFill>
              </a:rPr>
              <a:t>কয়েকটি স্প্রেডশীট সফটওয়্যারের আইকন খাতায় অংকন কর।</a:t>
            </a:r>
            <a:r>
              <a:rPr lang="bn-IN" sz="2400" dirty="0" smtClean="0">
                <a:solidFill>
                  <a:schemeClr val="tx1"/>
                </a:solidFill>
              </a:rPr>
              <a:t> </a:t>
            </a:r>
            <a:endParaRPr lang="en-US" sz="2400" dirty="0">
              <a:solidFill>
                <a:schemeClr val="tx1"/>
              </a:solidFill>
            </a:endParaRPr>
          </a:p>
        </p:txBody>
      </p:sp>
      <p:sp>
        <p:nvSpPr>
          <p:cNvPr id="4" name="TextBox 3"/>
          <p:cNvSpPr txBox="1"/>
          <p:nvPr/>
        </p:nvSpPr>
        <p:spPr>
          <a:xfrm>
            <a:off x="2933700" y="318963"/>
            <a:ext cx="2819400" cy="646331"/>
          </a:xfrm>
          <a:prstGeom prst="rect">
            <a:avLst/>
          </a:prstGeom>
          <a:noFill/>
        </p:spPr>
        <p:txBody>
          <a:bodyPr wrap="square" rtlCol="0">
            <a:spAutoFit/>
          </a:bodyPr>
          <a:lstStyle/>
          <a:p>
            <a:pPr algn="ctr"/>
            <a:r>
              <a:rPr lang="en-US" sz="3600" dirty="0" err="1" smtClean="0"/>
              <a:t>দলগত</a:t>
            </a:r>
            <a:r>
              <a:rPr lang="en-US" sz="3600" dirty="0" smtClean="0"/>
              <a:t> </a:t>
            </a:r>
            <a:r>
              <a:rPr lang="en-US" sz="3600" dirty="0" err="1" smtClean="0"/>
              <a:t>কাজ</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1295400"/>
            <a:ext cx="4267200" cy="2590800"/>
          </a:xfrm>
          <a:prstGeom prst="rect">
            <a:avLst/>
          </a:prstGeom>
        </p:spPr>
      </p:pic>
    </p:spTree>
    <p:extLst>
      <p:ext uri="{BB962C8B-B14F-4D97-AF65-F5344CB8AC3E}">
        <p14:creationId xmlns:p14="http://schemas.microsoft.com/office/powerpoint/2010/main" val="1223612118"/>
      </p:ext>
    </p:extLst>
  </p:cSld>
  <p:clrMapOvr>
    <a:masterClrMapping/>
  </p:clrMapOvr>
  <p:transition spd="slow" advTm="247000">
    <p:spli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4119"/>
            <a:ext cx="4191000" cy="838200"/>
          </a:xfrm>
          <a:solidFill>
            <a:schemeClr val="accent1"/>
          </a:solidFill>
        </p:spPr>
        <p:txBody>
          <a:bodyPr/>
          <a:lstStyle/>
          <a:p>
            <a:pPr algn="ctr"/>
            <a:r>
              <a:rPr lang="bn-IN" dirty="0" smtClean="0"/>
              <a:t>মূল্যায়ন</a:t>
            </a:r>
            <a:endParaRPr lang="en-US" dirty="0"/>
          </a:p>
        </p:txBody>
      </p:sp>
      <p:sp>
        <p:nvSpPr>
          <p:cNvPr id="3" name="Subtitle 2"/>
          <p:cNvSpPr>
            <a:spLocks noGrp="1"/>
          </p:cNvSpPr>
          <p:nvPr>
            <p:ph type="subTitle" idx="1"/>
          </p:nvPr>
        </p:nvSpPr>
        <p:spPr>
          <a:xfrm>
            <a:off x="0" y="1752600"/>
            <a:ext cx="9144000" cy="5092890"/>
          </a:xfrm>
          <a:solidFill>
            <a:schemeClr val="tx2"/>
          </a:solidFill>
        </p:spPr>
        <p:txBody>
          <a:bodyPr>
            <a:normAutofit fontScale="92500" lnSpcReduction="20000"/>
          </a:bodyPr>
          <a:lstStyle/>
          <a:p>
            <a:pPr algn="ctr"/>
            <a:endParaRPr lang="bn-IN" sz="3200" b="1" dirty="0" smtClean="0">
              <a:solidFill>
                <a:schemeClr val="bg1"/>
              </a:solidFill>
            </a:endParaRPr>
          </a:p>
          <a:p>
            <a:pPr algn="ctr"/>
            <a:r>
              <a:rPr lang="bn-IN" sz="3200" b="1" dirty="0" smtClean="0">
                <a:solidFill>
                  <a:schemeClr val="bg1"/>
                </a:solidFill>
              </a:rPr>
              <a:t>১।স্প্রেডশীটের আভিধানিক অর্থ কী?(ক)ছড়ানো বড় মাপের কাগজ (খ)বই (গ)খাতা (ঘ)কলম</a:t>
            </a:r>
          </a:p>
          <a:p>
            <a:pPr algn="ctr"/>
            <a:r>
              <a:rPr lang="bn-IN" sz="3200" b="1" dirty="0" smtClean="0">
                <a:solidFill>
                  <a:schemeClr val="bg1"/>
                </a:solidFill>
              </a:rPr>
              <a:t>উত্তর-ক</a:t>
            </a:r>
          </a:p>
          <a:p>
            <a:pPr algn="ctr"/>
            <a:r>
              <a:rPr lang="bn-IN" sz="3200" b="1" dirty="0" smtClean="0">
                <a:solidFill>
                  <a:schemeClr val="bg1"/>
                </a:solidFill>
              </a:rPr>
              <a:t>২।  স্প্রেডশীট প্রোগ্রামে কলাম বলতে কী বোঝায়?(ক)বাড়ী (খ)হাসপাতাল (গ)কলেজ(ঘ)উপর থেকে নীচে চলে আসা ঘরগুলোকে কলাম বলা হয় </a:t>
            </a:r>
          </a:p>
          <a:p>
            <a:pPr algn="ctr"/>
            <a:r>
              <a:rPr lang="bn-IN" sz="3200" b="1" dirty="0" smtClean="0">
                <a:solidFill>
                  <a:schemeClr val="bg1"/>
                </a:solidFill>
              </a:rPr>
              <a:t> উত্তর- ঘ</a:t>
            </a:r>
          </a:p>
          <a:p>
            <a:pPr algn="ctr"/>
            <a:r>
              <a:rPr lang="bn-IN" sz="3200" b="1" dirty="0" smtClean="0">
                <a:solidFill>
                  <a:schemeClr val="bg1"/>
                </a:solidFill>
              </a:rPr>
              <a:t>৩।প্রথম স্প্রেডশীট সফটওয়্যার কোনটি?(ক)মাইক্রোসফট এক্সেল (খ)ভিসিক্যালক (গ)ওপেন অফিস ক্যালক (ঘ)কেস্প্রেড</a:t>
            </a:r>
          </a:p>
          <a:p>
            <a:pPr algn="ctr"/>
            <a:r>
              <a:rPr lang="bn-IN" sz="3200" b="1" dirty="0" smtClean="0">
                <a:solidFill>
                  <a:schemeClr val="bg1"/>
                </a:solidFill>
              </a:rPr>
              <a:t>উত্তর-খ</a:t>
            </a:r>
          </a:p>
          <a:p>
            <a:endParaRPr lang="bn-IN" sz="2000" dirty="0" smtClean="0"/>
          </a:p>
          <a:p>
            <a:endParaRPr lang="en-US" sz="2000" dirty="0"/>
          </a:p>
        </p:txBody>
      </p:sp>
    </p:spTree>
  </p:cSld>
  <p:clrMapOvr>
    <a:masterClrMapping/>
  </p:clrMapOvr>
  <p:transition spd="slow" advTm="242000">
    <p:strip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152400"/>
            <a:ext cx="3429000" cy="838199"/>
          </a:xfrm>
        </p:spPr>
        <p:txBody>
          <a:bodyPr/>
          <a:lstStyle/>
          <a:p>
            <a:pPr algn="ctr"/>
            <a:r>
              <a:rPr lang="bn-IN" sz="3600" dirty="0" smtClean="0"/>
              <a:t>বাড়ির কাজ</a:t>
            </a:r>
            <a:endParaRPr lang="en-US" sz="2800" dirty="0"/>
          </a:p>
        </p:txBody>
      </p:sp>
      <p:sp>
        <p:nvSpPr>
          <p:cNvPr id="3" name="Subtitle 2"/>
          <p:cNvSpPr>
            <a:spLocks noGrp="1"/>
          </p:cNvSpPr>
          <p:nvPr>
            <p:ph type="subTitle" idx="1"/>
          </p:nvPr>
        </p:nvSpPr>
        <p:spPr>
          <a:xfrm>
            <a:off x="1371600" y="3886200"/>
            <a:ext cx="6400800" cy="914400"/>
          </a:xfrm>
        </p:spPr>
        <p:txBody>
          <a:bodyPr>
            <a:normAutofit/>
          </a:bodyPr>
          <a:lstStyle/>
          <a:p>
            <a:pPr algn="ctr"/>
            <a:r>
              <a:rPr lang="bn-IN" dirty="0">
                <a:solidFill>
                  <a:schemeClr val="tx1"/>
                </a:solidFill>
              </a:rPr>
              <a:t> </a:t>
            </a:r>
            <a:r>
              <a:rPr lang="bn-IN" dirty="0" smtClean="0">
                <a:solidFill>
                  <a:schemeClr val="tx1"/>
                </a:solidFill>
              </a:rPr>
              <a:t>তথ্য ও যোগাযোগ প্রযুক্তিতে স্প্রেডশীটের গুরুত্ব লিখে আনবে ।</a:t>
            </a:r>
            <a:endParaRPr lang="en-US" dirty="0">
              <a:solidFill>
                <a:schemeClr val="tx1"/>
              </a:solidFill>
            </a:endParaRPr>
          </a:p>
        </p:txBody>
      </p:sp>
      <p:pic>
        <p:nvPicPr>
          <p:cNvPr id="1026" name="Picture 2" descr="C:\Users\HP\Pictures\Institute_of_Statistical_Research_and_Training_(ISRT),_University_of_Dhaka.jpg"/>
          <p:cNvPicPr>
            <a:picLocks noChangeAspect="1" noChangeArrowheads="1"/>
          </p:cNvPicPr>
          <p:nvPr/>
        </p:nvPicPr>
        <p:blipFill>
          <a:blip r:embed="rId2"/>
          <a:srcRect/>
          <a:stretch>
            <a:fillRect/>
          </a:stretch>
        </p:blipFill>
        <p:spPr bwMode="auto">
          <a:xfrm>
            <a:off x="3581400" y="1409699"/>
            <a:ext cx="2590800" cy="2057400"/>
          </a:xfrm>
          <a:prstGeom prst="rect">
            <a:avLst/>
          </a:prstGeom>
          <a:noFill/>
        </p:spPr>
      </p:pic>
    </p:spTree>
  </p:cSld>
  <p:clrMapOvr>
    <a:masterClrMapping/>
  </p:clrMapOvr>
  <p:transition spd="slow" advTm="188000">
    <p:randomBa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09900" y="118849"/>
            <a:ext cx="3124200" cy="914400"/>
          </a:xfrm>
          <a:solidFill>
            <a:srgbClr val="00B050"/>
          </a:solidFill>
        </p:spPr>
        <p:txBody>
          <a:bodyPr>
            <a:normAutofit/>
          </a:bodyPr>
          <a:lstStyle/>
          <a:p>
            <a:pPr algn="ctr"/>
            <a:r>
              <a:rPr lang="bn-IN" dirty="0" smtClean="0"/>
              <a:t>ধন্যবাদ </a:t>
            </a:r>
            <a:endParaRPr lang="en-US" dirty="0"/>
          </a:p>
        </p:txBody>
      </p:sp>
      <p:sp>
        <p:nvSpPr>
          <p:cNvPr id="3" name="Subtitle 2"/>
          <p:cNvSpPr>
            <a:spLocks noGrp="1"/>
          </p:cNvSpPr>
          <p:nvPr>
            <p:ph type="subTitle" idx="1"/>
          </p:nvPr>
        </p:nvSpPr>
        <p:spPr>
          <a:xfrm>
            <a:off x="0" y="3886200"/>
            <a:ext cx="9144000" cy="2971800"/>
          </a:xfrm>
          <a:solidFill>
            <a:schemeClr val="bg2"/>
          </a:solidFill>
        </p:spPr>
        <p:txBody>
          <a:bodyPr/>
          <a:lstStyle/>
          <a:p>
            <a:pPr algn="ctr"/>
            <a:r>
              <a:rPr lang="bn-IN" sz="3600" dirty="0" smtClean="0">
                <a:solidFill>
                  <a:schemeClr val="tx1"/>
                </a:solidFill>
              </a:rPr>
              <a:t>সবাই ভালো থেকো আগামী ক্লাসে আবার দেখা হবে ।</a:t>
            </a:r>
            <a:endParaRPr lang="en-US" dirty="0">
              <a:solidFill>
                <a:schemeClr val="tx1"/>
              </a:solidFill>
            </a:endParaRPr>
          </a:p>
        </p:txBody>
      </p:sp>
      <p:pic>
        <p:nvPicPr>
          <p:cNvPr id="1026" name="Picture 2" descr="C:\Users\HP\Pictures\ms-excel-training-courses-1170x500.gif"/>
          <p:cNvPicPr>
            <a:picLocks noChangeAspect="1" noChangeArrowheads="1"/>
          </p:cNvPicPr>
          <p:nvPr/>
        </p:nvPicPr>
        <p:blipFill>
          <a:blip r:embed="rId2"/>
          <a:srcRect/>
          <a:stretch>
            <a:fillRect/>
          </a:stretch>
        </p:blipFill>
        <p:spPr bwMode="auto">
          <a:xfrm>
            <a:off x="0" y="2286000"/>
            <a:ext cx="9144000" cy="1600200"/>
          </a:xfrm>
          <a:prstGeom prst="rect">
            <a:avLst/>
          </a:prstGeom>
          <a:noFill/>
        </p:spPr>
      </p:pic>
    </p:spTree>
  </p:cSld>
  <p:clrMapOvr>
    <a:masterClrMapping/>
  </p:clrMapOvr>
  <p:transition spd="slow" advTm="305000">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2416" y="3657600"/>
            <a:ext cx="4267200" cy="2209800"/>
          </a:xfrm>
          <a:prstGeom prst="verticalScroll">
            <a:avLst/>
          </a:prstGeom>
          <a:solidFill>
            <a:srgbClr val="7030A0"/>
          </a:solidFill>
          <a:effectLst>
            <a:glow rad="63500">
              <a:schemeClr val="accent1">
                <a:satMod val="175000"/>
                <a:alpha val="40000"/>
              </a:schemeClr>
            </a:glow>
          </a:effectLst>
        </p:spPr>
        <p:txBody>
          <a:bodyPr>
            <a:normAutofit fontScale="62500" lnSpcReduction="20000"/>
          </a:bodyPr>
          <a:lstStyle/>
          <a:p>
            <a:pPr algn="ctr"/>
            <a:r>
              <a:rPr lang="bn-IN" sz="2800" b="1" dirty="0">
                <a:solidFill>
                  <a:schemeClr val="bg1"/>
                </a:solidFill>
              </a:rPr>
              <a:t/>
            </a:r>
            <a:br>
              <a:rPr lang="bn-IN" sz="2800" b="1" dirty="0">
                <a:solidFill>
                  <a:schemeClr val="bg1"/>
                </a:solidFill>
              </a:rPr>
            </a:br>
            <a:r>
              <a:rPr lang="bn-IN" sz="2800" b="1" dirty="0">
                <a:solidFill>
                  <a:schemeClr val="bg1"/>
                </a:solidFill>
              </a:rPr>
              <a:t>মোছাঃ শিউলী বেগম </a:t>
            </a:r>
            <a:r>
              <a:rPr lang="en-US" sz="2800" b="1" dirty="0">
                <a:solidFill>
                  <a:schemeClr val="bg1"/>
                </a:solidFill>
              </a:rPr>
              <a:t/>
            </a:r>
            <a:br>
              <a:rPr lang="en-US" sz="2800" b="1" dirty="0">
                <a:solidFill>
                  <a:schemeClr val="bg1"/>
                </a:solidFill>
              </a:rPr>
            </a:br>
            <a:r>
              <a:rPr lang="bn-IN" sz="2800" b="1" dirty="0">
                <a:solidFill>
                  <a:schemeClr val="bg1"/>
                </a:solidFill>
              </a:rPr>
              <a:t>সহকারী শিক্ষক আইসিটি</a:t>
            </a:r>
            <a:br>
              <a:rPr lang="bn-IN" sz="2800" b="1" dirty="0">
                <a:solidFill>
                  <a:schemeClr val="bg1"/>
                </a:solidFill>
              </a:rPr>
            </a:br>
            <a:r>
              <a:rPr lang="bn-IN" sz="2800" b="1" dirty="0">
                <a:solidFill>
                  <a:schemeClr val="bg1"/>
                </a:solidFill>
              </a:rPr>
              <a:t>আরজিদেবীপুর শিয়ালকোট আলিম মাদ্রাসা</a:t>
            </a:r>
            <a:r>
              <a:rPr lang="bn-IN" sz="2800" b="1" u="sng" dirty="0">
                <a:solidFill>
                  <a:schemeClr val="bg1"/>
                </a:solidFill>
              </a:rPr>
              <a:t/>
            </a:r>
            <a:br>
              <a:rPr lang="bn-IN" sz="2800" b="1" u="sng" dirty="0">
                <a:solidFill>
                  <a:schemeClr val="bg1"/>
                </a:solidFill>
              </a:rPr>
            </a:br>
            <a:r>
              <a:rPr lang="bn-IN" sz="2800" b="1" dirty="0">
                <a:solidFill>
                  <a:schemeClr val="bg1"/>
                </a:solidFill>
              </a:rPr>
              <a:t>মোবাইল নং </a:t>
            </a:r>
            <a:r>
              <a:rPr lang="en-US" sz="2800" b="1" dirty="0">
                <a:solidFill>
                  <a:schemeClr val="bg1"/>
                </a:solidFill>
              </a:rPr>
              <a:t>01788093620</a:t>
            </a:r>
            <a:br>
              <a:rPr lang="en-US" sz="2800" b="1" dirty="0">
                <a:solidFill>
                  <a:schemeClr val="bg1"/>
                </a:solidFill>
              </a:rPr>
            </a:br>
            <a:r>
              <a:rPr lang="en-US" sz="2800" b="1" dirty="0">
                <a:solidFill>
                  <a:schemeClr val="bg1"/>
                </a:solidFill>
              </a:rPr>
              <a:t>Email- sheuli1978.bd@gmail.com</a:t>
            </a:r>
            <a:endParaRPr lang="en-US" dirty="0"/>
          </a:p>
        </p:txBody>
      </p:sp>
      <p:pic>
        <p:nvPicPr>
          <p:cNvPr id="1026" name="Picture 2" descr="C:\Users\HP\Downloads\received_940441939627123.jpeg"/>
          <p:cNvPicPr>
            <a:picLocks noChangeAspect="1" noChangeArrowheads="1"/>
          </p:cNvPicPr>
          <p:nvPr/>
        </p:nvPicPr>
        <p:blipFill>
          <a:blip r:embed="rId2"/>
          <a:srcRect/>
          <a:stretch>
            <a:fillRect/>
          </a:stretch>
        </p:blipFill>
        <p:spPr bwMode="auto">
          <a:xfrm>
            <a:off x="838200" y="1389797"/>
            <a:ext cx="2166030" cy="203124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cxnSp>
        <p:nvCxnSpPr>
          <p:cNvPr id="6" name="Straight Connector 5"/>
          <p:cNvCxnSpPr/>
          <p:nvPr/>
        </p:nvCxnSpPr>
        <p:spPr>
          <a:xfrm>
            <a:off x="4648200" y="685800"/>
            <a:ext cx="0" cy="5105400"/>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flipH="1">
            <a:off x="4848334" y="697173"/>
            <a:ext cx="24410" cy="5105400"/>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5010795" y="685800"/>
            <a:ext cx="34562" cy="510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648200" y="685800"/>
            <a:ext cx="36259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648200" y="5791200"/>
            <a:ext cx="365108"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5181598" y="1321475"/>
            <a:ext cx="3962401" cy="2031325"/>
          </a:xfrm>
          <a:prstGeom prst="rect">
            <a:avLst/>
          </a:prstGeom>
          <a:scene3d>
            <a:camera prst="perspectiveBelow"/>
            <a:lightRig rig="threePt" dir="t"/>
          </a:scene3d>
        </p:spPr>
        <p:txBody>
          <a:bodyPr wrap="square">
            <a:spAutoFit/>
          </a:bodyPr>
          <a:lstStyle/>
          <a:p>
            <a:pPr algn="ctr"/>
            <a:r>
              <a:rPr lang="bn-IN" b="1" dirty="0">
                <a:solidFill>
                  <a:schemeClr val="bg1">
                    <a:lumMod val="95000"/>
                    <a:lumOff val="5000"/>
                  </a:schemeClr>
                </a:solidFill>
              </a:rPr>
              <a:t>পাঠ পরিচিতি</a:t>
            </a:r>
            <a:br>
              <a:rPr lang="bn-IN" b="1" dirty="0">
                <a:solidFill>
                  <a:schemeClr val="bg1">
                    <a:lumMod val="95000"/>
                    <a:lumOff val="5000"/>
                  </a:schemeClr>
                </a:solidFill>
              </a:rPr>
            </a:br>
            <a:r>
              <a:rPr lang="bn-IN" b="1" dirty="0">
                <a:solidFill>
                  <a:schemeClr val="bg1">
                    <a:lumMod val="95000"/>
                    <a:lumOff val="5000"/>
                  </a:schemeClr>
                </a:solidFill>
              </a:rPr>
              <a:t>শ্রেণীঃ অষ্টম</a:t>
            </a:r>
            <a:br>
              <a:rPr lang="bn-IN" b="1" dirty="0">
                <a:solidFill>
                  <a:schemeClr val="bg1">
                    <a:lumMod val="95000"/>
                    <a:lumOff val="5000"/>
                  </a:schemeClr>
                </a:solidFill>
              </a:rPr>
            </a:br>
            <a:r>
              <a:rPr lang="bn-IN" b="1" dirty="0">
                <a:solidFill>
                  <a:schemeClr val="bg1">
                    <a:lumMod val="95000"/>
                    <a:lumOff val="5000"/>
                  </a:schemeClr>
                </a:solidFill>
              </a:rPr>
              <a:t>বিষয়ঃ তথ্য ও যোগাযোগ প্রযুক্তি</a:t>
            </a:r>
            <a:br>
              <a:rPr lang="bn-IN" b="1" dirty="0">
                <a:solidFill>
                  <a:schemeClr val="bg1">
                    <a:lumMod val="95000"/>
                    <a:lumOff val="5000"/>
                  </a:schemeClr>
                </a:solidFill>
              </a:rPr>
            </a:br>
            <a:r>
              <a:rPr lang="bn-IN" b="1" dirty="0">
                <a:solidFill>
                  <a:schemeClr val="bg1">
                    <a:lumMod val="95000"/>
                    <a:lumOff val="5000"/>
                  </a:schemeClr>
                </a:solidFill>
              </a:rPr>
              <a:t>সাধারণ পাঠঃ তথ্য ও যোগাযোগ প্রযুক্তি  </a:t>
            </a:r>
            <a:br>
              <a:rPr lang="bn-IN" b="1" dirty="0">
                <a:solidFill>
                  <a:schemeClr val="bg1">
                    <a:lumMod val="95000"/>
                    <a:lumOff val="5000"/>
                  </a:schemeClr>
                </a:solidFill>
              </a:rPr>
            </a:br>
            <a:r>
              <a:rPr lang="bn-IN" b="1" dirty="0">
                <a:solidFill>
                  <a:schemeClr val="bg1">
                    <a:lumMod val="95000"/>
                    <a:lumOff val="5000"/>
                  </a:schemeClr>
                </a:solidFill>
              </a:rPr>
              <a:t>বিশেষ পাঠঃ স্প্রেডশীট</a:t>
            </a:r>
            <a:br>
              <a:rPr lang="bn-IN" b="1" dirty="0">
                <a:solidFill>
                  <a:schemeClr val="bg1">
                    <a:lumMod val="95000"/>
                    <a:lumOff val="5000"/>
                  </a:schemeClr>
                </a:solidFill>
              </a:rPr>
            </a:br>
            <a:r>
              <a:rPr lang="bn-IN" b="1" dirty="0">
                <a:solidFill>
                  <a:schemeClr val="bg1">
                    <a:lumMod val="95000"/>
                    <a:lumOff val="5000"/>
                  </a:schemeClr>
                </a:solidFill>
              </a:rPr>
              <a:t>সময়ঃ ৫০ মিনিট</a:t>
            </a:r>
            <a:br>
              <a:rPr lang="bn-IN" b="1" dirty="0">
                <a:solidFill>
                  <a:schemeClr val="bg1">
                    <a:lumMod val="95000"/>
                    <a:lumOff val="5000"/>
                  </a:schemeClr>
                </a:solidFill>
              </a:rPr>
            </a:br>
            <a:r>
              <a:rPr lang="bn-IN" b="1" dirty="0">
                <a:solidFill>
                  <a:schemeClr val="bg1">
                    <a:lumMod val="95000"/>
                    <a:lumOff val="5000"/>
                  </a:schemeClr>
                </a:solidFill>
              </a:rPr>
              <a:t>তারিখঃ ৩-৪-১৯</a:t>
            </a:r>
            <a:endParaRPr lang="en-US" dirty="0"/>
          </a:p>
        </p:txBody>
      </p:sp>
      <p:sp>
        <p:nvSpPr>
          <p:cNvPr id="1030" name="TextBox 1029"/>
          <p:cNvSpPr txBox="1"/>
          <p:nvPr/>
        </p:nvSpPr>
        <p:spPr>
          <a:xfrm>
            <a:off x="685800" y="533400"/>
            <a:ext cx="2743200" cy="646331"/>
          </a:xfrm>
          <a:prstGeom prst="rect">
            <a:avLst/>
          </a:prstGeom>
          <a:noFill/>
        </p:spPr>
        <p:txBody>
          <a:bodyPr wrap="square" rtlCol="0">
            <a:spAutoFit/>
          </a:bodyPr>
          <a:lstStyle/>
          <a:p>
            <a:pPr algn="ctr"/>
            <a:r>
              <a:rPr lang="en-US" sz="3600" b="1" dirty="0" err="1" smtClean="0">
                <a:solidFill>
                  <a:schemeClr val="bg1"/>
                </a:solidFill>
              </a:rPr>
              <a:t>শিক্ষক</a:t>
            </a:r>
            <a:r>
              <a:rPr lang="en-US" sz="3600" b="1" dirty="0" smtClean="0">
                <a:solidFill>
                  <a:schemeClr val="bg1"/>
                </a:solidFill>
              </a:rPr>
              <a:t> </a:t>
            </a:r>
            <a:r>
              <a:rPr lang="en-US" sz="3600" b="1" dirty="0" err="1" smtClean="0">
                <a:solidFill>
                  <a:schemeClr val="bg1"/>
                </a:solidFill>
              </a:rPr>
              <a:t>পরিচিতি</a:t>
            </a:r>
            <a:endParaRPr lang="en-US" b="1" dirty="0">
              <a:solidFill>
                <a:schemeClr val="bg1"/>
              </a:solidFill>
            </a:endParaRPr>
          </a:p>
        </p:txBody>
      </p:sp>
    </p:spTree>
  </p:cSld>
  <p:clrMapOvr>
    <a:masterClrMapping/>
  </p:clrMapOvr>
  <p:transition spd="slow" advTm="179837">
    <p:wheel spokes="2"/>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52400"/>
            <a:ext cx="5791200" cy="761999"/>
          </a:xfrm>
        </p:spPr>
        <p:txBody>
          <a:bodyPr>
            <a:normAutofit/>
          </a:bodyPr>
          <a:lstStyle/>
          <a:p>
            <a:pPr algn="ctr"/>
            <a:r>
              <a:rPr lang="bn-IN" sz="4000" b="1" dirty="0" smtClean="0">
                <a:solidFill>
                  <a:schemeClr val="bg1"/>
                </a:solidFill>
              </a:rPr>
              <a:t>এসো ছবিগুলো দেখি</a:t>
            </a:r>
            <a:r>
              <a:rPr lang="bn-IN" sz="2000" dirty="0" smtClean="0"/>
              <a:t> </a:t>
            </a:r>
            <a:endParaRPr lang="en-US" sz="2000" dirty="0"/>
          </a:p>
        </p:txBody>
      </p:sp>
      <p:sp>
        <p:nvSpPr>
          <p:cNvPr id="3" name="Subtitle 2"/>
          <p:cNvSpPr>
            <a:spLocks noGrp="1"/>
          </p:cNvSpPr>
          <p:nvPr>
            <p:ph type="subTitle" idx="1"/>
          </p:nvPr>
        </p:nvSpPr>
        <p:spPr>
          <a:xfrm>
            <a:off x="1371600" y="3200400"/>
            <a:ext cx="6400800" cy="762000"/>
          </a:xfrm>
        </p:spPr>
        <p:txBody>
          <a:bodyPr/>
          <a:lstStyle/>
          <a:p>
            <a:endParaRPr lang="en-US" dirty="0">
              <a:solidFill>
                <a:schemeClr val="tx1"/>
              </a:solidFill>
            </a:endParaRPr>
          </a:p>
        </p:txBody>
      </p:sp>
      <p:pic>
        <p:nvPicPr>
          <p:cNvPr id="2050" name="Picture 2" descr="C:\Users\HP\Pictures\220px-Casio_fx-85WA_20050529.jpg"/>
          <p:cNvPicPr>
            <a:picLocks noChangeAspect="1" noChangeArrowheads="1"/>
          </p:cNvPicPr>
          <p:nvPr/>
        </p:nvPicPr>
        <p:blipFill>
          <a:blip r:embed="rId2"/>
          <a:srcRect/>
          <a:stretch>
            <a:fillRect/>
          </a:stretch>
        </p:blipFill>
        <p:spPr bwMode="auto">
          <a:xfrm>
            <a:off x="3276600" y="1219200"/>
            <a:ext cx="2095500" cy="4191000"/>
          </a:xfrm>
          <a:prstGeom prst="rect">
            <a:avLst/>
          </a:prstGeom>
          <a:noFill/>
        </p:spPr>
      </p:pic>
      <p:pic>
        <p:nvPicPr>
          <p:cNvPr id="2051" name="Picture 3" descr="C:\Users\HP\Pictures\computer abacus.GIF"/>
          <p:cNvPicPr>
            <a:picLocks noChangeAspect="1" noChangeArrowheads="1"/>
          </p:cNvPicPr>
          <p:nvPr/>
        </p:nvPicPr>
        <p:blipFill>
          <a:blip r:embed="rId3"/>
          <a:srcRect/>
          <a:stretch>
            <a:fillRect/>
          </a:stretch>
        </p:blipFill>
        <p:spPr bwMode="auto">
          <a:xfrm>
            <a:off x="0" y="1219200"/>
            <a:ext cx="3048470" cy="4343400"/>
          </a:xfrm>
          <a:prstGeom prst="rect">
            <a:avLst/>
          </a:prstGeom>
          <a:noFill/>
        </p:spPr>
      </p:pic>
      <p:pic>
        <p:nvPicPr>
          <p:cNvPr id="2052" name="Picture 4" descr="C:\Users\Public\Pictures\Sample Pictures\computer-158675_960_720.png"/>
          <p:cNvPicPr>
            <a:picLocks noChangeAspect="1" noChangeArrowheads="1"/>
          </p:cNvPicPr>
          <p:nvPr/>
        </p:nvPicPr>
        <p:blipFill>
          <a:blip r:embed="rId4" cstate="print"/>
          <a:srcRect/>
          <a:stretch>
            <a:fillRect/>
          </a:stretch>
        </p:blipFill>
        <p:spPr bwMode="auto">
          <a:xfrm>
            <a:off x="5410200" y="1219200"/>
            <a:ext cx="3429000" cy="3962400"/>
          </a:xfrm>
          <a:prstGeom prst="rect">
            <a:avLst/>
          </a:prstGeom>
          <a:noFill/>
        </p:spPr>
      </p:pic>
    </p:spTree>
    <p:extLst>
      <p:ext uri="{BB962C8B-B14F-4D97-AF65-F5344CB8AC3E}">
        <p14:creationId xmlns:p14="http://schemas.microsoft.com/office/powerpoint/2010/main" val="2910165798"/>
      </p:ext>
    </p:extLst>
  </p:cSld>
  <p:clrMapOvr>
    <a:masterClrMapping/>
  </p:clrMapOvr>
  <p:transition spd="slow" advTm="189000">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4600" y="23884"/>
            <a:ext cx="4343400" cy="1066800"/>
          </a:xfrm>
          <a:solidFill>
            <a:schemeClr val="tx2"/>
          </a:solidFill>
        </p:spPr>
        <p:txBody>
          <a:bodyPr>
            <a:noAutofit/>
          </a:bodyPr>
          <a:lstStyle/>
          <a:p>
            <a:pPr algn="ctr"/>
            <a:r>
              <a:rPr lang="bn-IN" sz="3200" dirty="0" smtClean="0">
                <a:solidFill>
                  <a:schemeClr val="bg1"/>
                </a:solidFill>
              </a:rPr>
              <a:t>আজকের পাঠ</a:t>
            </a:r>
          </a:p>
          <a:p>
            <a:pPr algn="ctr"/>
            <a:r>
              <a:rPr lang="bn-IN" sz="3600" dirty="0" smtClean="0">
                <a:solidFill>
                  <a:schemeClr val="bg1"/>
                </a:solidFill>
              </a:rPr>
              <a:t>স্প্রেডশীট</a:t>
            </a:r>
            <a:endParaRPr lang="en-US" sz="3200" dirty="0">
              <a:solidFill>
                <a:schemeClr val="bg1"/>
              </a:solidFill>
            </a:endParaRPr>
          </a:p>
        </p:txBody>
      </p:sp>
      <p:pic>
        <p:nvPicPr>
          <p:cNvPr id="4" name="Picture 2" descr="C:\Users\HP\Pictures\01_ExcelWindow.png"/>
          <p:cNvPicPr>
            <a:picLocks noChangeAspect="1" noChangeArrowheads="1"/>
          </p:cNvPicPr>
          <p:nvPr/>
        </p:nvPicPr>
        <p:blipFill>
          <a:blip r:embed="rId2"/>
          <a:srcRect/>
          <a:stretch>
            <a:fillRect/>
          </a:stretch>
        </p:blipFill>
        <p:spPr bwMode="auto">
          <a:xfrm>
            <a:off x="0" y="1298812"/>
            <a:ext cx="9144000" cy="4720988"/>
          </a:xfrm>
          <a:prstGeom prst="rect">
            <a:avLst/>
          </a:prstGeom>
          <a:noFill/>
        </p:spPr>
      </p:pic>
    </p:spTree>
  </p:cSld>
  <p:clrMapOvr>
    <a:masterClrMapping/>
  </p:clrMapOvr>
  <p:transition spd="slow" advTm="180961">
    <p:cover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2133601"/>
          </a:xfrm>
          <a:solidFill>
            <a:schemeClr val="tx2">
              <a:lumMod val="40000"/>
              <a:lumOff val="60000"/>
            </a:schemeClr>
          </a:solidFill>
        </p:spPr>
        <p:txBody>
          <a:bodyPr/>
          <a:lstStyle/>
          <a:p>
            <a:pPr algn="ctr"/>
            <a:r>
              <a:rPr lang="bn-IN" dirty="0" smtClean="0">
                <a:solidFill>
                  <a:schemeClr val="bg1"/>
                </a:solidFill>
              </a:rPr>
              <a:t>শিখন ফল</a:t>
            </a:r>
            <a:endParaRPr lang="en-US" dirty="0">
              <a:solidFill>
                <a:schemeClr val="bg1"/>
              </a:solidFill>
            </a:endParaRPr>
          </a:p>
        </p:txBody>
      </p:sp>
      <p:sp>
        <p:nvSpPr>
          <p:cNvPr id="3" name="Subtitle 2"/>
          <p:cNvSpPr>
            <a:spLocks noGrp="1"/>
          </p:cNvSpPr>
          <p:nvPr>
            <p:ph type="subTitle" idx="1"/>
          </p:nvPr>
        </p:nvSpPr>
        <p:spPr>
          <a:xfrm>
            <a:off x="0" y="2133600"/>
            <a:ext cx="9144000" cy="4724400"/>
          </a:xfrm>
          <a:solidFill>
            <a:schemeClr val="accent1"/>
          </a:solidFill>
        </p:spPr>
        <p:txBody>
          <a:bodyPr/>
          <a:lstStyle/>
          <a:p>
            <a:pPr algn="ctr"/>
            <a:r>
              <a:rPr lang="bn-IN" sz="3600" b="1" dirty="0" smtClean="0">
                <a:solidFill>
                  <a:schemeClr val="bg1"/>
                </a:solidFill>
              </a:rPr>
              <a:t>এই পাঠ শেষ করলে শিক্ষার্থী</a:t>
            </a:r>
            <a:r>
              <a:rPr lang="en-US" sz="3600" b="1" dirty="0" smtClean="0">
                <a:solidFill>
                  <a:schemeClr val="bg1"/>
                </a:solidFill>
              </a:rPr>
              <a:t>…..</a:t>
            </a:r>
            <a:endParaRPr lang="bn-IN" sz="3600" b="1" dirty="0" smtClean="0">
              <a:solidFill>
                <a:schemeClr val="bg1"/>
              </a:solidFill>
            </a:endParaRPr>
          </a:p>
          <a:p>
            <a:pPr algn="ctr"/>
            <a:r>
              <a:rPr lang="bn-IN" sz="3600" b="1" dirty="0" smtClean="0">
                <a:solidFill>
                  <a:schemeClr val="bg1"/>
                </a:solidFill>
              </a:rPr>
              <a:t>১।স্প্রেডশীট কী বলতে পারবে ;</a:t>
            </a:r>
          </a:p>
          <a:p>
            <a:pPr algn="ctr"/>
            <a:r>
              <a:rPr lang="bn-IN" sz="3600" b="1" dirty="0" smtClean="0">
                <a:solidFill>
                  <a:schemeClr val="bg1"/>
                </a:solidFill>
              </a:rPr>
              <a:t>২।স্প্রেডশীটের ধারণা বর্ণনা করতে পারবে;</a:t>
            </a:r>
          </a:p>
          <a:p>
            <a:pPr algn="ctr"/>
            <a:r>
              <a:rPr lang="bn-IN" sz="3600" b="1" dirty="0">
                <a:solidFill>
                  <a:schemeClr val="bg1"/>
                </a:solidFill>
              </a:rPr>
              <a:t>৩</a:t>
            </a:r>
            <a:r>
              <a:rPr lang="bn-IN" sz="3600" b="1" dirty="0" smtClean="0">
                <a:solidFill>
                  <a:schemeClr val="bg1"/>
                </a:solidFill>
              </a:rPr>
              <a:t>।তথ্য ও যোগাযোগ প্রযুক্তিতে স্প্রেডশীটের গুরুত্ব ব্যাখ্য করতে পারবে।</a:t>
            </a:r>
          </a:p>
          <a:p>
            <a:pPr algn="ctr"/>
            <a:endParaRPr lang="bn-IN" sz="2400" dirty="0" smtClean="0"/>
          </a:p>
          <a:p>
            <a:pPr algn="ctr"/>
            <a:endParaRPr lang="en-US" dirty="0"/>
          </a:p>
        </p:txBody>
      </p:sp>
    </p:spTree>
  </p:cSld>
  <p:clrMapOvr>
    <a:masterClrMapping/>
  </p:clrMapOvr>
  <p:transition spd="slow" advTm="247000">
    <p:cover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81000"/>
            <a:ext cx="4419600" cy="914400"/>
          </a:xfrm>
        </p:spPr>
        <p:txBody>
          <a:bodyPr>
            <a:normAutofit/>
          </a:bodyPr>
          <a:lstStyle/>
          <a:p>
            <a:pPr algn="ctr"/>
            <a:r>
              <a:rPr lang="bn-IN" sz="3600" dirty="0" smtClean="0"/>
              <a:t>ছবির দিকে লক্ষ করি</a:t>
            </a:r>
            <a:endParaRPr lang="en-US" sz="3600" dirty="0"/>
          </a:p>
        </p:txBody>
      </p:sp>
      <p:pic>
        <p:nvPicPr>
          <p:cNvPr id="5" name="Picture 3" descr="C:\Users\HP\Pictures\computer abacus.GIF"/>
          <p:cNvPicPr>
            <a:picLocks noChangeAspect="1" noChangeArrowheads="1"/>
          </p:cNvPicPr>
          <p:nvPr/>
        </p:nvPicPr>
        <p:blipFill>
          <a:blip r:embed="rId2"/>
          <a:srcRect/>
          <a:stretch>
            <a:fillRect/>
          </a:stretch>
        </p:blipFill>
        <p:spPr bwMode="auto">
          <a:xfrm>
            <a:off x="2819400" y="1800704"/>
            <a:ext cx="3048470" cy="2514600"/>
          </a:xfrm>
          <a:prstGeom prst="rect">
            <a:avLst/>
          </a:prstGeom>
          <a:noFill/>
        </p:spPr>
      </p:pic>
    </p:spTree>
  </p:cSld>
  <p:clrMapOvr>
    <a:masterClrMapping/>
  </p:clrMapOvr>
  <p:transition spd="slow" advTm="189000">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6400" y="4114800"/>
            <a:ext cx="5410200" cy="1214651"/>
          </a:xfrm>
        </p:spPr>
        <p:txBody>
          <a:bodyPr>
            <a:normAutofit fontScale="25000" lnSpcReduction="20000"/>
          </a:bodyPr>
          <a:lstStyle/>
          <a:p>
            <a:pPr algn="ctr"/>
            <a:endParaRPr lang="bn-IN" sz="6400" dirty="0" smtClean="0">
              <a:solidFill>
                <a:schemeClr val="tx1">
                  <a:lumMod val="95000"/>
                </a:schemeClr>
              </a:solidFill>
            </a:endParaRPr>
          </a:p>
          <a:p>
            <a:pPr algn="ctr"/>
            <a:r>
              <a:rPr lang="bn-IN" sz="12800" dirty="0" smtClean="0">
                <a:solidFill>
                  <a:schemeClr val="tx1">
                    <a:lumMod val="95000"/>
                  </a:schemeClr>
                </a:solidFill>
              </a:rPr>
              <a:t>প্রথম </a:t>
            </a:r>
            <a:r>
              <a:rPr lang="bn-IN" sz="21600" dirty="0" smtClean="0">
                <a:solidFill>
                  <a:schemeClr val="tx1">
                    <a:lumMod val="95000"/>
                  </a:schemeClr>
                </a:solidFill>
              </a:rPr>
              <a:t>গণনাকারী</a:t>
            </a:r>
            <a:r>
              <a:rPr lang="bn-IN" sz="12800" dirty="0" smtClean="0">
                <a:solidFill>
                  <a:schemeClr val="tx1">
                    <a:lumMod val="95000"/>
                  </a:schemeClr>
                </a:solidFill>
              </a:rPr>
              <a:t> যন্ত্রের নাম কী?</a:t>
            </a:r>
            <a:r>
              <a:rPr lang="bn-IN" sz="6400" dirty="0" smtClean="0">
                <a:solidFill>
                  <a:schemeClr val="tx1">
                    <a:lumMod val="95000"/>
                  </a:schemeClr>
                </a:solidFill>
              </a:rPr>
              <a:t> </a:t>
            </a:r>
            <a:endParaRPr lang="bn-IN" dirty="0" smtClean="0">
              <a:solidFill>
                <a:schemeClr val="tx1">
                  <a:lumMod val="95000"/>
                </a:schemeClr>
              </a:solidFill>
            </a:endParaRPr>
          </a:p>
          <a:p>
            <a:pPr algn="ctr"/>
            <a:endParaRPr lang="bn-IN" sz="5800" dirty="0" smtClean="0">
              <a:solidFill>
                <a:schemeClr val="tx1">
                  <a:lumMod val="95000"/>
                </a:schemeClr>
              </a:solidFill>
            </a:endParaRPr>
          </a:p>
          <a:p>
            <a:endParaRPr lang="en-US" dirty="0"/>
          </a:p>
        </p:txBody>
      </p:sp>
      <p:sp>
        <p:nvSpPr>
          <p:cNvPr id="4" name="TextBox 3"/>
          <p:cNvSpPr txBox="1"/>
          <p:nvPr/>
        </p:nvSpPr>
        <p:spPr>
          <a:xfrm>
            <a:off x="3314700" y="346143"/>
            <a:ext cx="2286000" cy="646331"/>
          </a:xfrm>
          <a:prstGeom prst="rect">
            <a:avLst/>
          </a:prstGeom>
          <a:noFill/>
        </p:spPr>
        <p:txBody>
          <a:bodyPr wrap="square" rtlCol="0">
            <a:spAutoFit/>
          </a:bodyPr>
          <a:lstStyle/>
          <a:p>
            <a:pPr algn="ctr"/>
            <a:r>
              <a:rPr lang="en-US" sz="3600" dirty="0" err="1" smtClean="0"/>
              <a:t>একক</a:t>
            </a:r>
            <a:r>
              <a:rPr lang="en-US" sz="3600" dirty="0" smtClean="0"/>
              <a:t> </a:t>
            </a:r>
            <a:r>
              <a:rPr lang="en-US" sz="3600" dirty="0" err="1" smtClean="0"/>
              <a:t>কাজ</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4343" y="1371399"/>
            <a:ext cx="3546713" cy="2364475"/>
          </a:xfrm>
          <a:prstGeom prst="rect">
            <a:avLst/>
          </a:prstGeom>
        </p:spPr>
      </p:pic>
    </p:spTree>
    <p:extLst>
      <p:ext uri="{BB962C8B-B14F-4D97-AF65-F5344CB8AC3E}">
        <p14:creationId xmlns:p14="http://schemas.microsoft.com/office/powerpoint/2010/main" val="3193081008"/>
      </p:ext>
    </p:extLst>
  </p:cSld>
  <p:clrMapOvr>
    <a:masterClrMapping/>
  </p:clrMapOvr>
  <p:transition spd="slow" advTm="189000">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52400"/>
            <a:ext cx="4743450" cy="838255"/>
          </a:xfrm>
        </p:spPr>
        <p:txBody>
          <a:bodyPr>
            <a:noAutofit/>
          </a:bodyPr>
          <a:lstStyle/>
          <a:p>
            <a:pPr algn="ctr"/>
            <a:r>
              <a:rPr lang="bn-IN" sz="3600" dirty="0" smtClean="0"/>
              <a:t>ছবির দিকে লক্ষ করি</a:t>
            </a:r>
            <a:endParaRPr lang="en-US" sz="3600" dirty="0"/>
          </a:p>
        </p:txBody>
      </p:sp>
      <p:sp>
        <p:nvSpPr>
          <p:cNvPr id="3" name="Subtitle 2"/>
          <p:cNvSpPr>
            <a:spLocks noGrp="1"/>
          </p:cNvSpPr>
          <p:nvPr>
            <p:ph type="subTitle" idx="1"/>
          </p:nvPr>
        </p:nvSpPr>
        <p:spPr>
          <a:xfrm>
            <a:off x="152400" y="3886200"/>
            <a:ext cx="8839200" cy="2743200"/>
          </a:xfrm>
        </p:spPr>
        <p:txBody>
          <a:bodyPr>
            <a:noAutofit/>
          </a:bodyPr>
          <a:lstStyle/>
          <a:p>
            <a:pPr algn="ctr"/>
            <a:endParaRPr lang="bn-IN" sz="2000" b="1" dirty="0" smtClean="0">
              <a:solidFill>
                <a:schemeClr val="bg1"/>
              </a:solidFill>
            </a:endParaRPr>
          </a:p>
          <a:p>
            <a:pPr algn="ctr"/>
            <a:r>
              <a:rPr lang="bn-IN" sz="2000" b="1" dirty="0" smtClean="0">
                <a:solidFill>
                  <a:schemeClr val="bg1"/>
                </a:solidFill>
              </a:rPr>
              <a:t>স্প্রেডশীটের আভিধানিক অর্থ ছড়ানো বড় মাপের কাগজ।অসংখ্য রো কলাম সন্নিবেশিত ঘর আছে যা দ্বারা আমরা জটিল জটিল হিসাব-নিকাশের কাজ অতি দ্রুত সময়ের মধ্যে করতে পারি ।স্কুলের রেজাল্ট শীট তৈরি করা থেকে শুরু করে ব্যাবসা প্রতিষ্ঠানের আর্থিক হিসাব সংরক্ষণের জন্য স্পেডশীটের ব্যাবহার জনপ্রিয় হয়ে উঠছে।স্প্রেডশীট হলো এক ধরণের অ্যাপলিকেশন কম্পিউটার প্রোগ্রাম।এটিকে কখনো কখনো ওয়ার্কবুক বলা হয়।একটি রেজিস্টার খাতায় যেমন অনেকগুলো পৃষ্ঠা থাকে,তেমনি একটি ওয়ার্কবুকে অনেকগুলো ওয়ার্কশীট থাকে একেকটা ওয়ার্কশীটে বহুসংখ্যক সারি </a:t>
            </a:r>
            <a:r>
              <a:rPr lang="en-US" sz="2000" b="1" dirty="0" smtClean="0">
                <a:solidFill>
                  <a:schemeClr val="bg1"/>
                </a:solidFill>
              </a:rPr>
              <a:t>(Row) </a:t>
            </a:r>
            <a:r>
              <a:rPr lang="bn-IN" sz="2000" b="1" dirty="0" smtClean="0">
                <a:solidFill>
                  <a:schemeClr val="bg1"/>
                </a:solidFill>
              </a:rPr>
              <a:t>ও কলাম </a:t>
            </a:r>
            <a:r>
              <a:rPr lang="en-US" sz="2000" b="1" dirty="0" smtClean="0">
                <a:solidFill>
                  <a:schemeClr val="bg1"/>
                </a:solidFill>
              </a:rPr>
              <a:t>(Column)</a:t>
            </a:r>
            <a:r>
              <a:rPr lang="bn-IN" sz="2000" b="1" dirty="0" smtClean="0">
                <a:solidFill>
                  <a:schemeClr val="bg1"/>
                </a:solidFill>
              </a:rPr>
              <a:t> থাকে।</a:t>
            </a:r>
            <a:endParaRPr lang="en-US" sz="2000" b="1" dirty="0">
              <a:solidFill>
                <a:schemeClr val="bg1"/>
              </a:solidFill>
            </a:endParaRPr>
          </a:p>
        </p:txBody>
      </p:sp>
      <p:pic>
        <p:nvPicPr>
          <p:cNvPr id="3074" name="Picture 2" descr="C:\Users\HP\Pictures\01_ExcelWindow.png"/>
          <p:cNvPicPr>
            <a:picLocks noChangeAspect="1" noChangeArrowheads="1"/>
          </p:cNvPicPr>
          <p:nvPr/>
        </p:nvPicPr>
        <p:blipFill>
          <a:blip r:embed="rId2"/>
          <a:srcRect/>
          <a:stretch>
            <a:fillRect/>
          </a:stretch>
        </p:blipFill>
        <p:spPr bwMode="auto">
          <a:xfrm>
            <a:off x="2514600" y="1447800"/>
            <a:ext cx="4438650" cy="2414625"/>
          </a:xfrm>
          <a:prstGeom prst="rect">
            <a:avLst/>
          </a:prstGeom>
          <a:noFill/>
        </p:spPr>
      </p:pic>
    </p:spTree>
  </p:cSld>
  <p:clrMapOvr>
    <a:masterClrMapping/>
  </p:clrMapOvr>
  <p:transition spd="slow" advTm="240000">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1066799"/>
          </a:xfrm>
        </p:spPr>
        <p:txBody>
          <a:bodyPr/>
          <a:lstStyle/>
          <a:p>
            <a:pPr algn="ctr"/>
            <a:r>
              <a:rPr lang="bn-IN" dirty="0" smtClean="0"/>
              <a:t> </a:t>
            </a:r>
            <a:endParaRPr lang="en-US" dirty="0"/>
          </a:p>
        </p:txBody>
      </p:sp>
      <p:sp>
        <p:nvSpPr>
          <p:cNvPr id="3" name="Subtitle 2"/>
          <p:cNvSpPr>
            <a:spLocks noGrp="1"/>
          </p:cNvSpPr>
          <p:nvPr>
            <p:ph type="subTitle" idx="1"/>
          </p:nvPr>
        </p:nvSpPr>
        <p:spPr>
          <a:xfrm>
            <a:off x="685800" y="3505200"/>
            <a:ext cx="7772400" cy="1295400"/>
          </a:xfrm>
        </p:spPr>
        <p:txBody>
          <a:bodyPr>
            <a:normAutofit fontScale="25000" lnSpcReduction="20000"/>
          </a:bodyPr>
          <a:lstStyle/>
          <a:p>
            <a:pPr algn="ctr"/>
            <a:endParaRPr lang="bn-IN" sz="3600" dirty="0" smtClean="0">
              <a:solidFill>
                <a:schemeClr val="tx1"/>
              </a:solidFill>
            </a:endParaRPr>
          </a:p>
          <a:p>
            <a:pPr algn="ctr"/>
            <a:endParaRPr lang="bn-IN" sz="14400" dirty="0" smtClean="0">
              <a:solidFill>
                <a:schemeClr val="tx1"/>
              </a:solidFill>
            </a:endParaRPr>
          </a:p>
          <a:p>
            <a:pPr algn="ctr"/>
            <a:r>
              <a:rPr lang="bn-IN" sz="14400" dirty="0" smtClean="0">
                <a:solidFill>
                  <a:schemeClr val="tx1"/>
                </a:solidFill>
              </a:rPr>
              <a:t>স্প্রেডশীটের সুবিধাগুলো খাতায় লিখ।</a:t>
            </a:r>
          </a:p>
        </p:txBody>
      </p:sp>
      <p:sp>
        <p:nvSpPr>
          <p:cNvPr id="5" name="TextBox 4"/>
          <p:cNvSpPr txBox="1"/>
          <p:nvPr/>
        </p:nvSpPr>
        <p:spPr>
          <a:xfrm>
            <a:off x="2057400" y="533400"/>
            <a:ext cx="4343400" cy="646331"/>
          </a:xfrm>
          <a:prstGeom prst="rect">
            <a:avLst/>
          </a:prstGeom>
          <a:noFill/>
        </p:spPr>
        <p:txBody>
          <a:bodyPr wrap="square" rtlCol="0">
            <a:spAutoFit/>
          </a:bodyPr>
          <a:lstStyle/>
          <a:p>
            <a:pPr algn="ctr"/>
            <a:r>
              <a:rPr lang="bn-IN" sz="3600" dirty="0" smtClean="0"/>
              <a:t>জোড়ায় কাজ</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1340227"/>
            <a:ext cx="3886200" cy="2574608"/>
          </a:xfrm>
          <a:prstGeom prst="rect">
            <a:avLst/>
          </a:prstGeom>
        </p:spPr>
      </p:pic>
    </p:spTree>
  </p:cSld>
  <p:clrMapOvr>
    <a:masterClrMapping/>
  </p:clrMapOvr>
  <p:transition spd="slow" advTm="180000">
    <p:blind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223</TotalTime>
  <Words>259</Words>
  <Application>Microsoft Office PowerPoint</Application>
  <PresentationFormat>On-screen Show (4:3)</PresentationFormat>
  <Paragraphs>40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Tw Cen MT</vt:lpstr>
      <vt:lpstr>Vrinda</vt:lpstr>
      <vt:lpstr>Wingdings</vt:lpstr>
      <vt:lpstr>Wingdings 2</vt:lpstr>
      <vt:lpstr>Median</vt:lpstr>
      <vt:lpstr>সুপ্রিয় শিক্ষার্থীবৃন্দ সবাইকে শুভেচ্ছা </vt:lpstr>
      <vt:lpstr>PowerPoint Presentation</vt:lpstr>
      <vt:lpstr>এসো ছবিগুলো দেখি </vt:lpstr>
      <vt:lpstr>PowerPoint Presentation</vt:lpstr>
      <vt:lpstr>শিখন ফল</vt:lpstr>
      <vt:lpstr>ছবির দিকে লক্ষ করি</vt:lpstr>
      <vt:lpstr>PowerPoint Presentation</vt:lpstr>
      <vt:lpstr>ছবির দিকে লক্ষ করি</vt:lpstr>
      <vt:lpstr> </vt:lpstr>
      <vt:lpstr>এসো ছবিগুলো দেখি</vt:lpstr>
      <vt:lpstr>PowerPoint Presentation</vt:lpstr>
      <vt:lpstr>মূল্যায়ন</vt:lpstr>
      <vt:lpstr>বাড়ির কাজ</vt:lpstr>
      <vt:lpstr>ধন্যবাদ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সুপ্রিয় শিক্ষার্থীবৃন্দ সবাইকে শুভেচ্ছা</dc:title>
  <dc:creator>HP</dc:creator>
  <cp:lastModifiedBy>HP</cp:lastModifiedBy>
  <cp:revision>92</cp:revision>
  <dcterms:created xsi:type="dcterms:W3CDTF">2019-07-28T00:26:36Z</dcterms:created>
  <dcterms:modified xsi:type="dcterms:W3CDTF">2019-10-15T13:18:57Z</dcterms:modified>
</cp:coreProperties>
</file>