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70" r:id="rId4"/>
    <p:sldId id="259" r:id="rId5"/>
    <p:sldId id="261" r:id="rId6"/>
    <p:sldId id="272" r:id="rId7"/>
    <p:sldId id="274" r:id="rId8"/>
    <p:sldId id="273" r:id="rId9"/>
    <p:sldId id="263" r:id="rId10"/>
    <p:sldId id="264" r:id="rId11"/>
    <p:sldId id="269"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p:scale>
          <a:sx n="66" d="100"/>
          <a:sy n="66" d="100"/>
        </p:scale>
        <p:origin x="1524"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E2E2151-3646-4856-BF22-0465C7A58113}" type="datetimeFigureOut">
              <a:rPr lang="en-US" smtClean="0"/>
              <a:pPr/>
              <a:t>10/15/2019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3420075-BCD9-4E23-807A-B980063CFA8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2E2151-3646-4856-BF22-0465C7A58113}"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20075-BCD9-4E23-807A-B980063CFA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2E2151-3646-4856-BF22-0465C7A58113}"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20075-BCD9-4E23-807A-B980063CFA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2E2151-3646-4856-BF22-0465C7A58113}"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20075-BCD9-4E23-807A-B980063CFA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2E2151-3646-4856-BF22-0465C7A58113}"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3420075-BCD9-4E23-807A-B980063CFA8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2E2151-3646-4856-BF22-0465C7A58113}"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20075-BCD9-4E23-807A-B980063CFA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E2E2151-3646-4856-BF22-0465C7A58113}" type="datetimeFigureOut">
              <a:rPr lang="en-US" smtClean="0"/>
              <a:pPr/>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20075-BCD9-4E23-807A-B980063CFA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2E2151-3646-4856-BF22-0465C7A58113}" type="datetimeFigureOut">
              <a:rPr lang="en-US" smtClean="0"/>
              <a:pPr/>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420075-BCD9-4E23-807A-B980063CFA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E2151-3646-4856-BF22-0465C7A58113}" type="datetimeFigureOut">
              <a:rPr lang="en-US" smtClean="0"/>
              <a:pPr/>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420075-BCD9-4E23-807A-B980063CFA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2E2151-3646-4856-BF22-0465C7A58113}"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20075-BCD9-4E23-807A-B980063CFA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E2E2151-3646-4856-BF22-0465C7A58113}"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20075-BCD9-4E23-807A-B980063CFA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E2E2151-3646-4856-BF22-0465C7A58113}" type="datetimeFigureOut">
              <a:rPr lang="en-US" smtClean="0"/>
              <a:pPr/>
              <a:t>10/15/2019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3420075-BCD9-4E23-807A-B980063CFA8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5.wav"/><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1905000" y="148249"/>
            <a:ext cx="5334000" cy="1219200"/>
          </a:xfrm>
          <a:solidFill>
            <a:schemeClr val="tx1"/>
          </a:solidFill>
        </p:spPr>
        <p:txBody>
          <a:bodyPr>
            <a:normAutofit fontScale="90000"/>
          </a:bodyPr>
          <a:lstStyle/>
          <a:p>
            <a:pPr algn="ctr"/>
            <a:r>
              <a:rPr lang="bn-IN" sz="3600" dirty="0" smtClean="0">
                <a:solidFill>
                  <a:schemeClr val="bg1"/>
                </a:solidFill>
              </a:rPr>
              <a:t>সুপ্রিয় শিক্ষার্থীবৃন্দ সবাইকে স্বাগত</a:t>
            </a:r>
            <a:r>
              <a:rPr lang="en-US" sz="3600" dirty="0" smtClean="0">
                <a:solidFill>
                  <a:srgbClr val="FF0000"/>
                </a:solidFill>
              </a:rPr>
              <a:t>…..</a:t>
            </a:r>
            <a:r>
              <a:rPr lang="bn-IN" sz="1800" dirty="0" smtClean="0"/>
              <a:t/>
            </a:r>
            <a:br>
              <a:rPr lang="bn-IN" sz="1800" dirty="0" smtClean="0"/>
            </a:br>
            <a:endParaRPr lang="en-US" sz="1800" dirty="0"/>
          </a:p>
        </p:txBody>
      </p:sp>
      <p:pic>
        <p:nvPicPr>
          <p:cNvPr id="6" name="Picture 3" descr="C:\Users\HP\Pictures\4918.jpg"/>
          <p:cNvPicPr>
            <a:picLocks noChangeAspect="1" noChangeArrowheads="1"/>
          </p:cNvPicPr>
          <p:nvPr/>
        </p:nvPicPr>
        <p:blipFill>
          <a:blip r:embed="rId2"/>
          <a:srcRect/>
          <a:stretch>
            <a:fillRect/>
          </a:stretch>
        </p:blipFill>
        <p:spPr bwMode="auto">
          <a:xfrm>
            <a:off x="21771" y="1367448"/>
            <a:ext cx="5067300" cy="5436818"/>
          </a:xfrm>
          <a:prstGeom prst="rect">
            <a:avLst/>
          </a:prstGeom>
          <a:noFill/>
        </p:spPr>
      </p:pic>
      <p:pic>
        <p:nvPicPr>
          <p:cNvPr id="7" name="Picture 2" descr="C:\Users\HP\Pictures\processor.jpg"/>
          <p:cNvPicPr>
            <a:picLocks noChangeAspect="1" noChangeArrowheads="1"/>
          </p:cNvPicPr>
          <p:nvPr/>
        </p:nvPicPr>
        <p:blipFill>
          <a:blip r:embed="rId3"/>
          <a:srcRect/>
          <a:stretch>
            <a:fillRect/>
          </a:stretch>
        </p:blipFill>
        <p:spPr bwMode="auto">
          <a:xfrm>
            <a:off x="4724400" y="1367449"/>
            <a:ext cx="4419600" cy="5490551"/>
          </a:xfrm>
          <a:prstGeom prst="rect">
            <a:avLst/>
          </a:prstGeom>
          <a:noFill/>
        </p:spPr>
      </p:pic>
    </p:spTree>
  </p:cSld>
  <p:clrMapOvr>
    <a:masterClrMapping/>
  </p:clrMapOvr>
  <p:transition advTm="181101">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839200" cy="685800"/>
          </a:xfrm>
        </p:spPr>
        <p:txBody>
          <a:bodyPr>
            <a:normAutofit fontScale="90000"/>
          </a:bodyPr>
          <a:lstStyle/>
          <a:p>
            <a:r>
              <a:rPr lang="bn-IN" dirty="0" smtClean="0"/>
              <a:t>জোড়ায় কাজ</a:t>
            </a:r>
            <a:endParaRPr lang="en-US" dirty="0"/>
          </a:p>
        </p:txBody>
      </p:sp>
      <p:sp>
        <p:nvSpPr>
          <p:cNvPr id="3" name="Subtitle 2"/>
          <p:cNvSpPr>
            <a:spLocks noGrp="1"/>
          </p:cNvSpPr>
          <p:nvPr>
            <p:ph type="subTitle" idx="1"/>
          </p:nvPr>
        </p:nvSpPr>
        <p:spPr>
          <a:xfrm>
            <a:off x="0" y="3505200"/>
            <a:ext cx="9144000" cy="3352800"/>
          </a:xfrm>
          <a:solidFill>
            <a:schemeClr val="tx1"/>
          </a:solidFill>
        </p:spPr>
        <p:txBody>
          <a:bodyPr>
            <a:normAutofit/>
          </a:bodyPr>
          <a:lstStyle/>
          <a:p>
            <a:r>
              <a:rPr lang="bn-IN" dirty="0" smtClean="0">
                <a:solidFill>
                  <a:schemeClr val="bg1"/>
                </a:solidFill>
              </a:rPr>
              <a:t>মাদারবোর্ড ভেতরে যে খুটিনাটি যন্ত্রপাতিগুলো লাগানো আছে তার একটি তালিকা তৈরি কর। </a:t>
            </a:r>
            <a:endParaRPr lang="en-US" dirty="0">
              <a:solidFill>
                <a:schemeClr val="bg1"/>
              </a:solidFill>
            </a:endParaRPr>
          </a:p>
        </p:txBody>
      </p:sp>
      <p:pic>
        <p:nvPicPr>
          <p:cNvPr id="1026" name="Picture 2" descr="C:\Users\HP\Pictures\image-35083-1522883587.jpg"/>
          <p:cNvPicPr>
            <a:picLocks noChangeAspect="1" noChangeArrowheads="1"/>
          </p:cNvPicPr>
          <p:nvPr/>
        </p:nvPicPr>
        <p:blipFill>
          <a:blip r:embed="rId2"/>
          <a:srcRect/>
          <a:stretch>
            <a:fillRect/>
          </a:stretch>
        </p:blipFill>
        <p:spPr bwMode="auto">
          <a:xfrm>
            <a:off x="2781300" y="1066800"/>
            <a:ext cx="3581400" cy="2438400"/>
          </a:xfrm>
          <a:prstGeom prst="rect">
            <a:avLst/>
          </a:prstGeom>
          <a:noFill/>
        </p:spPr>
      </p:pic>
    </p:spTree>
  </p:cSld>
  <p:clrMapOvr>
    <a:masterClrMapping/>
  </p:clrMapOvr>
  <p:transition spd="slow" advTm="18000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52400"/>
            <a:ext cx="3962400" cy="990600"/>
          </a:xfrm>
        </p:spPr>
        <p:txBody>
          <a:bodyPr/>
          <a:lstStyle/>
          <a:p>
            <a:r>
              <a:rPr lang="bn-IN" sz="3600" dirty="0" smtClean="0"/>
              <a:t>দলগত কাজ</a:t>
            </a:r>
            <a:endParaRPr lang="en-US" sz="2400" dirty="0"/>
          </a:p>
        </p:txBody>
      </p:sp>
      <p:sp>
        <p:nvSpPr>
          <p:cNvPr id="3" name="Subtitle 2"/>
          <p:cNvSpPr>
            <a:spLocks noGrp="1"/>
          </p:cNvSpPr>
          <p:nvPr>
            <p:ph type="subTitle" idx="1"/>
          </p:nvPr>
        </p:nvSpPr>
        <p:spPr>
          <a:xfrm rot="10800000" flipV="1">
            <a:off x="0" y="4114800"/>
            <a:ext cx="9144000" cy="3505200"/>
          </a:xfrm>
          <a:solidFill>
            <a:schemeClr val="tx1"/>
          </a:solidFill>
        </p:spPr>
        <p:txBody>
          <a:bodyPr>
            <a:normAutofit/>
          </a:bodyPr>
          <a:lstStyle/>
          <a:p>
            <a:r>
              <a:rPr lang="bn-IN" sz="3600" dirty="0" smtClean="0">
                <a:solidFill>
                  <a:schemeClr val="bg1"/>
                </a:solidFill>
              </a:rPr>
              <a:t>প্রসেসর ও মাদারবোর্ডের গুরুত্ব উপস্থাপন কর।</a:t>
            </a:r>
            <a:r>
              <a:rPr lang="bn-IN" dirty="0" smtClean="0">
                <a:solidFill>
                  <a:schemeClr val="bg1"/>
                </a:solidFill>
              </a:rPr>
              <a:t> </a:t>
            </a:r>
            <a:r>
              <a:rPr lang="bn-IN" dirty="0" smtClean="0">
                <a:solidFill>
                  <a:schemeClr val="tx1"/>
                </a:solidFill>
              </a:rPr>
              <a:t> </a:t>
            </a:r>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447800"/>
            <a:ext cx="4484141" cy="2667000"/>
          </a:xfrm>
          <a:prstGeom prst="rect">
            <a:avLst/>
          </a:prstGeom>
        </p:spPr>
      </p:pic>
    </p:spTree>
  </p:cSld>
  <p:clrMapOvr>
    <a:masterClrMapping/>
  </p:clrMapOvr>
  <p:transition spd="slow" advTm="186000">
    <p:wipe dir="u"/>
    <p:sndAc>
      <p:stSnd>
        <p:snd r:embed="rId2" name="drumroll.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0"/>
            <a:ext cx="2590800" cy="762001"/>
          </a:xfrm>
          <a:solidFill>
            <a:schemeClr val="tx1"/>
          </a:solidFill>
        </p:spPr>
        <p:txBody>
          <a:bodyPr/>
          <a:lstStyle/>
          <a:p>
            <a:r>
              <a:rPr lang="bn-IN" sz="3600" dirty="0" smtClean="0">
                <a:solidFill>
                  <a:schemeClr val="bg1"/>
                </a:solidFill>
              </a:rPr>
              <a:t>মূল্যায়ন</a:t>
            </a:r>
            <a:endParaRPr lang="en-US" dirty="0">
              <a:solidFill>
                <a:schemeClr val="bg1"/>
              </a:solidFill>
            </a:endParaRPr>
          </a:p>
        </p:txBody>
      </p:sp>
      <p:sp>
        <p:nvSpPr>
          <p:cNvPr id="4" name="Subtitle 3"/>
          <p:cNvSpPr>
            <a:spLocks noGrp="1"/>
          </p:cNvSpPr>
          <p:nvPr>
            <p:ph type="subTitle" idx="1"/>
          </p:nvPr>
        </p:nvSpPr>
        <p:spPr>
          <a:xfrm>
            <a:off x="0" y="1143000"/>
            <a:ext cx="9144000" cy="5715000"/>
          </a:xfrm>
          <a:solidFill>
            <a:schemeClr val="tx1"/>
          </a:solidFill>
        </p:spPr>
        <p:txBody>
          <a:bodyPr>
            <a:normAutofit fontScale="25000" lnSpcReduction="20000"/>
          </a:bodyPr>
          <a:lstStyle/>
          <a:p>
            <a:r>
              <a:rPr lang="bn-IN" sz="14400" b="1" dirty="0" smtClean="0">
                <a:solidFill>
                  <a:schemeClr val="bg1"/>
                </a:solidFill>
              </a:rPr>
              <a:t>১।প্রসেসরের উপর যে ফ্যান লাগানো থাকে তার নাম কী ? (ক) পাখা (খ) সাইবার (গ) টপোলজি (ঘ) কলিং ফ্যান</a:t>
            </a:r>
          </a:p>
          <a:p>
            <a:r>
              <a:rPr lang="bn-IN" sz="14400" b="1" dirty="0" smtClean="0">
                <a:solidFill>
                  <a:schemeClr val="bg1"/>
                </a:solidFill>
              </a:rPr>
              <a:t>উত্তর ঘ</a:t>
            </a:r>
          </a:p>
          <a:p>
            <a:r>
              <a:rPr lang="bn-IN" sz="14400" b="1" dirty="0" smtClean="0">
                <a:solidFill>
                  <a:schemeClr val="bg1"/>
                </a:solidFill>
              </a:rPr>
              <a:t>২।প্রসেসরের কাজ কী ? (ক) গান শোনা (খ) সিনেমা দেখা (গ) তথ্য দেয়া নেওয়া ও সেগুলো প্রক্রিয়া করা (ঘ) গল্প করা</a:t>
            </a:r>
          </a:p>
          <a:p>
            <a:r>
              <a:rPr lang="bn-IN" sz="14400" b="1" dirty="0" smtClean="0">
                <a:solidFill>
                  <a:schemeClr val="bg1"/>
                </a:solidFill>
              </a:rPr>
              <a:t>উত্তর-গ</a:t>
            </a:r>
          </a:p>
          <a:p>
            <a:r>
              <a:rPr lang="bn-IN" sz="14400" b="1" dirty="0" smtClean="0">
                <a:solidFill>
                  <a:schemeClr val="bg1"/>
                </a:solidFill>
              </a:rPr>
              <a:t>৩। মাদার বোর্ডটি কোথায় থাকে ? (ক) সিস্টেম ইউনিটের ভেতরে  (খ)  কি বোর্ডের ভি তরে (গ) মনিটরের ভেতরে (ঘ) সাউন্ড বক্সের ভেতরে</a:t>
            </a:r>
            <a:r>
              <a:rPr lang="bn-IN" b="1" dirty="0" smtClean="0">
                <a:solidFill>
                  <a:schemeClr val="bg1"/>
                </a:solidFill>
              </a:rPr>
              <a:t>  </a:t>
            </a:r>
          </a:p>
          <a:p>
            <a:r>
              <a:rPr lang="bn-IN" b="1" dirty="0" smtClean="0">
                <a:solidFill>
                  <a:schemeClr val="bg1"/>
                </a:solidFill>
              </a:rPr>
              <a:t>   </a:t>
            </a:r>
          </a:p>
          <a:p>
            <a:r>
              <a:rPr lang="bn-IN" b="1" dirty="0" smtClean="0">
                <a:solidFill>
                  <a:schemeClr val="bg1"/>
                </a:solidFill>
              </a:rPr>
              <a:t> </a:t>
            </a:r>
            <a:r>
              <a:rPr lang="bn-IN" dirty="0" smtClean="0"/>
              <a:t>   </a:t>
            </a:r>
            <a:endParaRPr lang="en-US" dirty="0"/>
          </a:p>
        </p:txBody>
      </p:sp>
    </p:spTree>
  </p:cSld>
  <p:clrMapOvr>
    <a:masterClrMapping/>
  </p:clrMapOvr>
  <p:transition spd="slow" advTm="185000">
    <p:wipe dir="r"/>
    <p:sndAc>
      <p:stSnd>
        <p:snd r:embed="rId2" name="explode.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1300" y="192205"/>
            <a:ext cx="3581400" cy="533401"/>
          </a:xfrm>
        </p:spPr>
        <p:txBody>
          <a:bodyPr>
            <a:normAutofit fontScale="90000"/>
          </a:bodyPr>
          <a:lstStyle/>
          <a:p>
            <a:r>
              <a:rPr lang="bn-IN" sz="3600" dirty="0" smtClean="0"/>
              <a:t>বাড়ির কাজ</a:t>
            </a:r>
            <a:endParaRPr lang="en-US" dirty="0"/>
          </a:p>
        </p:txBody>
      </p:sp>
      <p:sp>
        <p:nvSpPr>
          <p:cNvPr id="5" name="Subtitle 4"/>
          <p:cNvSpPr>
            <a:spLocks noGrp="1"/>
          </p:cNvSpPr>
          <p:nvPr>
            <p:ph type="subTitle" idx="1"/>
          </p:nvPr>
        </p:nvSpPr>
        <p:spPr>
          <a:xfrm>
            <a:off x="0" y="3733800"/>
            <a:ext cx="9144000" cy="3124200"/>
          </a:xfrm>
          <a:solidFill>
            <a:schemeClr val="tx1"/>
          </a:solidFill>
        </p:spPr>
        <p:txBody>
          <a:bodyPr>
            <a:normAutofit/>
          </a:bodyPr>
          <a:lstStyle/>
          <a:p>
            <a:r>
              <a:rPr lang="bn-IN" sz="3600" dirty="0" smtClean="0">
                <a:solidFill>
                  <a:schemeClr val="bg1"/>
                </a:solidFill>
              </a:rPr>
              <a:t>মাদারবোর্ডের</a:t>
            </a:r>
            <a:r>
              <a:rPr lang="bn-IN" sz="4000" dirty="0" smtClean="0">
                <a:solidFill>
                  <a:schemeClr val="bg1"/>
                </a:solidFill>
              </a:rPr>
              <a:t> ও প্রসেসরের চিত্র অংকন করে আনবে।</a:t>
            </a:r>
            <a:endParaRPr lang="en-US" sz="4000" dirty="0">
              <a:solidFill>
                <a:schemeClr val="bg1"/>
              </a:solidFill>
            </a:endParaRPr>
          </a:p>
        </p:txBody>
      </p:sp>
      <p:pic>
        <p:nvPicPr>
          <p:cNvPr id="1026" name="Picture 2" descr="C:\Users\HP\Pictures\International_School_Dhaka.jpg"/>
          <p:cNvPicPr>
            <a:picLocks noChangeAspect="1" noChangeArrowheads="1"/>
          </p:cNvPicPr>
          <p:nvPr/>
        </p:nvPicPr>
        <p:blipFill>
          <a:blip r:embed="rId3"/>
          <a:srcRect/>
          <a:stretch>
            <a:fillRect/>
          </a:stretch>
        </p:blipFill>
        <p:spPr bwMode="auto">
          <a:xfrm>
            <a:off x="2550424" y="878006"/>
            <a:ext cx="3810001" cy="2819400"/>
          </a:xfrm>
          <a:prstGeom prst="rect">
            <a:avLst/>
          </a:prstGeom>
          <a:noFill/>
        </p:spPr>
      </p:pic>
    </p:spTree>
  </p:cSld>
  <p:clrMapOvr>
    <a:masterClrMapping/>
  </p:clrMapOvr>
  <p:transition spd="slow" advTm="127000">
    <p:wipe dir="u"/>
    <p:sndAc>
      <p:stSnd>
        <p:snd r:embed="rId2" name="drumroll.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667000"/>
            <a:ext cx="9144000" cy="4191000"/>
          </a:xfrm>
          <a:blipFill>
            <a:blip r:embed="rId3"/>
            <a:tile tx="0" ty="0" sx="100000" sy="100000" flip="none" algn="tl"/>
          </a:blipFill>
        </p:spPr>
        <p:txBody>
          <a:bodyPr/>
          <a:lstStyle/>
          <a:p>
            <a:endParaRPr lang="en-US" dirty="0"/>
          </a:p>
        </p:txBody>
      </p:sp>
      <p:pic>
        <p:nvPicPr>
          <p:cNvPr id="1026" name="Picture 2" descr="C:\Users\HP\Pictures\What-is-mobile-processor-in-bangla.jpg"/>
          <p:cNvPicPr>
            <a:picLocks noChangeAspect="1" noChangeArrowheads="1"/>
          </p:cNvPicPr>
          <p:nvPr/>
        </p:nvPicPr>
        <p:blipFill>
          <a:blip r:embed="rId4"/>
          <a:srcRect/>
          <a:stretch>
            <a:fillRect/>
          </a:stretch>
        </p:blipFill>
        <p:spPr bwMode="auto">
          <a:xfrm>
            <a:off x="5181600" y="2667000"/>
            <a:ext cx="3962400" cy="4191000"/>
          </a:xfrm>
          <a:prstGeom prst="rect">
            <a:avLst/>
          </a:prstGeom>
          <a:noFill/>
        </p:spPr>
      </p:pic>
      <p:pic>
        <p:nvPicPr>
          <p:cNvPr id="5" name="Picture 2" descr="C:\Users\HP\Pictures\4918.jpg"/>
          <p:cNvPicPr>
            <a:picLocks noChangeAspect="1" noChangeArrowheads="1"/>
          </p:cNvPicPr>
          <p:nvPr/>
        </p:nvPicPr>
        <p:blipFill>
          <a:blip r:embed="rId5"/>
          <a:srcRect/>
          <a:stretch>
            <a:fillRect/>
          </a:stretch>
        </p:blipFill>
        <p:spPr bwMode="auto">
          <a:xfrm>
            <a:off x="0" y="2667000"/>
            <a:ext cx="5181600" cy="4191000"/>
          </a:xfrm>
          <a:prstGeom prst="rect">
            <a:avLst/>
          </a:prstGeom>
          <a:noFill/>
        </p:spPr>
      </p:pic>
      <p:sp>
        <p:nvSpPr>
          <p:cNvPr id="6" name="TextBox 5"/>
          <p:cNvSpPr txBox="1"/>
          <p:nvPr/>
        </p:nvSpPr>
        <p:spPr>
          <a:xfrm>
            <a:off x="2667000" y="609600"/>
            <a:ext cx="3352800" cy="646331"/>
          </a:xfrm>
          <a:prstGeom prst="rect">
            <a:avLst/>
          </a:prstGeom>
          <a:solidFill>
            <a:schemeClr val="tx1"/>
          </a:solidFill>
        </p:spPr>
        <p:txBody>
          <a:bodyPr wrap="square" rtlCol="0">
            <a:spAutoFit/>
          </a:bodyPr>
          <a:lstStyle/>
          <a:p>
            <a:pPr algn="ctr"/>
            <a:r>
              <a:rPr lang="bn-IN" sz="3600" dirty="0" smtClean="0">
                <a:solidFill>
                  <a:schemeClr val="bg1"/>
                </a:solidFill>
              </a:rPr>
              <a:t>ধন্যবাদ</a:t>
            </a:r>
            <a:endParaRPr lang="en-US" dirty="0">
              <a:solidFill>
                <a:schemeClr val="bg1"/>
              </a:solidFill>
            </a:endParaRPr>
          </a:p>
        </p:txBody>
      </p:sp>
    </p:spTree>
  </p:cSld>
  <p:clrMapOvr>
    <a:masterClrMapping/>
  </p:clrMapOvr>
  <p:transition spd="slow" advTm="180000">
    <p:wipe dir="u"/>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0" y="7086600"/>
            <a:ext cx="9144000" cy="76200"/>
          </a:xfrm>
          <a:solidFill>
            <a:schemeClr val="tx2">
              <a:lumMod val="60000"/>
              <a:lumOff val="40000"/>
            </a:schemeClr>
          </a:solidFill>
        </p:spPr>
        <p:txBody>
          <a:bodyPr>
            <a:normAutofit fontScale="25000" lnSpcReduction="20000"/>
          </a:bodyPr>
          <a:lstStyle/>
          <a:p>
            <a:endParaRPr lang="en-US" dirty="0"/>
          </a:p>
        </p:txBody>
      </p:sp>
      <p:pic>
        <p:nvPicPr>
          <p:cNvPr id="1026" name="Picture 2" descr="C:\Users\HP\Downloads\received_940441939627123.jpeg"/>
          <p:cNvPicPr>
            <a:picLocks noChangeAspect="1" noChangeArrowheads="1"/>
          </p:cNvPicPr>
          <p:nvPr/>
        </p:nvPicPr>
        <p:blipFill>
          <a:blip r:embed="rId2"/>
          <a:srcRect/>
          <a:stretch>
            <a:fillRect/>
          </a:stretch>
        </p:blipFill>
        <p:spPr bwMode="auto">
          <a:xfrm>
            <a:off x="152400" y="1279650"/>
            <a:ext cx="2419350" cy="27409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76200" y="4036398"/>
            <a:ext cx="4572000" cy="2677656"/>
          </a:xfrm>
          <a:prstGeom prst="rect">
            <a:avLst/>
          </a:prstGeom>
          <a:solidFill>
            <a:schemeClr val="tx1"/>
          </a:solidFill>
        </p:spPr>
        <p:txBody>
          <a:bodyPr>
            <a:spAutoFit/>
          </a:bodyPr>
          <a:lstStyle/>
          <a:p>
            <a:r>
              <a:rPr lang="bn-IN" sz="2400" b="1" dirty="0" smtClean="0">
                <a:solidFill>
                  <a:schemeClr val="bg1"/>
                </a:solidFill>
              </a:rPr>
              <a:t>মোছাঃ </a:t>
            </a:r>
            <a:r>
              <a:rPr lang="bn-IN" sz="2400" b="1" dirty="0">
                <a:solidFill>
                  <a:schemeClr val="bg1"/>
                </a:solidFill>
              </a:rPr>
              <a:t>শিউলী বেগম </a:t>
            </a:r>
            <a:r>
              <a:rPr lang="en-US" sz="2400" b="1" dirty="0">
                <a:solidFill>
                  <a:schemeClr val="bg1"/>
                </a:solidFill>
              </a:rPr>
              <a:t/>
            </a:r>
            <a:br>
              <a:rPr lang="en-US" sz="2400" b="1" dirty="0">
                <a:solidFill>
                  <a:schemeClr val="bg1"/>
                </a:solidFill>
              </a:rPr>
            </a:br>
            <a:r>
              <a:rPr lang="bn-IN" sz="2400" b="1" dirty="0">
                <a:solidFill>
                  <a:schemeClr val="bg1"/>
                </a:solidFill>
              </a:rPr>
              <a:t>সহকারী শিক্ষক আইসিটি</a:t>
            </a:r>
            <a:br>
              <a:rPr lang="bn-IN" sz="2400" b="1" dirty="0">
                <a:solidFill>
                  <a:schemeClr val="bg1"/>
                </a:solidFill>
              </a:rPr>
            </a:br>
            <a:r>
              <a:rPr lang="bn-IN" sz="2400" b="1" dirty="0">
                <a:solidFill>
                  <a:schemeClr val="bg1"/>
                </a:solidFill>
              </a:rPr>
              <a:t>আরজিদেবীপুর শিয়ালকোট আলিম মাদ্রাসা</a:t>
            </a:r>
            <a:r>
              <a:rPr lang="bn-IN" sz="2400" b="1" u="sng" dirty="0">
                <a:solidFill>
                  <a:schemeClr val="bg1"/>
                </a:solidFill>
              </a:rPr>
              <a:t/>
            </a:r>
            <a:br>
              <a:rPr lang="bn-IN" sz="2400" b="1" u="sng" dirty="0">
                <a:solidFill>
                  <a:schemeClr val="bg1"/>
                </a:solidFill>
              </a:rPr>
            </a:br>
            <a:r>
              <a:rPr lang="bn-IN" sz="2400" b="1" dirty="0">
                <a:solidFill>
                  <a:schemeClr val="bg1"/>
                </a:solidFill>
              </a:rPr>
              <a:t>মোবাইল নং </a:t>
            </a:r>
            <a:r>
              <a:rPr lang="en-US" sz="2400" b="1" dirty="0">
                <a:solidFill>
                  <a:schemeClr val="bg1"/>
                </a:solidFill>
              </a:rPr>
              <a:t>01788093620</a:t>
            </a:r>
            <a:br>
              <a:rPr lang="en-US" sz="2400" b="1" dirty="0">
                <a:solidFill>
                  <a:schemeClr val="bg1"/>
                </a:solidFill>
              </a:rPr>
            </a:br>
            <a:r>
              <a:rPr lang="bn-IN" sz="2400" b="1" dirty="0">
                <a:solidFill>
                  <a:schemeClr val="bg1"/>
                </a:solidFill>
              </a:rPr>
              <a:t>ইমেইল-</a:t>
            </a:r>
            <a:r>
              <a:rPr lang="en-US" sz="2400" dirty="0">
                <a:solidFill>
                  <a:schemeClr val="bg1"/>
                </a:solidFill>
              </a:rPr>
              <a:t>sheuli1978.bd@gmail.com</a:t>
            </a:r>
            <a:endParaRPr lang="en-US" sz="2400" dirty="0"/>
          </a:p>
        </p:txBody>
      </p:sp>
      <p:sp>
        <p:nvSpPr>
          <p:cNvPr id="7" name="TextBox 6"/>
          <p:cNvSpPr txBox="1"/>
          <p:nvPr/>
        </p:nvSpPr>
        <p:spPr>
          <a:xfrm>
            <a:off x="152400" y="162699"/>
            <a:ext cx="3193576" cy="646331"/>
          </a:xfrm>
          <a:prstGeom prst="rect">
            <a:avLst/>
          </a:prstGeom>
          <a:solidFill>
            <a:schemeClr val="tx1"/>
          </a:solidFill>
        </p:spPr>
        <p:txBody>
          <a:bodyPr wrap="square" rtlCol="0">
            <a:spAutoFit/>
          </a:bodyPr>
          <a:lstStyle/>
          <a:p>
            <a:pPr algn="ctr"/>
            <a:r>
              <a:rPr lang="bn-IN" sz="3600" dirty="0" smtClean="0">
                <a:solidFill>
                  <a:schemeClr val="bg1"/>
                </a:solidFill>
              </a:rPr>
              <a:t>শিক্ষক পরিচিতি</a:t>
            </a:r>
            <a:endParaRPr lang="en-US" dirty="0">
              <a:solidFill>
                <a:schemeClr val="bg1"/>
              </a:solidFill>
            </a:endParaRPr>
          </a:p>
        </p:txBody>
      </p:sp>
      <p:sp>
        <p:nvSpPr>
          <p:cNvPr id="8" name="Rectangle 7"/>
          <p:cNvSpPr/>
          <p:nvPr/>
        </p:nvSpPr>
        <p:spPr>
          <a:xfrm>
            <a:off x="4885061" y="3377146"/>
            <a:ext cx="3860042" cy="3785652"/>
          </a:xfrm>
          <a:prstGeom prst="rect">
            <a:avLst/>
          </a:prstGeom>
          <a:solidFill>
            <a:schemeClr val="tx1"/>
          </a:solidFill>
        </p:spPr>
        <p:txBody>
          <a:bodyPr wrap="square">
            <a:spAutoFit/>
          </a:bodyPr>
          <a:lstStyle/>
          <a:p>
            <a:pPr algn="ctr"/>
            <a:r>
              <a:rPr lang="bn-IN" sz="2400" dirty="0">
                <a:solidFill>
                  <a:schemeClr val="bg1"/>
                </a:solidFill>
              </a:rPr>
              <a:t/>
            </a:r>
            <a:br>
              <a:rPr lang="bn-IN" sz="2400" dirty="0">
                <a:solidFill>
                  <a:schemeClr val="bg1"/>
                </a:solidFill>
              </a:rPr>
            </a:br>
            <a:r>
              <a:rPr lang="bn-IN" sz="2400" dirty="0">
                <a:solidFill>
                  <a:schemeClr val="bg1"/>
                </a:solidFill>
              </a:rPr>
              <a:t>শ্রেণীঃ ষষ্ঠ</a:t>
            </a:r>
            <a:br>
              <a:rPr lang="bn-IN" sz="2400" dirty="0">
                <a:solidFill>
                  <a:schemeClr val="bg1"/>
                </a:solidFill>
              </a:rPr>
            </a:br>
            <a:r>
              <a:rPr lang="bn-IN" sz="2400" dirty="0">
                <a:solidFill>
                  <a:schemeClr val="bg1"/>
                </a:solidFill>
              </a:rPr>
              <a:t>বিষয়ঃ তথ্য ও যোগাযোগ প্রযুক্তি</a:t>
            </a:r>
            <a:br>
              <a:rPr lang="bn-IN" sz="2400" dirty="0">
                <a:solidFill>
                  <a:schemeClr val="bg1"/>
                </a:solidFill>
              </a:rPr>
            </a:br>
            <a:r>
              <a:rPr lang="bn-IN" sz="2400" dirty="0">
                <a:solidFill>
                  <a:schemeClr val="bg1"/>
                </a:solidFill>
              </a:rPr>
              <a:t>সাধারণ পাঠঃ তথ্য ও যোগাযোগ প্রযুক্তি  </a:t>
            </a:r>
            <a:br>
              <a:rPr lang="bn-IN" sz="2400" dirty="0">
                <a:solidFill>
                  <a:schemeClr val="bg1"/>
                </a:solidFill>
              </a:rPr>
            </a:br>
            <a:r>
              <a:rPr lang="bn-IN" sz="2400" dirty="0">
                <a:solidFill>
                  <a:schemeClr val="bg1"/>
                </a:solidFill>
              </a:rPr>
              <a:t>বিশেষ পাঠঃ প্রসেসর ও মাদারবোর্ড</a:t>
            </a:r>
            <a:br>
              <a:rPr lang="bn-IN" sz="2400" dirty="0">
                <a:solidFill>
                  <a:schemeClr val="bg1"/>
                </a:solidFill>
              </a:rPr>
            </a:br>
            <a:r>
              <a:rPr lang="bn-IN" sz="2400" dirty="0">
                <a:solidFill>
                  <a:schemeClr val="bg1"/>
                </a:solidFill>
              </a:rPr>
              <a:t>সময়ঃ ৫০ মিনিট</a:t>
            </a:r>
            <a:br>
              <a:rPr lang="bn-IN" sz="2400" dirty="0">
                <a:solidFill>
                  <a:schemeClr val="bg1"/>
                </a:solidFill>
              </a:rPr>
            </a:br>
            <a:r>
              <a:rPr lang="bn-IN" sz="2400" dirty="0">
                <a:solidFill>
                  <a:schemeClr val="bg1"/>
                </a:solidFill>
              </a:rPr>
              <a:t>তারিখঃ ৫-৫-১৯</a:t>
            </a:r>
            <a:endParaRPr lang="en-US" sz="2400" dirty="0"/>
          </a:p>
        </p:txBody>
      </p:sp>
      <p:pic>
        <p:nvPicPr>
          <p:cNvPr id="11" name="Picture 3" descr="C:\Users\HP\Pictures\4918.jpg"/>
          <p:cNvPicPr>
            <a:picLocks noChangeAspect="1" noChangeArrowheads="1"/>
          </p:cNvPicPr>
          <p:nvPr/>
        </p:nvPicPr>
        <p:blipFill>
          <a:blip r:embed="rId3"/>
          <a:srcRect/>
          <a:stretch>
            <a:fillRect/>
          </a:stretch>
        </p:blipFill>
        <p:spPr bwMode="auto">
          <a:xfrm>
            <a:off x="4628866" y="1405046"/>
            <a:ext cx="2047749" cy="1785827"/>
          </a:xfrm>
          <a:prstGeom prst="rect">
            <a:avLst/>
          </a:prstGeom>
          <a:noFill/>
        </p:spPr>
      </p:pic>
      <p:pic>
        <p:nvPicPr>
          <p:cNvPr id="12" name="Picture 2" descr="C:\Users\HP\Pictures\processor.jpg"/>
          <p:cNvPicPr>
            <a:picLocks noChangeAspect="1" noChangeArrowheads="1"/>
          </p:cNvPicPr>
          <p:nvPr/>
        </p:nvPicPr>
        <p:blipFill>
          <a:blip r:embed="rId4"/>
          <a:srcRect/>
          <a:stretch>
            <a:fillRect/>
          </a:stretch>
        </p:blipFill>
        <p:spPr bwMode="auto">
          <a:xfrm>
            <a:off x="6815082" y="1405046"/>
            <a:ext cx="1730528" cy="1785825"/>
          </a:xfrm>
          <a:prstGeom prst="rect">
            <a:avLst/>
          </a:prstGeom>
          <a:noFill/>
        </p:spPr>
      </p:pic>
      <p:sp>
        <p:nvSpPr>
          <p:cNvPr id="10" name="TextBox 9"/>
          <p:cNvSpPr txBox="1"/>
          <p:nvPr/>
        </p:nvSpPr>
        <p:spPr>
          <a:xfrm>
            <a:off x="4885061" y="304800"/>
            <a:ext cx="3039739" cy="646331"/>
          </a:xfrm>
          <a:prstGeom prst="rect">
            <a:avLst/>
          </a:prstGeom>
          <a:solidFill>
            <a:schemeClr val="tx1"/>
          </a:solidFill>
        </p:spPr>
        <p:txBody>
          <a:bodyPr wrap="square" rtlCol="0">
            <a:spAutoFit/>
          </a:bodyPr>
          <a:lstStyle/>
          <a:p>
            <a:pPr algn="ctr"/>
            <a:r>
              <a:rPr lang="bn-IN" sz="3600" dirty="0" smtClean="0">
                <a:solidFill>
                  <a:schemeClr val="bg1"/>
                </a:solidFill>
              </a:rPr>
              <a:t>পাঠ পরিচিতি</a:t>
            </a:r>
            <a:endParaRPr lang="en-US" dirty="0">
              <a:solidFill>
                <a:schemeClr val="bg1"/>
              </a:solidFill>
            </a:endParaRPr>
          </a:p>
        </p:txBody>
      </p:sp>
    </p:spTree>
  </p:cSld>
  <p:clrMapOvr>
    <a:masterClrMapping/>
  </p:clrMapOvr>
  <p:transition advTm="179837">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09600"/>
            <a:ext cx="6400800" cy="1447800"/>
          </a:xfrm>
          <a:solidFill>
            <a:schemeClr val="tx1"/>
          </a:solidFill>
        </p:spPr>
        <p:txBody>
          <a:bodyPr>
            <a:normAutofit/>
          </a:bodyPr>
          <a:lstStyle/>
          <a:p>
            <a:r>
              <a:rPr lang="bn-IN" sz="4000" dirty="0" smtClean="0">
                <a:solidFill>
                  <a:schemeClr val="bg1"/>
                </a:solidFill>
              </a:rPr>
              <a:t>আজকের পাঠ</a:t>
            </a:r>
          </a:p>
          <a:p>
            <a:r>
              <a:rPr lang="bn-IN" sz="4000" dirty="0" smtClean="0">
                <a:solidFill>
                  <a:schemeClr val="bg1"/>
                </a:solidFill>
              </a:rPr>
              <a:t>প্রসেসর ও মাদারবোর্ড</a:t>
            </a:r>
            <a:r>
              <a:rPr lang="bn-IN" dirty="0" smtClean="0"/>
              <a:t> </a:t>
            </a:r>
            <a:endParaRPr lang="en-US" dirty="0"/>
          </a:p>
        </p:txBody>
      </p:sp>
    </p:spTree>
  </p:cSld>
  <p:clrMapOvr>
    <a:masterClrMapping/>
  </p:clrMapOvr>
  <p:transition advTm="180961">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1"/>
            <a:ext cx="8229600" cy="1219199"/>
          </a:xfrm>
        </p:spPr>
        <p:txBody>
          <a:bodyPr>
            <a:normAutofit fontScale="90000"/>
          </a:bodyPr>
          <a:lstStyle/>
          <a:p>
            <a:r>
              <a:rPr lang="bn-IN" dirty="0" smtClean="0"/>
              <a:t>ছবির দিকে লক্ষ করি</a:t>
            </a:r>
            <a:br>
              <a:rPr lang="bn-IN" dirty="0" smtClean="0"/>
            </a:br>
            <a:endParaRPr lang="en-US" dirty="0"/>
          </a:p>
        </p:txBody>
      </p:sp>
      <p:sp>
        <p:nvSpPr>
          <p:cNvPr id="3" name="Subtitle 2"/>
          <p:cNvSpPr>
            <a:spLocks noGrp="1"/>
          </p:cNvSpPr>
          <p:nvPr>
            <p:ph type="subTitle" idx="1"/>
          </p:nvPr>
        </p:nvSpPr>
        <p:spPr>
          <a:xfrm>
            <a:off x="533400" y="1447800"/>
            <a:ext cx="8382000" cy="5181600"/>
          </a:xfrm>
        </p:spPr>
        <p:txBody>
          <a:bodyPr/>
          <a:lstStyle/>
          <a:p>
            <a:endParaRPr lang="en-US" dirty="0"/>
          </a:p>
        </p:txBody>
      </p:sp>
      <p:pic>
        <p:nvPicPr>
          <p:cNvPr id="1026" name="Picture 2" descr="C:\Users\HP\Pictures\processor.jpg"/>
          <p:cNvPicPr>
            <a:picLocks noChangeAspect="1" noChangeArrowheads="1"/>
          </p:cNvPicPr>
          <p:nvPr/>
        </p:nvPicPr>
        <p:blipFill>
          <a:blip r:embed="rId3"/>
          <a:srcRect/>
          <a:stretch>
            <a:fillRect/>
          </a:stretch>
        </p:blipFill>
        <p:spPr bwMode="auto">
          <a:xfrm>
            <a:off x="4724400" y="1367449"/>
            <a:ext cx="4419600" cy="5490551"/>
          </a:xfrm>
          <a:prstGeom prst="rect">
            <a:avLst/>
          </a:prstGeom>
          <a:noFill/>
        </p:spPr>
      </p:pic>
      <p:pic>
        <p:nvPicPr>
          <p:cNvPr id="1027" name="Picture 3" descr="C:\Users\HP\Pictures\4918.jpg"/>
          <p:cNvPicPr>
            <a:picLocks noChangeAspect="1" noChangeArrowheads="1"/>
          </p:cNvPicPr>
          <p:nvPr/>
        </p:nvPicPr>
        <p:blipFill>
          <a:blip r:embed="rId4"/>
          <a:srcRect/>
          <a:stretch>
            <a:fillRect/>
          </a:stretch>
        </p:blipFill>
        <p:spPr bwMode="auto">
          <a:xfrm>
            <a:off x="1" y="1421182"/>
            <a:ext cx="4648200" cy="5436818"/>
          </a:xfrm>
          <a:prstGeom prst="rect">
            <a:avLst/>
          </a:prstGeom>
          <a:noFill/>
        </p:spPr>
      </p:pic>
    </p:spTree>
  </p:cSld>
  <p:clrMapOvr>
    <a:masterClrMapping/>
  </p:clrMapOvr>
  <p:transition spd="slow" advTm="61000">
    <p:wipe dir="r"/>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71600"/>
            <a:ext cx="9144000" cy="5486400"/>
          </a:xfrm>
          <a:solidFill>
            <a:schemeClr val="tx1">
              <a:lumMod val="95000"/>
            </a:schemeClr>
          </a:solidFill>
          <a:ln>
            <a:solidFill>
              <a:schemeClr val="accent6">
                <a:lumMod val="75000"/>
              </a:schemeClr>
            </a:solidFill>
          </a:ln>
        </p:spPr>
        <p:txBody>
          <a:bodyPr>
            <a:normAutofit/>
          </a:bodyPr>
          <a:lstStyle/>
          <a:p>
            <a:r>
              <a:rPr lang="bn-IN" sz="4000" dirty="0" smtClean="0">
                <a:solidFill>
                  <a:schemeClr val="bg1"/>
                </a:solidFill>
              </a:rPr>
              <a:t>পাঠ শেষে শিক্ষার্থী</a:t>
            </a:r>
            <a:r>
              <a:rPr lang="en-US" sz="4000" dirty="0" smtClean="0">
                <a:solidFill>
                  <a:schemeClr val="bg1"/>
                </a:solidFill>
              </a:rPr>
              <a:t>…..</a:t>
            </a:r>
            <a:r>
              <a:rPr lang="bn-IN" sz="4000" dirty="0" smtClean="0">
                <a:solidFill>
                  <a:schemeClr val="bg1"/>
                </a:solidFill>
              </a:rPr>
              <a:t> </a:t>
            </a:r>
            <a:endParaRPr lang="bn-IN" sz="3600" dirty="0" smtClean="0">
              <a:solidFill>
                <a:schemeClr val="bg1"/>
              </a:solidFill>
            </a:endParaRPr>
          </a:p>
          <a:p>
            <a:r>
              <a:rPr lang="bn-IN" sz="3600" dirty="0" smtClean="0">
                <a:solidFill>
                  <a:schemeClr val="bg1"/>
                </a:solidFill>
              </a:rPr>
              <a:t>১।প্রসেসর কী বলতে পারবে; </a:t>
            </a:r>
          </a:p>
          <a:p>
            <a:r>
              <a:rPr lang="bn-IN" sz="3600" dirty="0" smtClean="0">
                <a:solidFill>
                  <a:schemeClr val="bg1"/>
                </a:solidFill>
              </a:rPr>
              <a:t>২।মাদারবোর্ড সম্পর্কে বর্ণনা করতে পারবে;</a:t>
            </a:r>
          </a:p>
          <a:p>
            <a:r>
              <a:rPr lang="bn-IN" sz="3600" dirty="0" smtClean="0">
                <a:solidFill>
                  <a:schemeClr val="bg1"/>
                </a:solidFill>
              </a:rPr>
              <a:t>৩।মাদারবোর্ড ও প্রসেসরে চিত্র অংকন করতে পারবে;  </a:t>
            </a:r>
          </a:p>
          <a:p>
            <a:r>
              <a:rPr lang="bn-IN" sz="3600" dirty="0" smtClean="0">
                <a:solidFill>
                  <a:schemeClr val="bg1"/>
                </a:solidFill>
              </a:rPr>
              <a:t> ৪।প্রসেসর ও মাদারবোর্ড এর গুরুত্ব ব্যাখ্যা করতে পারবে।</a:t>
            </a:r>
            <a:r>
              <a:rPr lang="bn-IN" sz="2400" dirty="0" smtClean="0">
                <a:solidFill>
                  <a:schemeClr val="tx1"/>
                </a:solidFill>
              </a:rPr>
              <a:t> </a:t>
            </a:r>
            <a:endParaRPr lang="en-US" sz="2400" dirty="0">
              <a:solidFill>
                <a:schemeClr val="tx1"/>
              </a:solidFill>
            </a:endParaRPr>
          </a:p>
        </p:txBody>
      </p:sp>
      <p:sp>
        <p:nvSpPr>
          <p:cNvPr id="5" name="TextBox 4"/>
          <p:cNvSpPr txBox="1"/>
          <p:nvPr/>
        </p:nvSpPr>
        <p:spPr>
          <a:xfrm>
            <a:off x="2819400" y="228600"/>
            <a:ext cx="2667000" cy="646331"/>
          </a:xfrm>
          <a:prstGeom prst="rect">
            <a:avLst/>
          </a:prstGeom>
          <a:solidFill>
            <a:schemeClr val="tx1"/>
          </a:solidFill>
        </p:spPr>
        <p:txBody>
          <a:bodyPr wrap="square" rtlCol="0">
            <a:spAutoFit/>
          </a:bodyPr>
          <a:lstStyle/>
          <a:p>
            <a:pPr algn="ctr"/>
            <a:r>
              <a:rPr lang="bn-IN" sz="3600" dirty="0" smtClean="0">
                <a:solidFill>
                  <a:schemeClr val="bg1"/>
                </a:solidFill>
              </a:rPr>
              <a:t>শিখণ ফল</a:t>
            </a:r>
            <a:endParaRPr lang="en-US" dirty="0">
              <a:solidFill>
                <a:schemeClr val="bg1"/>
              </a:solidFill>
            </a:endParaRPr>
          </a:p>
        </p:txBody>
      </p:sp>
    </p:spTree>
  </p:cSld>
  <p:clrMapOvr>
    <a:masterClrMapping/>
  </p:clrMapOvr>
  <p:transition spd="slow" advTm="127000">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80999"/>
            <a:ext cx="5410200" cy="714233"/>
          </a:xfrm>
        </p:spPr>
        <p:txBody>
          <a:bodyPr>
            <a:normAutofit/>
          </a:bodyPr>
          <a:lstStyle/>
          <a:p>
            <a:r>
              <a:rPr lang="bn-IN" sz="3600" dirty="0" smtClean="0"/>
              <a:t>ছবিটি লক্ষ করি</a:t>
            </a:r>
            <a:endParaRPr lang="en-US" sz="3600" dirty="0"/>
          </a:p>
        </p:txBody>
      </p:sp>
      <p:sp>
        <p:nvSpPr>
          <p:cNvPr id="3" name="Subtitle 2"/>
          <p:cNvSpPr>
            <a:spLocks noGrp="1"/>
          </p:cNvSpPr>
          <p:nvPr>
            <p:ph type="subTitle" idx="1"/>
          </p:nvPr>
        </p:nvSpPr>
        <p:spPr>
          <a:xfrm rot="10800000" flipV="1">
            <a:off x="0" y="3124200"/>
            <a:ext cx="8991600" cy="3733800"/>
          </a:xfrm>
          <a:solidFill>
            <a:schemeClr val="tx1"/>
          </a:solidFill>
        </p:spPr>
        <p:txBody>
          <a:bodyPr>
            <a:noAutofit/>
          </a:bodyPr>
          <a:lstStyle/>
          <a:p>
            <a:endParaRPr lang="en-US" sz="3600" b="1" dirty="0" smtClean="0">
              <a:solidFill>
                <a:schemeClr val="bg1"/>
              </a:solidFill>
            </a:endParaRPr>
          </a:p>
          <a:p>
            <a:r>
              <a:rPr lang="bn-IN" sz="3600" b="1" dirty="0" smtClean="0">
                <a:solidFill>
                  <a:schemeClr val="bg1"/>
                </a:solidFill>
              </a:rPr>
              <a:t>কম্পিউটারের প্রসেসর মেমোরি তথ্য দেয়া নেয়া করে এবং সেগুলো প্রক্রিয়া করে মাদারবোর্ডের মাঝে বেশ বড় একটা ডিভাইস এটাই প্রসেসর ।</a:t>
            </a:r>
            <a:endParaRPr lang="en-US" sz="4000" b="1" dirty="0">
              <a:solidFill>
                <a:schemeClr val="bg1"/>
              </a:solidFill>
            </a:endParaRPr>
          </a:p>
        </p:txBody>
      </p:sp>
      <p:pic>
        <p:nvPicPr>
          <p:cNvPr id="4" name="Picture 2" descr="C:\Users\HP\Pictures\processor.jpg"/>
          <p:cNvPicPr>
            <a:picLocks noChangeAspect="1" noChangeArrowheads="1"/>
          </p:cNvPicPr>
          <p:nvPr/>
        </p:nvPicPr>
        <p:blipFill>
          <a:blip r:embed="rId3"/>
          <a:srcRect/>
          <a:stretch>
            <a:fillRect/>
          </a:stretch>
        </p:blipFill>
        <p:spPr bwMode="auto">
          <a:xfrm>
            <a:off x="2743200" y="1447800"/>
            <a:ext cx="2971800" cy="1447800"/>
          </a:xfrm>
          <a:prstGeom prst="rect">
            <a:avLst/>
          </a:prstGeom>
          <a:noFill/>
        </p:spPr>
      </p:pic>
    </p:spTree>
  </p:cSld>
  <p:clrMapOvr>
    <a:masterClrMapping/>
  </p:clrMapOvr>
  <p:transition spd="slow" advTm="126000">
    <p:wedge/>
    <p:sndAc>
      <p:stSnd>
        <p:snd r:embed="rId2" name="explod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239000" cy="838200"/>
          </a:xfrm>
        </p:spPr>
        <p:txBody>
          <a:bodyPr>
            <a:normAutofit/>
          </a:bodyPr>
          <a:lstStyle/>
          <a:p>
            <a:endParaRPr lang="en-US" sz="4000" dirty="0"/>
          </a:p>
        </p:txBody>
      </p:sp>
      <p:sp>
        <p:nvSpPr>
          <p:cNvPr id="3" name="Subtitle 2"/>
          <p:cNvSpPr>
            <a:spLocks noGrp="1"/>
          </p:cNvSpPr>
          <p:nvPr>
            <p:ph type="subTitle" idx="1"/>
          </p:nvPr>
        </p:nvSpPr>
        <p:spPr>
          <a:xfrm rot="10800000" flipV="1">
            <a:off x="0" y="3124200"/>
            <a:ext cx="9144000" cy="3733800"/>
          </a:xfrm>
          <a:solidFill>
            <a:schemeClr val="tx1"/>
          </a:solidFill>
        </p:spPr>
        <p:txBody>
          <a:bodyPr>
            <a:normAutofit/>
          </a:bodyPr>
          <a:lstStyle/>
          <a:p>
            <a:r>
              <a:rPr lang="bn-IN" sz="3200" b="1" dirty="0" smtClean="0">
                <a:solidFill>
                  <a:schemeClr val="bg1"/>
                </a:solidFill>
              </a:rPr>
              <a:t>প্রসেসর প্রতি মুহূর্তে লক্ষ্য কোটি হিসাব নিকাশ করে বলে প্রসেসরের মধ্যে দিয়ে অনেক বিদ্যুৎ প্রবাহিত হয় আর সেটা এত গরম হয়ে উঠে যে তাকে আলাদাভাবে ফ্যান দিয়ে ঠান্ডা না করলে সেটা জ্বলে পুড়ে যেতে পারে।মাদারবোর্ডে যেসব ইলেকট্রনিক্স খুঁটিনাটি আছে তার মধ্যে সবচেয়ে বড় ও গুরুত্বপূর্ণ হচ্ছে প্রসেসর।</a:t>
            </a:r>
            <a:r>
              <a:rPr lang="bn-IN" sz="3200" b="1" dirty="0" smtClean="0">
                <a:solidFill>
                  <a:schemeClr val="tx1"/>
                </a:solidFill>
              </a:rPr>
              <a:t> </a:t>
            </a:r>
            <a:r>
              <a:rPr lang="bn-IN" dirty="0" smtClean="0">
                <a:solidFill>
                  <a:schemeClr val="tx1"/>
                </a:solidFill>
              </a:rPr>
              <a:t> </a:t>
            </a:r>
            <a:endParaRPr lang="en-US" dirty="0">
              <a:solidFill>
                <a:schemeClr val="tx1"/>
              </a:solidFill>
            </a:endParaRPr>
          </a:p>
        </p:txBody>
      </p:sp>
      <p:pic>
        <p:nvPicPr>
          <p:cNvPr id="4" name="Picture 2" descr="C:\Users\HP\Pictures\processor.jpg"/>
          <p:cNvPicPr>
            <a:picLocks noChangeAspect="1" noChangeArrowheads="1"/>
          </p:cNvPicPr>
          <p:nvPr/>
        </p:nvPicPr>
        <p:blipFill>
          <a:blip r:embed="rId3"/>
          <a:srcRect/>
          <a:stretch>
            <a:fillRect/>
          </a:stretch>
        </p:blipFill>
        <p:spPr bwMode="auto">
          <a:xfrm>
            <a:off x="0" y="0"/>
            <a:ext cx="9144000" cy="3200400"/>
          </a:xfrm>
          <a:prstGeom prst="rect">
            <a:avLst/>
          </a:prstGeom>
          <a:noFill/>
        </p:spPr>
      </p:pic>
    </p:spTree>
  </p:cSld>
  <p:clrMapOvr>
    <a:masterClrMapping/>
  </p:clrMapOvr>
  <p:transition spd="slow" advTm="128000">
    <p:wipe dir="d"/>
    <p:sndAc>
      <p:stSnd>
        <p:snd r:embed="rId2" name="bomb.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8055" y="381001"/>
            <a:ext cx="3200400" cy="761999"/>
          </a:xfrm>
        </p:spPr>
        <p:txBody>
          <a:bodyPr/>
          <a:lstStyle/>
          <a:p>
            <a:pPr algn="ctr"/>
            <a:r>
              <a:rPr lang="bn-IN" sz="3600" dirty="0" smtClean="0"/>
              <a:t>একক কাজ</a:t>
            </a:r>
            <a:r>
              <a:rPr lang="bn-IN" dirty="0" smtClean="0"/>
              <a:t> </a:t>
            </a:r>
            <a:endParaRPr lang="en-US" dirty="0"/>
          </a:p>
        </p:txBody>
      </p:sp>
      <p:sp>
        <p:nvSpPr>
          <p:cNvPr id="3" name="Subtitle 2"/>
          <p:cNvSpPr>
            <a:spLocks noGrp="1"/>
          </p:cNvSpPr>
          <p:nvPr>
            <p:ph type="subTitle" idx="1"/>
          </p:nvPr>
        </p:nvSpPr>
        <p:spPr>
          <a:xfrm>
            <a:off x="3200400" y="4191000"/>
            <a:ext cx="3429000" cy="838200"/>
          </a:xfrm>
        </p:spPr>
        <p:txBody>
          <a:bodyPr/>
          <a:lstStyle/>
          <a:p>
            <a:pPr algn="ctr"/>
            <a:r>
              <a:rPr lang="bn-IN" sz="3600" dirty="0" smtClean="0">
                <a:solidFill>
                  <a:schemeClr val="tx1"/>
                </a:solidFill>
              </a:rPr>
              <a:t>প্রসেসর কী?</a:t>
            </a:r>
            <a:endParaRPr lang="en-US" sz="32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447800"/>
            <a:ext cx="4572000" cy="2362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038600"/>
            <a:ext cx="8686800" cy="2667000"/>
          </a:xfrm>
          <a:solidFill>
            <a:schemeClr val="tx1"/>
          </a:solidFill>
        </p:spPr>
        <p:txBody>
          <a:bodyPr>
            <a:normAutofit/>
          </a:bodyPr>
          <a:lstStyle/>
          <a:p>
            <a:r>
              <a:rPr lang="bn-IN" dirty="0" smtClean="0">
                <a:solidFill>
                  <a:schemeClr val="bg1"/>
                </a:solidFill>
              </a:rPr>
              <a:t>সিস্টেম ইউনিটের ভেতরে মাদারবোর্ড যে অসংখ্য খুটিনাটি যন্ত্রপাতি লাগানো আছে এটাই হচ্ছে মাদারবোর্ড।      </a:t>
            </a:r>
          </a:p>
          <a:p>
            <a:r>
              <a:rPr lang="bn-IN" dirty="0" smtClean="0">
                <a:solidFill>
                  <a:schemeClr val="bg1"/>
                </a:solidFill>
              </a:rPr>
              <a:t>মাদারবোর্ডের মধ্যে  যন্ত্রপাতিগুলো হচ্ছে,প্রসেসর,র‍্যাম,হার্ডডিস্ক ড্রাইভ,ডিভিডি ড্রাইভ,কলিং ফ্যান,  গিগাবাইট,অডিও পোর্ট,ইউএসবি পোর্ট ইত্যাদি।</a:t>
            </a:r>
            <a:endParaRPr lang="en-US" dirty="0"/>
          </a:p>
        </p:txBody>
      </p:sp>
      <p:pic>
        <p:nvPicPr>
          <p:cNvPr id="1026" name="Picture 2" descr="C:\Users\HP\Pictures\4918.jpg"/>
          <p:cNvPicPr>
            <a:picLocks noChangeAspect="1" noChangeArrowheads="1"/>
          </p:cNvPicPr>
          <p:nvPr/>
        </p:nvPicPr>
        <p:blipFill>
          <a:blip r:embed="rId2"/>
          <a:srcRect/>
          <a:stretch>
            <a:fillRect/>
          </a:stretch>
        </p:blipFill>
        <p:spPr bwMode="auto">
          <a:xfrm>
            <a:off x="2438400" y="1600200"/>
            <a:ext cx="4572000" cy="2133600"/>
          </a:xfrm>
          <a:prstGeom prst="rect">
            <a:avLst/>
          </a:prstGeom>
          <a:noFill/>
        </p:spPr>
      </p:pic>
      <p:sp>
        <p:nvSpPr>
          <p:cNvPr id="5" name="TextBox 4"/>
          <p:cNvSpPr txBox="1"/>
          <p:nvPr/>
        </p:nvSpPr>
        <p:spPr>
          <a:xfrm>
            <a:off x="2857500" y="304800"/>
            <a:ext cx="3581400" cy="646331"/>
          </a:xfrm>
          <a:prstGeom prst="rect">
            <a:avLst/>
          </a:prstGeom>
          <a:noFill/>
        </p:spPr>
        <p:txBody>
          <a:bodyPr wrap="square" rtlCol="0">
            <a:spAutoFit/>
          </a:bodyPr>
          <a:lstStyle/>
          <a:p>
            <a:pPr algn="ctr"/>
            <a:r>
              <a:rPr lang="bn-IN" sz="3600" dirty="0" smtClean="0">
                <a:solidFill>
                  <a:schemeClr val="bg1"/>
                </a:solidFill>
              </a:rPr>
              <a:t>ছবিটি লক্ষ কর</a:t>
            </a:r>
            <a:endParaRPr lang="en-US" dirty="0">
              <a:solidFill>
                <a:schemeClr val="bg1"/>
              </a:solidFill>
            </a:endParaRPr>
          </a:p>
        </p:txBody>
      </p:sp>
    </p:spTree>
  </p:cSld>
  <p:clrMapOvr>
    <a:masterClrMapping/>
  </p:clrMapOvr>
  <p:transition spd="slow" advTm="182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507</TotalTime>
  <Words>304</Words>
  <Application>Microsoft Office PowerPoint</Application>
  <PresentationFormat>On-screen Show (4:3)</PresentationFormat>
  <Paragraphs>38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Book Antiqua</vt:lpstr>
      <vt:lpstr>Lucida Sans</vt:lpstr>
      <vt:lpstr>Vrinda</vt:lpstr>
      <vt:lpstr>Wingdings</vt:lpstr>
      <vt:lpstr>Wingdings 2</vt:lpstr>
      <vt:lpstr>Wingdings 3</vt:lpstr>
      <vt:lpstr>Apex</vt:lpstr>
      <vt:lpstr>সুপ্রিয় শিক্ষার্থীবৃন্দ সবাইকে স্বাগত….. </vt:lpstr>
      <vt:lpstr>PowerPoint Presentation</vt:lpstr>
      <vt:lpstr>PowerPoint Presentation</vt:lpstr>
      <vt:lpstr>ছবির দিকে লক্ষ করি </vt:lpstr>
      <vt:lpstr>PowerPoint Presentation</vt:lpstr>
      <vt:lpstr>ছবিটি লক্ষ করি</vt:lpstr>
      <vt:lpstr>PowerPoint Presentation</vt:lpstr>
      <vt:lpstr>একক কাজ </vt:lpstr>
      <vt:lpstr>PowerPoint Presentation</vt:lpstr>
      <vt:lpstr>জোড়ায় কাজ</vt:lpstr>
      <vt:lpstr>দলগত কাজ</vt:lpstr>
      <vt:lpstr>মূল্যায়ন</vt:lpstr>
      <vt:lpstr>বাড়ির কাজ</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সবাইকে স্বাগত…..</dc:title>
  <dc:creator>HP</dc:creator>
  <cp:lastModifiedBy>HP</cp:lastModifiedBy>
  <cp:revision>89</cp:revision>
  <dcterms:created xsi:type="dcterms:W3CDTF">2019-07-27T09:06:55Z</dcterms:created>
  <dcterms:modified xsi:type="dcterms:W3CDTF">2019-10-15T13:34:10Z</dcterms:modified>
</cp:coreProperties>
</file>