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2" r:id="rId4"/>
    <p:sldId id="270" r:id="rId5"/>
    <p:sldId id="269" r:id="rId6"/>
    <p:sldId id="273" r:id="rId7"/>
    <p:sldId id="267" r:id="rId8"/>
    <p:sldId id="266" r:id="rId9"/>
    <p:sldId id="274" r:id="rId10"/>
    <p:sldId id="265" r:id="rId11"/>
    <p:sldId id="264" r:id="rId12"/>
    <p:sldId id="263" r:id="rId13"/>
    <p:sldId id="262" r:id="rId14"/>
    <p:sldId id="261" r:id="rId15"/>
    <p:sldId id="260" r:id="rId16"/>
    <p:sldId id="25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-126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A628-75EC-4C40-BCBC-EE099722F25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CCB9-4735-4B57-BF99-850AC354DB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1462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A628-75EC-4C40-BCBC-EE099722F25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CCB9-4735-4B57-BF99-850AC354DB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2733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A628-75EC-4C40-BCBC-EE099722F25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CCB9-4735-4B57-BF99-850AC354DB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998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A628-75EC-4C40-BCBC-EE099722F25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CCB9-4735-4B57-BF99-850AC354DB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9429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A628-75EC-4C40-BCBC-EE099722F25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CCB9-4735-4B57-BF99-850AC354DB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1153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A628-75EC-4C40-BCBC-EE099722F25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CCB9-4735-4B57-BF99-850AC354DB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8232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A628-75EC-4C40-BCBC-EE099722F25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CCB9-4735-4B57-BF99-850AC354DB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2309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A628-75EC-4C40-BCBC-EE099722F25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CCB9-4735-4B57-BF99-850AC354DB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3347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A628-75EC-4C40-BCBC-EE099722F25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CCB9-4735-4B57-BF99-850AC354DB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6687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A628-75EC-4C40-BCBC-EE099722F25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CCB9-4735-4B57-BF99-850AC354DB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7948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A628-75EC-4C40-BCBC-EE099722F25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5CCB9-4735-4B57-BF99-850AC354DB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2031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EA628-75EC-4C40-BCBC-EE099722F25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5CCB9-4735-4B57-BF99-850AC354DB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3688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wnload (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" y="1498600"/>
            <a:ext cx="7010400" cy="4902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508000" y="304800"/>
            <a:ext cx="773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আজকের পাঠে সবাইকে স্বাগতম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920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365126"/>
            <a:ext cx="6426200" cy="1298573"/>
          </a:xfr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			</a:t>
            </a:r>
            <a:r>
              <a:rPr lang="bn-IN" sz="8000" dirty="0" smtClean="0">
                <a:latin typeface="NikoshBAN" pitchFamily="2" charset="0"/>
                <a:cs typeface="NikoshBAN" pitchFamily="2" charset="0"/>
              </a:rPr>
              <a:t>পরিচিতি	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IN" sz="3600" dirty="0" smtClean="0"/>
              <a:t>শিক্ষকপরিচিতি  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573858" cy="2994025"/>
          </a:xfr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pPr>
              <a:buNone/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মোঃ আতিকুজ্জামান </a:t>
            </a:r>
          </a:p>
          <a:p>
            <a:pPr>
              <a:buNone/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pPr>
              <a:buNone/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রায়টুটী উচ্চ বিদ্যালয় </a:t>
            </a:r>
          </a:p>
          <a:p>
            <a:pPr>
              <a:buNone/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ইটনা কিশোরগঞ্জ 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03650" cy="3006725"/>
          </a:xfr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rmAutofit fontScale="92500" lnSpcReduction="10000"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শ্রেণিঃ অষ্টম 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বিষয়ঃ ইসলাম ও নৈতিক শিক্ষা 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অধ্যায়ঃ দ্বিতীয় 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পাঠঃ নবম 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সময়ঃ ৪৫ মিনিট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 animBg="1"/>
      <p:bldP spid="5" grpId="0" build="p"/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2700" y="838200"/>
            <a:ext cx="655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নিচের ছবি গুলো দেখি।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 (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057400"/>
            <a:ext cx="6540500" cy="436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27564" y="817418"/>
            <a:ext cx="4419600" cy="1323439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perspectiveContrastingLeftFacing"/>
            <a:lightRig rig="threePt" dir="t"/>
          </a:scene3d>
        </p:spPr>
        <p:txBody>
          <a:bodyPr>
            <a:spAutoFit/>
            <a:scene3d>
              <a:camera prst="perspectiveFront"/>
              <a:lightRig rig="threePt" dir="t"/>
            </a:scene3d>
          </a:bodyPr>
          <a:lstStyle/>
          <a:p>
            <a:pPr>
              <a:defRPr/>
            </a:pPr>
            <a:r>
              <a:rPr lang="bn-IN" sz="8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US" sz="8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103" y="2794957"/>
            <a:ext cx="6694098" cy="156966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IN" sz="9600" dirty="0" smtClean="0"/>
              <a:t>		আকিকা 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xmlns="" val="2056558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41350" y="1906588"/>
            <a:ext cx="45275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BD" altLang="en-US" sz="440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  <a:endParaRPr lang="en-US" altLang="en-US" sz="4400"/>
          </a:p>
        </p:txBody>
      </p:sp>
      <p:sp>
        <p:nvSpPr>
          <p:cNvPr id="5" name="TextBox 4"/>
          <p:cNvSpPr txBox="1"/>
          <p:nvPr/>
        </p:nvSpPr>
        <p:spPr>
          <a:xfrm>
            <a:off x="1725283" y="1104181"/>
            <a:ext cx="3291217" cy="830997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IN" sz="4800" dirty="0" smtClean="0"/>
              <a:t>শিখনফল 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845389" y="3053751"/>
            <a:ext cx="6676845" cy="181588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IN" sz="2800" dirty="0" smtClean="0"/>
              <a:t>১) আকিকা কি বলতে পারবে। </a:t>
            </a:r>
          </a:p>
          <a:p>
            <a:r>
              <a:rPr lang="bn-IN" sz="2800" dirty="0" smtClean="0"/>
              <a:t>২) জন্মের সপ্তম দিনে কি কি কাজ করা উত্তম বলতে পারবে। </a:t>
            </a:r>
          </a:p>
          <a:p>
            <a:r>
              <a:rPr lang="bn-IN" sz="2800" dirty="0" smtClean="0"/>
              <a:t>৩) আকিকার নিয়ম বর্ননা করতে পারবে।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895634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4512" y="707366"/>
            <a:ext cx="4226943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/>
              <a:t>আকিকা অর্থ </a:t>
            </a:r>
            <a:endParaRPr lang="en-US" sz="4800" dirty="0"/>
          </a:p>
        </p:txBody>
      </p:sp>
      <p:sp>
        <p:nvSpPr>
          <p:cNvPr id="3" name="Down Arrow 2"/>
          <p:cNvSpPr/>
          <p:nvPr/>
        </p:nvSpPr>
        <p:spPr>
          <a:xfrm>
            <a:off x="1897811" y="1708030"/>
            <a:ext cx="484632" cy="1081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/>
          <p:cNvSpPr/>
          <p:nvPr/>
        </p:nvSpPr>
        <p:spPr>
          <a:xfrm>
            <a:off x="5244860" y="167352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66822" y="3071003"/>
            <a:ext cx="1035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/>
              <a:t>ভাঙা 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899805" y="2881223"/>
            <a:ext cx="2823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/>
              <a:t>কেটে ফেলা 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92733"/>
            <a:ext cx="7696510" cy="1754326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bn-BD" sz="3600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সন্তান জম্মের পর সপ্তম দিনে তার কল্যাণ কামনা করে আল্লাহর নামে কোন হালাল গৃহপালিত পশু জবাই </a:t>
            </a:r>
            <a:r>
              <a:rPr lang="bn-BD" sz="36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bn-IN" sz="36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কে আকিকা বলে। </a:t>
            </a:r>
            <a:endParaRPr lang="en-US" sz="3600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688170"/>
            <a:ext cx="2202873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bn-IN" sz="36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3600" y="901700"/>
            <a:ext cx="261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u="sng" dirty="0" smtClean="0"/>
              <a:t>আকিকা কী</a:t>
            </a:r>
            <a:r>
              <a:rPr lang="bn-IN" sz="3200" dirty="0" smtClean="0"/>
              <a:t>?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268474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87" r="4556" b="39687"/>
          <a:stretch>
            <a:fillRect/>
          </a:stretch>
        </p:blipFill>
        <p:spPr bwMode="auto">
          <a:xfrm>
            <a:off x="3446463" y="1454150"/>
            <a:ext cx="2643187" cy="207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360218" y="3976254"/>
            <a:ext cx="8520546" cy="258763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bn-IN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আকিকা শব্দের অর্থ কি</a:t>
            </a:r>
            <a:r>
              <a:rPr lang="bn-BD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IN" sz="5400" b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2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defRPr/>
            </a:pPr>
            <a:r>
              <a:rPr lang="bn-IN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bn-BD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আকিকা কাকে বলে। </a:t>
            </a:r>
            <a:endParaRPr lang="bn-IN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691442" y="258792"/>
            <a:ext cx="332979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/>
              <a:t>একক কাজ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="" val="2062781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unched Tape 2"/>
          <p:cNvSpPr/>
          <p:nvPr/>
        </p:nvSpPr>
        <p:spPr>
          <a:xfrm>
            <a:off x="2159001" y="901700"/>
            <a:ext cx="4292600" cy="952499"/>
          </a:xfrm>
          <a:prstGeom prst="flowChartPunchedTape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/>
              <a:t>আকিকার উপকারিতা 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552755" y="2708694"/>
            <a:ext cx="4658264" cy="9541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bn-IN" sz="2800" dirty="0" smtClean="0"/>
              <a:t>আল্লাহর রহমত পাওয়াযায়। </a:t>
            </a:r>
          </a:p>
          <a:p>
            <a:pPr marL="342900" indent="-342900">
              <a:buAutoNum type="arabicParenR"/>
            </a:pPr>
            <a:r>
              <a:rPr lang="bn-IN" sz="2800" dirty="0" smtClean="0"/>
              <a:t>সন্তানের বিপদাপদ দূর হয়। 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468581" y="267582"/>
            <a:ext cx="7037063" cy="1136073"/>
          </a:xfrm>
          <a:prstGeom prst="horizontalScroll">
            <a:avLst/>
          </a:prstGeom>
          <a:ln>
            <a:solidFill>
              <a:srgbClr val="92D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IN" sz="36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সন্তান </a:t>
            </a:r>
            <a:r>
              <a:rPr lang="en-US" sz="3600" dirty="0" err="1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জম্মের</a:t>
            </a:r>
            <a:r>
              <a:rPr lang="en-US" sz="36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সপ্তম</a:t>
            </a:r>
            <a:r>
              <a:rPr lang="en-US" sz="3600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দিনে</a:t>
            </a:r>
            <a:r>
              <a:rPr lang="en-US" sz="3600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চারটি </a:t>
            </a:r>
            <a:r>
              <a:rPr lang="en-US" sz="3600" dirty="0" err="1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উত্তম</a:t>
            </a:r>
            <a:endParaRPr lang="en-US" sz="36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47767" y="1694792"/>
            <a:ext cx="4571999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Ø"/>
              <a:defRPr/>
            </a:pPr>
            <a:r>
              <a:rPr lang="en-US" sz="3600" dirty="0" err="1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সন্তানের</a:t>
            </a:r>
            <a:r>
              <a:rPr lang="en-US" sz="3600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ইসলামি</a:t>
            </a:r>
            <a:r>
              <a:rPr lang="en-US" sz="3600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রাখা</a:t>
            </a:r>
            <a:endParaRPr lang="en-US" sz="1050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875" y="2875330"/>
            <a:ext cx="3117275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Ø"/>
              <a:defRPr/>
            </a:pPr>
            <a:r>
              <a:rPr lang="en-US" sz="3600" dirty="0" err="1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মাথা</a:t>
            </a:r>
            <a:r>
              <a:rPr lang="en-US" sz="360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মুন্ডন</a:t>
            </a:r>
            <a:r>
              <a:rPr lang="en-US" sz="360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600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5020" y="4004109"/>
            <a:ext cx="5541816" cy="12003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Ø"/>
              <a:defRPr/>
            </a:pPr>
            <a:r>
              <a:rPr lang="en-US" sz="3600" dirty="0" err="1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মাথার</a:t>
            </a:r>
            <a:r>
              <a:rPr lang="en-US" sz="3600" dirty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চুলের</a:t>
            </a:r>
            <a:r>
              <a:rPr lang="en-US" sz="3600" dirty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3600" dirty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পরিমাণ</a:t>
            </a:r>
            <a:r>
              <a:rPr lang="en-US" sz="3600" dirty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সোনা</a:t>
            </a:r>
            <a:r>
              <a:rPr lang="en-US" sz="3600" dirty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রুপা</a:t>
            </a:r>
            <a:r>
              <a:rPr lang="en-US" sz="3600" dirty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দান</a:t>
            </a:r>
            <a:r>
              <a:rPr lang="en-US" sz="3600" dirty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600" dirty="0">
              <a:ln>
                <a:solidFill>
                  <a:schemeClr val="accent4">
                    <a:lumMod val="75000"/>
                  </a:schemeClr>
                </a:solidFill>
              </a:ln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5020" y="5522108"/>
            <a:ext cx="2840181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Ø"/>
              <a:defRPr/>
            </a:pPr>
            <a:r>
              <a:rPr lang="en-US" sz="3600" dirty="0">
                <a:ln>
                  <a:solidFill>
                    <a:srgbClr val="FFFF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আকিকা </a:t>
            </a:r>
            <a:r>
              <a:rPr lang="en-US" sz="3600" dirty="0" err="1">
                <a:ln>
                  <a:solidFill>
                    <a:srgbClr val="FFFF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600" dirty="0">
              <a:ln>
                <a:solidFill>
                  <a:srgbClr val="FFFF00"/>
                </a:solidFill>
              </a:ln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64928" y="1608833"/>
            <a:ext cx="1577834" cy="10422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64927" y="2856280"/>
            <a:ext cx="1577835" cy="11478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64927" y="4179492"/>
            <a:ext cx="1577835" cy="13219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64927" y="5676813"/>
            <a:ext cx="1577835" cy="98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7696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5640" y="2588795"/>
            <a:ext cx="8395853" cy="255454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spAutoFit/>
          </a:bodyPr>
          <a:lstStyle/>
          <a:p>
            <a:pPr marL="685800" indent="-685800" algn="just">
              <a:buFont typeface="Wingdings" pitchFamily="2" charset="2"/>
              <a:buChar char="q"/>
              <a:defRPr/>
            </a:pPr>
            <a:r>
              <a:rPr lang="bn-BD" sz="4000" b="1" dirty="0">
                <a:ln w="0">
                  <a:solidFill>
                    <a:srgbClr val="92D05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আকিকার পশুর গোশত কুরবানির পশুর গোশতের ন্যায় তিন ভাগ করে একই নিয়মে বণ্টন করতে হয়।</a:t>
            </a:r>
          </a:p>
          <a:p>
            <a:pPr marL="685800" indent="-685800" algn="just">
              <a:buFont typeface="Wingdings" pitchFamily="2" charset="2"/>
              <a:buChar char="q"/>
              <a:defRPr/>
            </a:pPr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চামড়া গরিব-মিসকিনকে দান করে দিতে হয়। 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1801093" y="401782"/>
            <a:ext cx="5624946" cy="1537854"/>
          </a:xfrm>
          <a:prstGeom prst="horizontalScroll">
            <a:avLst/>
          </a:prstGeom>
          <a:ln>
            <a:solidFill>
              <a:srgbClr val="00B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IN" sz="4400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আকিকার পশুর গোশত বন্টন </a:t>
            </a:r>
            <a:endParaRPr lang="en-US" sz="4400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5324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/>
          <p:cNvSpPr/>
          <p:nvPr/>
        </p:nvSpPr>
        <p:spPr>
          <a:xfrm>
            <a:off x="443512" y="1484663"/>
            <a:ext cx="5497940" cy="11296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71450" tIns="171450" rIns="171450" bIns="171450" spcCol="1270" anchor="ctr"/>
          <a:lstStyle/>
          <a:p>
            <a:pPr algn="ctr" defTabSz="2000250">
              <a:lnSpc>
                <a:spcPct val="90000"/>
              </a:lnSpc>
              <a:spcAft>
                <a:spcPct val="35000"/>
              </a:spcAft>
              <a:defRPr/>
            </a:pPr>
            <a:r>
              <a:rPr lang="bn-BD" sz="450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ছেলে সন্তানের জন্য দুটি ছাগল</a:t>
            </a:r>
            <a:endParaRPr lang="en-US" sz="4500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4348" y="3101734"/>
            <a:ext cx="5565261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n-BD" sz="4000" dirty="0">
                <a:ln>
                  <a:solidFill>
                    <a:srgbClr val="00B0F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মেয়ে সন্তানের জন্য একটি ছাগল</a:t>
            </a:r>
            <a:endParaRPr lang="en-US" sz="4000" dirty="0">
              <a:ln>
                <a:solidFill>
                  <a:srgbClr val="00B0F0"/>
                </a:solidFill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2923309" y="290945"/>
            <a:ext cx="3893127" cy="883397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3600" dirty="0">
                <a:ln>
                  <a:solidFill>
                    <a:schemeClr val="accent2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আকিকা আদায়ের নিয়ম</a:t>
            </a:r>
            <a:endParaRPr lang="en-US" sz="3600" dirty="0">
              <a:ln>
                <a:solidFill>
                  <a:schemeClr val="accent2">
                    <a:lumMod val="75000"/>
                  </a:schemeClr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525" y="4924518"/>
            <a:ext cx="8484131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bn-BD" sz="3600" b="1" dirty="0">
                <a:ln w="0">
                  <a:solidFill>
                    <a:srgbClr val="92D05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রাসুল্লাহ (স) বলেন, “ছেলে সন্তানের জন্য দুটি ছাগল ও মেয়ে সন্তানের জন্য একটি ছাগল জবাই করাই যথেষ্ট।’’ (নাসায়ি)</a:t>
            </a:r>
            <a:endParaRPr lang="en-US" sz="3600" b="1" dirty="0">
              <a:ln w="0">
                <a:solidFill>
                  <a:srgbClr val="92D050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7" descr="download (10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550" y="3201987"/>
            <a:ext cx="2781300" cy="16478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images (6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112" y="1287462"/>
            <a:ext cx="2619375" cy="17430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194172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6691" y="4809898"/>
            <a:ext cx="7730836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bn-BD" sz="4400" dirty="0">
                <a:ln>
                  <a:solidFill>
                    <a:schemeClr val="accent1">
                      <a:lumMod val="75000"/>
                    </a:schemeClr>
                  </a:solidFill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আকিকা আদায়ের নিয়ম সমূহের</a:t>
            </a:r>
            <a:r>
              <a:rPr lang="en-US" sz="4400" dirty="0">
                <a:ln>
                  <a:solidFill>
                    <a:schemeClr val="accent1">
                      <a:lumMod val="75000"/>
                    </a:schemeClr>
                  </a:solidFill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ln>
                  <a:solidFill>
                    <a:schemeClr val="accent1">
                      <a:lumMod val="75000"/>
                    </a:schemeClr>
                  </a:solidFill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 তালিকা তৈরি কর</a:t>
            </a:r>
            <a:r>
              <a:rPr lang="bn-IN" sz="4400" dirty="0">
                <a:ln>
                  <a:solidFill>
                    <a:schemeClr val="accent1">
                      <a:lumMod val="75000"/>
                    </a:schemeClr>
                  </a:solidFill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4400" dirty="0">
              <a:ln>
                <a:solidFill>
                  <a:schemeClr val="accent1">
                    <a:lumMod val="75000"/>
                  </a:schemeClr>
                </a:solidFill>
              </a:ln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2784763" y="401784"/>
            <a:ext cx="3394364" cy="1025236"/>
          </a:xfrm>
          <a:prstGeom prst="horizontalScroll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IN" sz="5400" dirty="0">
                <a:ln>
                  <a:solidFill>
                    <a:schemeClr val="accent1">
                      <a:lumMod val="50000"/>
                    </a:schemeClr>
                  </a:solidFill>
                </a:ln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5400" dirty="0">
              <a:ln>
                <a:solidFill>
                  <a:schemeClr val="accent1">
                    <a:lumMod val="5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3138" y="1957388"/>
            <a:ext cx="472757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23671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3491345" y="290945"/>
            <a:ext cx="2798619" cy="1357746"/>
          </a:xfrm>
          <a:prstGeom prst="horizontalScroll">
            <a:avLst/>
          </a:prstGeom>
          <a:solidFill>
            <a:srgbClr val="FF0000"/>
          </a:solidFill>
          <a:ln w="38100"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IN" sz="7200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IN" sz="6000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5389" y="2242868"/>
            <a:ext cx="8005313" cy="3416320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n-IN" sz="3600" dirty="0" smtClean="0"/>
              <a:t>আকিকা শব্দের অর্থ কি</a:t>
            </a:r>
          </a:p>
          <a:p>
            <a:pPr>
              <a:buFont typeface="Wingdings" pitchFamily="2" charset="2"/>
              <a:buChar char="§"/>
            </a:pPr>
            <a:r>
              <a:rPr lang="bn-IN" sz="3600" dirty="0" smtClean="0"/>
              <a:t>সন্তান জন্মের সপ্তম দিনে কয়টি কাজ 	করা উত্তম। </a:t>
            </a:r>
          </a:p>
          <a:p>
            <a:pPr>
              <a:buFont typeface="Wingdings" pitchFamily="2" charset="2"/>
              <a:buChar char="§"/>
            </a:pPr>
            <a:r>
              <a:rPr lang="bn-IN" sz="3600" dirty="0" smtClean="0"/>
              <a:t>ছেলে সন্তানের জন্য কয়টি ছাগল। </a:t>
            </a:r>
          </a:p>
          <a:p>
            <a:pPr>
              <a:buFont typeface="Wingdings" pitchFamily="2" charset="2"/>
              <a:buChar char="§"/>
            </a:pPr>
            <a:r>
              <a:rPr lang="bn-IN" sz="3600" dirty="0" smtClean="0"/>
              <a:t>আকিকার গোশত কয় ভাগ করতে হয়। </a:t>
            </a:r>
          </a:p>
          <a:p>
            <a:pPr>
              <a:buFont typeface="Wingdings" pitchFamily="2" charset="2"/>
              <a:buChar char="§"/>
            </a:pPr>
            <a:r>
              <a:rPr lang="bn-IN" sz="3600" dirty="0" smtClean="0"/>
              <a:t>কখন আকিকা করা সুন্নত ।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785780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236" y="5541818"/>
            <a:ext cx="8980219" cy="942109"/>
          </a:xfrm>
          <a:prstGeom prst="roundRect">
            <a:avLst>
              <a:gd name="adj" fmla="val 37255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bn-IN" sz="4400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আকিকা আদায়ে কি কি লাভ হবে তা লিখে আনবে।</a:t>
            </a:r>
            <a:r>
              <a:rPr lang="bn-IN" sz="5400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ঘ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2030624"/>
            <a:ext cx="6019800" cy="36462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Horizontal Scroll 7"/>
          <p:cNvSpPr/>
          <p:nvPr/>
        </p:nvSpPr>
        <p:spPr>
          <a:xfrm>
            <a:off x="2768600" y="254000"/>
            <a:ext cx="4191000" cy="10332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rgbClr val="FF0000"/>
                </a:solidFill>
              </a:rPr>
              <a:t>বাড়ির কাজ 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2532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se-flow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894" y="1880559"/>
            <a:ext cx="7522234" cy="464101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845388" y="603849"/>
            <a:ext cx="71771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dirty="0" smtClean="0"/>
              <a:t>সবাইকে ধন্যবাদ 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xmlns="" val="1262320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</TotalTime>
  <Words>254</Words>
  <Application>Microsoft Office PowerPoint</Application>
  <PresentationFormat>On-screen Show (4:3)</PresentationFormat>
  <Paragraphs>56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   পরিচিতি 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JSTV</cp:lastModifiedBy>
  <cp:revision>34</cp:revision>
  <dcterms:created xsi:type="dcterms:W3CDTF">2019-06-23T00:20:31Z</dcterms:created>
  <dcterms:modified xsi:type="dcterms:W3CDTF">2019-10-15T10:02:24Z</dcterms:modified>
</cp:coreProperties>
</file>