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3" r:id="rId4"/>
    <p:sldId id="269" r:id="rId5"/>
    <p:sldId id="274" r:id="rId6"/>
    <p:sldId id="270" r:id="rId7"/>
    <p:sldId id="271" r:id="rId8"/>
    <p:sldId id="257" r:id="rId9"/>
    <p:sldId id="272" r:id="rId10"/>
    <p:sldId id="258" r:id="rId11"/>
    <p:sldId id="259" r:id="rId12"/>
    <p:sldId id="275" r:id="rId13"/>
    <p:sldId id="260" r:id="rId14"/>
    <p:sldId id="261" r:id="rId15"/>
    <p:sldId id="263" r:id="rId16"/>
    <p:sldId id="262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C4954-7D37-4DD4-B4EE-E443EF497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E5349-526E-4F1A-ABB5-B78AACBF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B24C-6347-4F7E-A362-9BCA3C682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A19A7-1B48-4E78-BEF5-83DCF4B7D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6BE51-F90F-4125-855F-A3CA7208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5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9F193-3838-4861-BB5C-04FD1A45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74A89-6C0E-40F5-85F6-2B13EA4E1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77764-A81E-4BBB-8401-3D8B99B2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CC2E4-FC81-454D-9611-6A503B45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C7033-16DE-4F53-94E0-B2897BD44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4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95C861-0697-45E0-8D7A-00B76A1E1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B2672-BD0E-4D96-ABE3-E143CED90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43CBF-CC2F-4E98-AE46-987F22D5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9E1EA-4D2F-4EED-A542-4A700C44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D4FE7-2D90-43BA-ABD6-E0491834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E824-ACA4-4F13-B4C7-240F1EDF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E297-D03C-4434-BC9A-881610C73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F0D77-76FB-45C1-9563-FCF4D755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3CE6D-328C-4379-933D-A5A47EFD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3CD82-CAF0-4598-AE9E-782174D5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46524-602F-4239-ACB1-F5331E508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D45F9-6FAB-4FB2-8B1C-78B2651E7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95044-C874-47A0-B164-F182EBB27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1A0A0-8D78-4F68-8409-46085744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4EBDA-7F04-4153-9296-2E0D1F0D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3AFB-ABA0-4DE9-9A82-2844128FB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867A6-2E69-41F6-987A-F76B22C61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C50CE-CB2E-4AAC-A2FF-AD6AD863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7AC1B-8BDF-4C83-A2A6-A9A0B67C9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C9BC0-2919-44CA-9C53-7E68681D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BC6C1-29C6-4BED-8B35-BABFD420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A17D-019A-408A-8878-131826D5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2B897-E48B-4E5B-9A93-2AE49C30D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21F3F-8ACF-4591-B78F-108FF126B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45A46-4781-4BFE-8BAF-0550E6273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CED2B-4EB8-4F12-8FA5-2DEE14397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1FB4A-9E2B-48E0-A526-C800B44F4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2FA050-9E21-433D-88EC-2B98A02C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C37F92-34AD-44B0-8D64-A53885AE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6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43E4-C7B6-48EA-B807-A1484617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50074-4779-4A50-8C0B-304B8966C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59837-D98E-43C2-BAAD-91D69D47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3C63E-345A-4530-A0A9-7539FC8C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8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C37F1-F249-477F-8BDC-E5D4FAB15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71664-511A-4E8F-9B0F-652FF2AB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9CBF7-6170-4636-86A4-9D055B5CF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1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C684-0F38-4748-8ADE-16F2ED90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86ACA-1A74-41F0-A395-AF9AE0759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984D6-3235-4E24-8A43-27F81E2E1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B5D98-8CB4-4615-A20B-25A7ED95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79C6F-B574-4AF0-9518-5FEA53D7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77552-0911-4AFC-A000-A5701178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3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1900-DF74-4676-98CA-67B35745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7F25D-477D-4C1C-8F2B-68A4189503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B9C46-78CD-4D42-8E61-63F036ED7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4DFBF-0B87-4CB8-8B07-3999C26EF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A617-4001-4A0C-85BB-9990BA08AF47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15585-BC16-4314-876D-DC9A892F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0C3F1-F69B-48EF-8BAF-BD50435E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34E5-8F55-4029-9B71-3F847C8C4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3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52779-3234-4599-BFF5-016FD64DE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2F52B-780C-45F1-A40F-676C98B0A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60D6B-94A0-4410-9D17-6D217DFC1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CA617-4001-4A0C-85BB-9990BA08AF47}" type="datetimeFigureOut">
              <a:rPr lang="en-US" smtClean="0"/>
              <a:t>14-Oct-19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3C4D2-ADEA-41E6-9FCF-7428AA2AE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8A038-FACA-4651-AD22-28321E69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C34E5-8F55-4029-9B71-3F847C8C4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05/beautifully-illustrated-vector-flower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ecular_reflectio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pecular_reflectio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imblissitycottage.com/2012_05_01_archive.html" TargetMode="Externa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hyperlink" Target="http://www.flickr.com/photos/joshb/290015438/" TargetMode="External"/><Relationship Id="rId3" Type="http://schemas.openxmlformats.org/officeDocument/2006/relationships/hyperlink" Target="https://en.wikipedia.org/wiki/Periscope" TargetMode="External"/><Relationship Id="rId7" Type="http://schemas.openxmlformats.org/officeDocument/2006/relationships/hyperlink" Target="https://pixabay.com/en/periscope-ship-shipping-sea-249150/" TargetMode="External"/><Relationship Id="rId12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hyperlink" Target="https://id.wikipedia.org/wiki/Berkas:MiG-29-periscope_2.jpg" TargetMode="External"/><Relationship Id="rId5" Type="http://schemas.openxmlformats.org/officeDocument/2006/relationships/hyperlink" Target="https://en.wikipedia.org/wiki/U-boat_Campaign_(World_War_I)" TargetMode="External"/><Relationship Id="rId10" Type="http://schemas.openxmlformats.org/officeDocument/2006/relationships/image" Target="../media/image21.jpg"/><Relationship Id="rId4" Type="http://schemas.openxmlformats.org/officeDocument/2006/relationships/image" Target="../media/image18.jpg"/><Relationship Id="rId9" Type="http://schemas.openxmlformats.org/officeDocument/2006/relationships/hyperlink" Target="http://commons.wikimedia.org/wiki/File:Submarine_search_periscope_(Warships_To-day,_1936)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clipart.net/clipart/boy-doing-homework-clip-art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mpowermentmomentsblog.com/2015/04/11/gratitude-the-importance-of-teaching-children-the-value-of-it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amodiparolee.wordpres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ender.stackexchange.com/questions/52264/how-to-reflect-a-beam-of-light-on-a-mirror-using-cycles?noredirect=1&amp;lq=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arack_Obama_takes_one_last_look_in_the_mirror,_before_going_out_to_take_oath,_Jan._20,_2009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com/2010/05/beautifully-illustrated-vector-flower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ipart.org/detail/64141/grass-background-by-rg102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kundemeisjes.nl/20130311/beste-wethouders-van-onderwijs-over-loten-in-het-voortgezet-onderwijs/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physics/chapter/25-2-the-law-of-reflection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4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711CE8-4BEC-4F10-BB02-848998A527D8}"/>
              </a:ext>
            </a:extLst>
          </p:cNvPr>
          <p:cNvSpPr txBox="1"/>
          <p:nvPr/>
        </p:nvSpPr>
        <p:spPr>
          <a:xfrm>
            <a:off x="520506" y="182363"/>
            <a:ext cx="10707144" cy="175432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অনুভুতি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ৎস হ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ূর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67762D-FA37-40B6-9C3D-4C0ECE44D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86" y="2459461"/>
            <a:ext cx="4776995" cy="32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8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6A7E2-2083-422C-B5C0-48C567EFCA64}"/>
              </a:ext>
            </a:extLst>
          </p:cNvPr>
          <p:cNvSpPr txBox="1"/>
          <p:nvPr/>
        </p:nvSpPr>
        <p:spPr>
          <a:xfrm>
            <a:off x="2350837" y="540198"/>
            <a:ext cx="7277038" cy="110799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/>
              <a:t>বস্</a:t>
            </a:r>
            <a:r>
              <a:rPr lang="bn-BD" sz="6600" dirty="0"/>
              <a:t>ত</a:t>
            </a:r>
            <a:r>
              <a:rPr lang="en-US" sz="6600" dirty="0"/>
              <a:t>ু </a:t>
            </a:r>
            <a:r>
              <a:rPr lang="bn-BD" sz="6600" dirty="0"/>
              <a:t>ক</a:t>
            </a:r>
            <a:r>
              <a:rPr lang="en-US" sz="6600" dirty="0"/>
              <a:t>ী</a:t>
            </a:r>
            <a:r>
              <a:rPr lang="bn-BD" sz="6600" dirty="0"/>
              <a:t>ভ</a:t>
            </a:r>
            <a:r>
              <a:rPr lang="en-US" sz="6600" dirty="0"/>
              <a:t>া</a:t>
            </a:r>
            <a:r>
              <a:rPr lang="bn-BD" sz="6600" dirty="0"/>
              <a:t>ব</a:t>
            </a:r>
            <a:r>
              <a:rPr lang="en-US" sz="6600" dirty="0"/>
              <a:t>ে </a:t>
            </a:r>
            <a:r>
              <a:rPr lang="bn-BD" sz="6600" dirty="0"/>
              <a:t>দ</a:t>
            </a:r>
            <a:r>
              <a:rPr lang="en-US" sz="6600" dirty="0" err="1"/>
              <a:t>ৃষ্টি</a:t>
            </a:r>
            <a:r>
              <a:rPr lang="en-US" sz="6600" dirty="0"/>
              <a:t> </a:t>
            </a:r>
            <a:r>
              <a:rPr lang="en-US" sz="6600" dirty="0" err="1"/>
              <a:t>গোচ</a:t>
            </a:r>
            <a:r>
              <a:rPr lang="bn-BD" sz="6600" dirty="0"/>
              <a:t>র</a:t>
            </a:r>
            <a:r>
              <a:rPr lang="en-US" sz="6600" dirty="0"/>
              <a:t> </a:t>
            </a:r>
            <a:r>
              <a:rPr lang="bn-BD" sz="6600" dirty="0"/>
              <a:t>হ</a:t>
            </a:r>
            <a:r>
              <a:rPr lang="en-US" sz="6600" dirty="0"/>
              <a:t>য়!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41A01-C45E-4B61-8261-0F55C38A2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09" y="2322582"/>
            <a:ext cx="6642295" cy="38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7D80C0-6B27-4D60-BD6E-9B1AE8435D4C}"/>
              </a:ext>
            </a:extLst>
          </p:cNvPr>
          <p:cNvSpPr txBox="1"/>
          <p:nvPr/>
        </p:nvSpPr>
        <p:spPr>
          <a:xfrm>
            <a:off x="3324435" y="3265250"/>
            <a:ext cx="5018090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আপতনকোন</a:t>
            </a:r>
            <a:r>
              <a:rPr lang="en-US" sz="3200" dirty="0"/>
              <a:t> (</a:t>
            </a:r>
            <a:r>
              <a:rPr lang="en-US" sz="3200" dirty="0" err="1"/>
              <a:t>i</a:t>
            </a:r>
            <a:r>
              <a:rPr lang="en-US" sz="3200" dirty="0"/>
              <a:t>)</a:t>
            </a:r>
            <a:r>
              <a:rPr lang="bn-IN" sz="3200" dirty="0"/>
              <a:t> = প্রতিফলনকোন (</a:t>
            </a:r>
            <a:r>
              <a:rPr lang="en-US" sz="3200" dirty="0"/>
              <a:t>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C5C77B-D7E8-48F4-BF5D-002114B92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4435266" y="-734776"/>
            <a:ext cx="2879662" cy="4934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D66851-6702-48BF-9CC0-165C52FD2198}"/>
              </a:ext>
            </a:extLst>
          </p:cNvPr>
          <p:cNvSpPr txBox="1"/>
          <p:nvPr/>
        </p:nvSpPr>
        <p:spPr>
          <a:xfrm>
            <a:off x="520505" y="4407355"/>
            <a:ext cx="10916527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আ</a:t>
            </a:r>
            <a:r>
              <a:rPr lang="bn-BD" sz="2800" dirty="0"/>
              <a:t>প</a:t>
            </a:r>
            <a:r>
              <a:rPr lang="en-US" sz="2800" dirty="0"/>
              <a:t>ত</a:t>
            </a:r>
            <a:r>
              <a:rPr lang="bn-BD" sz="2800" dirty="0"/>
              <a:t>ন</a:t>
            </a:r>
            <a:r>
              <a:rPr lang="en-US" sz="2800" dirty="0"/>
              <a:t>ক</a:t>
            </a:r>
            <a:r>
              <a:rPr lang="bn-BD" sz="2800" dirty="0"/>
              <a:t>ো</a:t>
            </a:r>
            <a:r>
              <a:rPr lang="en-US" sz="2800" dirty="0"/>
              <a:t>ন</a:t>
            </a:r>
            <a:r>
              <a:rPr lang="bn-BD" sz="2800" dirty="0"/>
              <a:t>ঃ</a:t>
            </a:r>
            <a:r>
              <a:rPr lang="en-US" sz="2800" dirty="0"/>
              <a:t> </a:t>
            </a:r>
            <a:r>
              <a:rPr lang="bn-BD" sz="2800" dirty="0"/>
              <a:t>আ</a:t>
            </a:r>
            <a:r>
              <a:rPr lang="en-US" sz="2800" dirty="0" err="1"/>
              <a:t>পতিত</a:t>
            </a:r>
            <a:r>
              <a:rPr lang="bn-BD" sz="2800" dirty="0"/>
              <a:t>র</a:t>
            </a:r>
            <a:r>
              <a:rPr lang="en-US" sz="2800" dirty="0" err="1"/>
              <a:t>শ্মি</a:t>
            </a:r>
            <a:r>
              <a:rPr lang="en-US" sz="2800" dirty="0"/>
              <a:t> </a:t>
            </a:r>
            <a:r>
              <a:rPr lang="en-US" sz="2800" dirty="0" err="1"/>
              <a:t>অভিলম্বের</a:t>
            </a:r>
            <a:r>
              <a:rPr lang="en-US" sz="2800" dirty="0"/>
              <a:t> </a:t>
            </a:r>
            <a:r>
              <a:rPr lang="en-US" sz="2800" dirty="0" err="1"/>
              <a:t>সাথে</a:t>
            </a:r>
            <a:r>
              <a:rPr lang="en-US" sz="2800" dirty="0"/>
              <a:t> </a:t>
            </a:r>
            <a:r>
              <a:rPr lang="en-US" sz="2800" dirty="0" err="1"/>
              <a:t>যে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উ</a:t>
            </a:r>
            <a:r>
              <a:rPr lang="bn-BD" sz="2800" dirty="0"/>
              <a:t>ৎ</a:t>
            </a:r>
            <a:r>
              <a:rPr lang="en-US" sz="2800" dirty="0"/>
              <a:t>প</a:t>
            </a:r>
            <a:r>
              <a:rPr lang="bn-BD" sz="2800" dirty="0"/>
              <a:t>ন</a:t>
            </a:r>
            <a:r>
              <a:rPr lang="en-US" sz="2800" dirty="0"/>
              <a:t>্</a:t>
            </a:r>
            <a:r>
              <a:rPr lang="bn-BD" sz="2800" dirty="0"/>
              <a:t>ন</a:t>
            </a:r>
            <a:r>
              <a:rPr lang="en-US" sz="2800" dirty="0"/>
              <a:t> </a:t>
            </a:r>
            <a:r>
              <a:rPr lang="bn-BD" sz="2800" dirty="0"/>
              <a:t>ক</a:t>
            </a:r>
            <a:r>
              <a:rPr lang="en-US" sz="2800" dirty="0" err="1"/>
              <a:t>রে</a:t>
            </a:r>
            <a:r>
              <a:rPr lang="en-US" sz="2800" dirty="0"/>
              <a:t> </a:t>
            </a:r>
            <a:r>
              <a:rPr lang="en-US" sz="2800" dirty="0" err="1"/>
              <a:t>তাকে</a:t>
            </a:r>
            <a:r>
              <a:rPr lang="en-US" sz="2800" dirty="0"/>
              <a:t> </a:t>
            </a:r>
            <a:r>
              <a:rPr lang="en-US" sz="2800" dirty="0" err="1"/>
              <a:t>আপ</a:t>
            </a:r>
            <a:r>
              <a:rPr lang="bn-BD" sz="2800" dirty="0"/>
              <a:t>ত</a:t>
            </a:r>
            <a:r>
              <a:rPr lang="en-US" sz="2800" dirty="0"/>
              <a:t>ন</a:t>
            </a:r>
            <a:r>
              <a:rPr lang="bn-BD" sz="2800" dirty="0"/>
              <a:t>ক</a:t>
            </a:r>
            <a:r>
              <a:rPr lang="en-US" sz="2800" dirty="0"/>
              <a:t>ো</a:t>
            </a:r>
            <a:r>
              <a:rPr lang="bn-BD" sz="2800" dirty="0"/>
              <a:t>ন</a:t>
            </a:r>
            <a:r>
              <a:rPr lang="en-US" sz="2800" dirty="0"/>
              <a:t> </a:t>
            </a:r>
            <a:r>
              <a:rPr lang="bn-BD" sz="2800" dirty="0"/>
              <a:t>ব</a:t>
            </a:r>
            <a:r>
              <a:rPr lang="en-US" sz="2800" dirty="0" err="1"/>
              <a:t>লে</a:t>
            </a:r>
            <a:r>
              <a:rPr lang="en-US" sz="2800" dirty="0"/>
              <a:t>। </a:t>
            </a:r>
            <a:r>
              <a:rPr lang="en-US" sz="2800" dirty="0" err="1"/>
              <a:t>একে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দ</a:t>
            </a:r>
            <a:r>
              <a:rPr lang="bn-BD" sz="2800" dirty="0"/>
              <a:t>্</a:t>
            </a:r>
            <a:r>
              <a:rPr lang="en-US" sz="2800" dirty="0"/>
              <a:t>ব</a:t>
            </a:r>
            <a:r>
              <a:rPr lang="bn-BD" sz="2800" dirty="0"/>
              <a:t>া</a:t>
            </a:r>
            <a:r>
              <a:rPr lang="en-US" sz="2800" dirty="0"/>
              <a:t>র</a:t>
            </a:r>
            <a:r>
              <a:rPr lang="bn-BD" sz="2800" dirty="0"/>
              <a:t>া</a:t>
            </a:r>
            <a:r>
              <a:rPr lang="en-US" sz="2800" dirty="0"/>
              <a:t> </a:t>
            </a:r>
            <a:r>
              <a:rPr lang="bn-BD" sz="2800" dirty="0"/>
              <a:t>প</a:t>
            </a:r>
            <a:r>
              <a:rPr lang="en-US" sz="2800" dirty="0" err="1"/>
              <a:t>্রকাশ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84E7E-9971-493D-BF76-9DF99E96D142}"/>
              </a:ext>
            </a:extLst>
          </p:cNvPr>
          <p:cNvSpPr txBox="1"/>
          <p:nvPr/>
        </p:nvSpPr>
        <p:spPr>
          <a:xfrm>
            <a:off x="520505" y="5361462"/>
            <a:ext cx="10916527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/>
              <a:t>প্রতিফল</a:t>
            </a:r>
            <a:r>
              <a:rPr lang="bn-BD" sz="2800" dirty="0"/>
              <a:t>ন</a:t>
            </a:r>
            <a:r>
              <a:rPr lang="en-US" sz="2800" dirty="0"/>
              <a:t>ক</a:t>
            </a:r>
            <a:r>
              <a:rPr lang="bn-BD" sz="2800" dirty="0"/>
              <a:t>ো</a:t>
            </a:r>
            <a:r>
              <a:rPr lang="en-US" sz="2800" dirty="0"/>
              <a:t>ন</a:t>
            </a:r>
            <a:r>
              <a:rPr lang="bn-BD" sz="2800" dirty="0"/>
              <a:t>ঃ</a:t>
            </a:r>
            <a:r>
              <a:rPr lang="en-US" sz="2800" dirty="0"/>
              <a:t> </a:t>
            </a:r>
            <a:r>
              <a:rPr lang="en-US" sz="2800" dirty="0" err="1"/>
              <a:t>প্রতিফলিত</a:t>
            </a:r>
            <a:r>
              <a:rPr lang="bn-BD" sz="2800" dirty="0"/>
              <a:t>র</a:t>
            </a:r>
            <a:r>
              <a:rPr lang="en-US" sz="2800" dirty="0" err="1"/>
              <a:t>শ্মি</a:t>
            </a:r>
            <a:r>
              <a:rPr lang="en-US" sz="2800" dirty="0"/>
              <a:t> </a:t>
            </a:r>
            <a:r>
              <a:rPr lang="en-US" sz="2800" dirty="0" err="1"/>
              <a:t>অভিলম্বের</a:t>
            </a:r>
            <a:r>
              <a:rPr lang="en-US" sz="2800" dirty="0"/>
              <a:t> </a:t>
            </a:r>
            <a:r>
              <a:rPr lang="en-US" sz="2800" dirty="0" err="1"/>
              <a:t>সা</a:t>
            </a:r>
            <a:r>
              <a:rPr lang="bn-IN" sz="2800" dirty="0"/>
              <a:t>থে</a:t>
            </a:r>
            <a:r>
              <a:rPr lang="en-US" sz="2800" dirty="0"/>
              <a:t> </a:t>
            </a:r>
            <a:r>
              <a:rPr lang="en-US" sz="2800" dirty="0" err="1"/>
              <a:t>যে</a:t>
            </a:r>
            <a:r>
              <a:rPr lang="en-US" sz="2800" dirty="0"/>
              <a:t> </a:t>
            </a:r>
            <a:r>
              <a:rPr lang="en-US" sz="2800" dirty="0" err="1"/>
              <a:t>কোন</a:t>
            </a:r>
            <a:r>
              <a:rPr lang="en-US" sz="2800" dirty="0"/>
              <a:t> উ</a:t>
            </a:r>
            <a:r>
              <a:rPr lang="bn-BD" sz="2800" dirty="0"/>
              <a:t>ৎ</a:t>
            </a:r>
            <a:r>
              <a:rPr lang="en-US" sz="2800" dirty="0"/>
              <a:t>প</a:t>
            </a:r>
            <a:r>
              <a:rPr lang="bn-BD" sz="2800" dirty="0"/>
              <a:t>ন</a:t>
            </a:r>
            <a:r>
              <a:rPr lang="en-US" sz="2800" dirty="0"/>
              <a:t>্</a:t>
            </a:r>
            <a:r>
              <a:rPr lang="bn-BD" sz="2800" dirty="0"/>
              <a:t>ন</a:t>
            </a:r>
            <a:r>
              <a:rPr lang="en-US" sz="2800" dirty="0"/>
              <a:t> </a:t>
            </a:r>
            <a:r>
              <a:rPr lang="bn-BD" sz="2800" dirty="0"/>
              <a:t>ক</a:t>
            </a:r>
            <a:r>
              <a:rPr lang="en-US" sz="2800" dirty="0" err="1"/>
              <a:t>রে</a:t>
            </a:r>
            <a:r>
              <a:rPr lang="en-US" sz="2800" dirty="0"/>
              <a:t> </a:t>
            </a:r>
            <a:r>
              <a:rPr lang="en-US" sz="2800" dirty="0" err="1"/>
              <a:t>তাকে</a:t>
            </a:r>
            <a:r>
              <a:rPr lang="en-US" sz="2800" dirty="0"/>
              <a:t> </a:t>
            </a:r>
            <a:r>
              <a:rPr lang="en-US" sz="2800" dirty="0" err="1"/>
              <a:t>প্রতিফলন</a:t>
            </a:r>
            <a:r>
              <a:rPr lang="bn-BD" sz="2800" dirty="0"/>
              <a:t>ক</a:t>
            </a:r>
            <a:r>
              <a:rPr lang="en-US" sz="2800" dirty="0"/>
              <a:t>ো</a:t>
            </a:r>
            <a:r>
              <a:rPr lang="bn-BD" sz="2800" dirty="0"/>
              <a:t>ন</a:t>
            </a:r>
            <a:r>
              <a:rPr lang="en-US" sz="2800" dirty="0"/>
              <a:t> </a:t>
            </a:r>
            <a:r>
              <a:rPr lang="bn-BD" sz="2800" dirty="0"/>
              <a:t>ব</a:t>
            </a:r>
            <a:r>
              <a:rPr lang="en-US" sz="2800" dirty="0" err="1"/>
              <a:t>লে</a:t>
            </a:r>
            <a:r>
              <a:rPr lang="en-US" sz="2800" dirty="0"/>
              <a:t>। </a:t>
            </a:r>
            <a:r>
              <a:rPr lang="en-US" sz="2800" dirty="0" err="1"/>
              <a:t>একে</a:t>
            </a:r>
            <a:r>
              <a:rPr lang="en-US" sz="2800" dirty="0"/>
              <a:t> r দ</a:t>
            </a:r>
            <a:r>
              <a:rPr lang="bn-BD" sz="2800" dirty="0"/>
              <a:t>্</a:t>
            </a:r>
            <a:r>
              <a:rPr lang="en-US" sz="2800" dirty="0"/>
              <a:t>ব</a:t>
            </a:r>
            <a:r>
              <a:rPr lang="bn-BD" sz="2800" dirty="0"/>
              <a:t>া</a:t>
            </a:r>
            <a:r>
              <a:rPr lang="en-US" sz="2800" dirty="0"/>
              <a:t>র</a:t>
            </a:r>
            <a:r>
              <a:rPr lang="bn-BD" sz="2800" dirty="0"/>
              <a:t>া</a:t>
            </a:r>
            <a:r>
              <a:rPr lang="en-US" sz="2800" dirty="0"/>
              <a:t> </a:t>
            </a:r>
            <a:r>
              <a:rPr lang="bn-BD" sz="2800" dirty="0"/>
              <a:t>প</a:t>
            </a:r>
            <a:r>
              <a:rPr lang="en-US" sz="2800" dirty="0" err="1"/>
              <a:t>্রকাশ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</a:t>
            </a:r>
            <a:r>
              <a:rPr lang="en-US" sz="28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0060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ABEAF3-2E02-4889-B69F-CF0AE4E363B3}"/>
              </a:ext>
            </a:extLst>
          </p:cNvPr>
          <p:cNvSpPr txBox="1"/>
          <p:nvPr/>
        </p:nvSpPr>
        <p:spPr>
          <a:xfrm>
            <a:off x="4521199" y="502952"/>
            <a:ext cx="3149601" cy="101566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/>
              <a:t>একক</a:t>
            </a:r>
            <a:r>
              <a:rPr lang="en-US" sz="6000" dirty="0"/>
              <a:t> </a:t>
            </a:r>
            <a:r>
              <a:rPr lang="en-US" sz="6000" dirty="0" err="1"/>
              <a:t>কাজঃ</a:t>
            </a:r>
            <a:r>
              <a:rPr lang="en-US" sz="6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A8852-81A4-4DEC-A258-F5AA724839A9}"/>
              </a:ext>
            </a:extLst>
          </p:cNvPr>
          <p:cNvSpPr txBox="1"/>
          <p:nvPr/>
        </p:nvSpPr>
        <p:spPr>
          <a:xfrm>
            <a:off x="471713" y="1745157"/>
            <a:ext cx="11508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প্রত্যেকে</a:t>
            </a:r>
            <a:r>
              <a:rPr lang="en-US" sz="4400" dirty="0"/>
              <a:t> </a:t>
            </a:r>
            <a:r>
              <a:rPr lang="en-US" sz="4400" dirty="0" err="1"/>
              <a:t>নিজ</a:t>
            </a:r>
            <a:r>
              <a:rPr lang="en-US" sz="4400" dirty="0"/>
              <a:t> </a:t>
            </a:r>
            <a:r>
              <a:rPr lang="en-US" sz="4400" dirty="0" err="1"/>
              <a:t>নিজ</a:t>
            </a:r>
            <a:r>
              <a:rPr lang="en-US" sz="4400" dirty="0"/>
              <a:t> </a:t>
            </a:r>
            <a:r>
              <a:rPr lang="en-US" sz="4400" dirty="0" err="1"/>
              <a:t>খাতায়</a:t>
            </a:r>
            <a:r>
              <a:rPr lang="en-US" sz="4400" dirty="0"/>
              <a:t> </a:t>
            </a:r>
            <a:r>
              <a:rPr lang="bn-BD" sz="4400" dirty="0"/>
              <a:t>দ</a:t>
            </a:r>
            <a:r>
              <a:rPr lang="en-US" sz="4400" dirty="0" err="1"/>
              <a:t>র্পণে</a:t>
            </a:r>
            <a:r>
              <a:rPr lang="en-US" sz="4400" dirty="0"/>
              <a:t> </a:t>
            </a:r>
            <a:r>
              <a:rPr lang="en-US" sz="4400" dirty="0" err="1"/>
              <a:t>আলোর</a:t>
            </a:r>
            <a:r>
              <a:rPr lang="en-US" sz="4400" dirty="0"/>
              <a:t> </a:t>
            </a:r>
            <a:r>
              <a:rPr lang="en-US" sz="4400" dirty="0" err="1"/>
              <a:t>প্রতিফ</a:t>
            </a:r>
            <a:r>
              <a:rPr lang="bn-BD" sz="4400" dirty="0"/>
              <a:t>ল</a:t>
            </a:r>
            <a:r>
              <a:rPr lang="en-US" sz="4400" dirty="0"/>
              <a:t>ন</a:t>
            </a:r>
            <a:r>
              <a:rPr lang="bn-BD" sz="4400" dirty="0"/>
              <a:t>ে</a:t>
            </a:r>
            <a:r>
              <a:rPr lang="en-US" sz="4400" dirty="0"/>
              <a:t>র </a:t>
            </a:r>
            <a:r>
              <a:rPr lang="bn-BD" sz="4400" dirty="0"/>
              <a:t>চ</a:t>
            </a:r>
            <a:r>
              <a:rPr lang="en-US" sz="4400" dirty="0" err="1"/>
              <a:t>িত্রটি</a:t>
            </a:r>
            <a:r>
              <a:rPr lang="en-US" sz="4400" dirty="0"/>
              <a:t> </a:t>
            </a:r>
            <a:r>
              <a:rPr lang="bn-BD" sz="4400" dirty="0"/>
              <a:t>আ</a:t>
            </a:r>
            <a:r>
              <a:rPr lang="en-US" sz="4400" dirty="0"/>
              <a:t>ঁ</a:t>
            </a:r>
            <a:r>
              <a:rPr lang="bn-BD" sz="4400" dirty="0"/>
              <a:t>ক</a:t>
            </a:r>
            <a:r>
              <a:rPr lang="en-US" sz="4400" dirty="0"/>
              <a:t>ি।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2BF82A-E7CF-467A-A4F0-8355AD5A9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977" t="7973" r="7071"/>
          <a:stretch/>
        </p:blipFill>
        <p:spPr>
          <a:xfrm rot="5400000">
            <a:off x="6073439" y="3179261"/>
            <a:ext cx="304800" cy="4541398"/>
          </a:xfrm>
          <a:prstGeom prst="rect">
            <a:avLst/>
          </a:prstGeom>
        </p:spPr>
      </p:pic>
      <p:sp>
        <p:nvSpPr>
          <p:cNvPr id="4" name="Callout: Line with No Border 3">
            <a:extLst>
              <a:ext uri="{FF2B5EF4-FFF2-40B4-BE49-F238E27FC236}">
                <a16:creationId xmlns:a16="http://schemas.microsoft.com/office/drawing/2014/main" id="{99F01F99-ED9B-4543-9A33-C9054F259B20}"/>
              </a:ext>
            </a:extLst>
          </p:cNvPr>
          <p:cNvSpPr/>
          <p:nvPr/>
        </p:nvSpPr>
        <p:spPr>
          <a:xfrm>
            <a:off x="9170504" y="4343402"/>
            <a:ext cx="2557670" cy="573155"/>
          </a:xfrm>
          <a:prstGeom prst="callout1">
            <a:avLst>
              <a:gd name="adj1" fmla="val 45990"/>
              <a:gd name="adj2" fmla="val 447"/>
              <a:gd name="adj3" fmla="val 172616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/>
              <a:t>প্রতিফলক পৃষ্ট </a:t>
            </a:r>
            <a:endParaRPr lang="en-US" sz="4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4ABED4-F090-4317-972D-45A45DC761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1633" y="2514598"/>
            <a:ext cx="1863271" cy="18829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7B4E9E-601E-4A04-A2EF-0E595982993A}"/>
              </a:ext>
            </a:extLst>
          </p:cNvPr>
          <p:cNvSpPr/>
          <p:nvPr/>
        </p:nvSpPr>
        <p:spPr>
          <a:xfrm>
            <a:off x="2484264" y="3352081"/>
            <a:ext cx="2815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/>
              <a:t>সময়</a:t>
            </a:r>
            <a:r>
              <a:rPr lang="en-US" sz="4400" dirty="0"/>
              <a:t> ৬ </a:t>
            </a:r>
            <a:r>
              <a:rPr lang="en-US" sz="4400" dirty="0" err="1"/>
              <a:t>মিনিট</a:t>
            </a:r>
            <a:r>
              <a:rPr lang="en-US" sz="4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91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C5E710-E88A-479D-BD76-FE54264A0D5B}"/>
              </a:ext>
            </a:extLst>
          </p:cNvPr>
          <p:cNvSpPr txBox="1"/>
          <p:nvPr/>
        </p:nvSpPr>
        <p:spPr>
          <a:xfrm>
            <a:off x="798284" y="292488"/>
            <a:ext cx="1065349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আ</a:t>
            </a:r>
            <a:r>
              <a:rPr lang="bn-BD" sz="3600" b="1" dirty="0"/>
              <a:t>ল</a:t>
            </a:r>
            <a:r>
              <a:rPr lang="en-US" sz="3600" b="1" dirty="0"/>
              <a:t>ো</a:t>
            </a:r>
            <a:r>
              <a:rPr lang="bn-BD" sz="3600" b="1" dirty="0"/>
              <a:t>র</a:t>
            </a:r>
            <a:r>
              <a:rPr lang="en-US" sz="3600" b="1" dirty="0"/>
              <a:t> </a:t>
            </a:r>
            <a:r>
              <a:rPr lang="bn-BD" sz="3600" b="1" dirty="0"/>
              <a:t>প</a:t>
            </a:r>
            <a:r>
              <a:rPr lang="en-US" sz="3600" b="1" dirty="0"/>
              <a:t>্</a:t>
            </a:r>
            <a:r>
              <a:rPr lang="bn-BD" sz="3600" b="1" dirty="0"/>
              <a:t>র</a:t>
            </a:r>
            <a:r>
              <a:rPr lang="en-US" sz="3600" b="1" dirty="0"/>
              <a:t>ত</a:t>
            </a:r>
            <a:r>
              <a:rPr lang="bn-BD" sz="3600" b="1" dirty="0"/>
              <a:t>ি</a:t>
            </a:r>
            <a:r>
              <a:rPr lang="en-US" sz="3600" b="1" dirty="0"/>
              <a:t>ফ</a:t>
            </a:r>
            <a:r>
              <a:rPr lang="bn-BD" sz="3600" b="1" dirty="0"/>
              <a:t>ল</a:t>
            </a:r>
            <a:r>
              <a:rPr lang="en-US" sz="3600" b="1" dirty="0"/>
              <a:t>ন </a:t>
            </a:r>
            <a:r>
              <a:rPr lang="bn-BD" sz="3600" b="1" dirty="0"/>
              <a:t>ক</a:t>
            </a:r>
            <a:r>
              <a:rPr lang="en-US" sz="3600" b="1" dirty="0"/>
              <a:t>ে </a:t>
            </a:r>
            <a:r>
              <a:rPr lang="bn-BD" sz="3600" b="1" dirty="0"/>
              <a:t>ক</a:t>
            </a:r>
            <a:r>
              <a:rPr lang="en-US" sz="3600" b="1" dirty="0"/>
              <a:t>া</a:t>
            </a:r>
            <a:r>
              <a:rPr lang="bn-BD" sz="3600" b="1" dirty="0"/>
              <a:t>জ</a:t>
            </a:r>
            <a:r>
              <a:rPr lang="en-US" sz="3600" b="1" dirty="0"/>
              <a:t>ে </a:t>
            </a:r>
            <a:r>
              <a:rPr lang="bn-BD" sz="3600" b="1" dirty="0"/>
              <a:t>ল</a:t>
            </a:r>
            <a:r>
              <a:rPr lang="en-US" sz="3600" b="1" dirty="0"/>
              <a:t>া</a:t>
            </a:r>
            <a:r>
              <a:rPr lang="bn-BD" sz="3600" b="1" dirty="0"/>
              <a:t>গ</a:t>
            </a:r>
            <a:r>
              <a:rPr lang="en-US" sz="3600" b="1" dirty="0"/>
              <a:t>ি</a:t>
            </a:r>
            <a:r>
              <a:rPr lang="bn-BD" sz="3600" b="1" dirty="0"/>
              <a:t>য়</a:t>
            </a:r>
            <a:r>
              <a:rPr lang="en-US" sz="3600" b="1" dirty="0"/>
              <a:t>ে </a:t>
            </a:r>
            <a:r>
              <a:rPr lang="bn-BD" sz="3600" b="1" dirty="0"/>
              <a:t>আ</a:t>
            </a:r>
            <a:r>
              <a:rPr lang="en-US" sz="3600" b="1" dirty="0" err="1"/>
              <a:t>মরা</a:t>
            </a:r>
            <a:r>
              <a:rPr lang="en-US" sz="3600" b="1" dirty="0"/>
              <a:t> </a:t>
            </a:r>
            <a:r>
              <a:rPr lang="bn-BD" sz="3600" b="1" dirty="0"/>
              <a:t>প</a:t>
            </a:r>
            <a:r>
              <a:rPr lang="en-US" sz="3600" b="1" dirty="0"/>
              <a:t>ে</a:t>
            </a:r>
            <a:r>
              <a:rPr lang="bn-BD" sz="3600" b="1" dirty="0"/>
              <a:t>র</a:t>
            </a:r>
            <a:r>
              <a:rPr lang="en-US" sz="3600" b="1" dirty="0"/>
              <a:t>ি</a:t>
            </a:r>
            <a:r>
              <a:rPr lang="bn-BD" sz="3600" b="1" dirty="0"/>
              <a:t>স</a:t>
            </a:r>
            <a:r>
              <a:rPr lang="en-US" sz="3600" b="1" dirty="0"/>
              <a:t>্</a:t>
            </a:r>
            <a:r>
              <a:rPr lang="bn-BD" sz="3600" b="1" dirty="0"/>
              <a:t>ক</a:t>
            </a:r>
            <a:r>
              <a:rPr lang="en-US" sz="3600" b="1" dirty="0" err="1"/>
              <a:t>োপ</a:t>
            </a:r>
            <a:r>
              <a:rPr lang="en-US" sz="3600" b="1" dirty="0"/>
              <a:t> ত</a:t>
            </a:r>
            <a:r>
              <a:rPr lang="bn-BD" sz="3600" b="1" dirty="0"/>
              <a:t>ৈ</a:t>
            </a:r>
            <a:r>
              <a:rPr lang="en-US" sz="3600" b="1" dirty="0"/>
              <a:t>র</a:t>
            </a:r>
            <a:r>
              <a:rPr lang="bn-BD" sz="3600" b="1" dirty="0"/>
              <a:t>ি</a:t>
            </a:r>
            <a:r>
              <a:rPr lang="en-US" sz="3600" b="1" dirty="0"/>
              <a:t> </a:t>
            </a:r>
            <a:r>
              <a:rPr lang="bn-BD" sz="3600" b="1" dirty="0"/>
              <a:t>ক</a:t>
            </a:r>
            <a:r>
              <a:rPr lang="en-US" sz="3600" b="1" dirty="0"/>
              <a:t>র</a:t>
            </a:r>
            <a:r>
              <a:rPr lang="bn-BD" sz="3600" b="1" dirty="0"/>
              <a:t>ত</a:t>
            </a:r>
            <a:r>
              <a:rPr lang="en-US" sz="3600" b="1" dirty="0"/>
              <a:t>ে </a:t>
            </a:r>
            <a:r>
              <a:rPr lang="bn-BD" sz="3600" b="1" dirty="0"/>
              <a:t>প</a:t>
            </a:r>
            <a:r>
              <a:rPr lang="en-US" sz="3600" b="1" dirty="0"/>
              <a:t>া</a:t>
            </a:r>
            <a:r>
              <a:rPr lang="bn-BD" sz="3600" b="1" dirty="0"/>
              <a:t>র</a:t>
            </a:r>
            <a:r>
              <a:rPr lang="en-US" sz="3600" b="1" dirty="0"/>
              <a:t>ি</a:t>
            </a:r>
            <a:r>
              <a:rPr lang="bn-BD" sz="3600" b="1" dirty="0"/>
              <a:t>ঃ</a:t>
            </a:r>
            <a:r>
              <a:rPr lang="en-US" sz="3600" b="1" dirty="0"/>
              <a:t>-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035B4-28C6-4D94-B281-A8E8DEAA0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5086" y="1292496"/>
            <a:ext cx="4510244" cy="3127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8DF601-DFA2-4E7A-B819-44AE5A7F7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4558422"/>
            <a:ext cx="3766922" cy="2271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645DA8-DE0E-43D7-9897-2A5BFABF6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892418" y="1145997"/>
            <a:ext cx="4510242" cy="3011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3D6CF2-5818-4E1A-9DB7-8ED45AED0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597623" y="1620477"/>
            <a:ext cx="2062566" cy="2062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E90480-77DE-4517-97C7-948CF376DD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705218" y="4568698"/>
            <a:ext cx="4269064" cy="22866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3B7AA2-D952-4A52-91AA-F65A41FF16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886432" y="4558422"/>
            <a:ext cx="3699275" cy="22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60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8242AF-AF87-4CAB-8750-5488F61CB371}"/>
              </a:ext>
            </a:extLst>
          </p:cNvPr>
          <p:cNvSpPr txBox="1"/>
          <p:nvPr/>
        </p:nvSpPr>
        <p:spPr>
          <a:xfrm>
            <a:off x="4340085" y="662608"/>
            <a:ext cx="456407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/>
              <a:t>পেরিস্কপের ব্যবহারঃ 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EA225-FFC9-4730-B3DD-9D1A8C4BEABC}"/>
              </a:ext>
            </a:extLst>
          </p:cNvPr>
          <p:cNvSpPr txBox="1"/>
          <p:nvPr/>
        </p:nvSpPr>
        <p:spPr>
          <a:xfrm>
            <a:off x="795130" y="2305878"/>
            <a:ext cx="10442713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/>
              <a:t>১। এটি সাবমেরিনে পানির উপরের কোনকিছুকে দেখতে ব্যবহার করা হয়।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977604-B4C6-4630-8082-E00E0915F05D}"/>
              </a:ext>
            </a:extLst>
          </p:cNvPr>
          <p:cNvSpPr txBox="1"/>
          <p:nvPr/>
        </p:nvSpPr>
        <p:spPr>
          <a:xfrm>
            <a:off x="795130" y="3429000"/>
            <a:ext cx="1109207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/>
              <a:t>২। এটি অফিসে এক রুম থেকে অন্য রুমে কোনকিছুকে দেখতে ব্যবহার করা হয়।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2552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50CA00-4560-4F5C-918C-5AC1D4364AAC}"/>
              </a:ext>
            </a:extLst>
          </p:cNvPr>
          <p:cNvSpPr txBox="1"/>
          <p:nvPr/>
        </p:nvSpPr>
        <p:spPr>
          <a:xfrm>
            <a:off x="4496273" y="774720"/>
            <a:ext cx="294715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/>
              <a:t>দ</a:t>
            </a:r>
            <a:r>
              <a:rPr lang="bn-BD" sz="4800" b="1" dirty="0"/>
              <a:t>ল</a:t>
            </a:r>
            <a:r>
              <a:rPr lang="en-US" sz="4800" b="1" dirty="0" err="1"/>
              <a:t>গত</a:t>
            </a:r>
            <a:r>
              <a:rPr lang="en-US" sz="4800" b="1" dirty="0"/>
              <a:t> </a:t>
            </a:r>
            <a:r>
              <a:rPr lang="en-US" sz="4800" b="1" dirty="0" err="1"/>
              <a:t>কাজঃ</a:t>
            </a:r>
            <a:r>
              <a:rPr lang="en-US" sz="48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3EF630-7CDE-47A5-996C-A3EC49AA764F}"/>
              </a:ext>
            </a:extLst>
          </p:cNvPr>
          <p:cNvSpPr txBox="1"/>
          <p:nvPr/>
        </p:nvSpPr>
        <p:spPr>
          <a:xfrm>
            <a:off x="1583634" y="2760114"/>
            <a:ext cx="9024731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প</a:t>
            </a:r>
            <a:r>
              <a:rPr lang="bn-BD" sz="5400" dirty="0"/>
              <a:t>্</a:t>
            </a:r>
            <a:r>
              <a:rPr lang="en-US" sz="5400" dirty="0"/>
              <a:t>র</a:t>
            </a:r>
            <a:r>
              <a:rPr lang="bn-BD" sz="5400" dirty="0"/>
              <a:t>ত</a:t>
            </a:r>
            <a:r>
              <a:rPr lang="en-US" sz="5400" dirty="0"/>
              <a:t>ি </a:t>
            </a:r>
            <a:r>
              <a:rPr lang="bn-BD" sz="5400" dirty="0"/>
              <a:t>প</a:t>
            </a:r>
            <a:r>
              <a:rPr lang="en-US" sz="5400" dirty="0"/>
              <a:t>া</a:t>
            </a:r>
            <a:r>
              <a:rPr lang="bn-BD" sz="5400" dirty="0"/>
              <a:t>ঁ</a:t>
            </a:r>
            <a:r>
              <a:rPr lang="en-US" sz="5400" dirty="0"/>
              <a:t>চ </a:t>
            </a:r>
            <a:r>
              <a:rPr lang="en-US" sz="5400" dirty="0" err="1"/>
              <a:t>জন</a:t>
            </a:r>
            <a:r>
              <a:rPr lang="en-US" sz="5400" dirty="0"/>
              <a:t> </a:t>
            </a:r>
            <a:r>
              <a:rPr lang="en-US" sz="5400" dirty="0" err="1"/>
              <a:t>মিলে</a:t>
            </a:r>
            <a:r>
              <a:rPr lang="en-US" sz="5400" dirty="0"/>
              <a:t> </a:t>
            </a:r>
            <a:r>
              <a:rPr lang="en-US" sz="5400" dirty="0" err="1"/>
              <a:t>এক</a:t>
            </a:r>
            <a:r>
              <a:rPr lang="bn-BD" sz="5400" dirty="0"/>
              <a:t>ট</a:t>
            </a:r>
            <a:r>
              <a:rPr lang="en-US" sz="5400" dirty="0"/>
              <a:t>ি </a:t>
            </a:r>
            <a:r>
              <a:rPr lang="bn-BD" sz="5400" dirty="0"/>
              <a:t>ক</a:t>
            </a:r>
            <a:r>
              <a:rPr lang="en-US" sz="5400" dirty="0"/>
              <a:t>র</a:t>
            </a:r>
            <a:r>
              <a:rPr lang="bn-BD" sz="5400" dirty="0"/>
              <a:t>ে</a:t>
            </a:r>
            <a:r>
              <a:rPr lang="en-US" sz="5400" dirty="0"/>
              <a:t> </a:t>
            </a:r>
            <a:r>
              <a:rPr lang="bn-BD" sz="5400" dirty="0"/>
              <a:t>ক</a:t>
            </a:r>
            <a:r>
              <a:rPr lang="en-US" sz="5400" dirty="0"/>
              <a:t>া</a:t>
            </a:r>
            <a:r>
              <a:rPr lang="bn-BD" sz="5400" dirty="0"/>
              <a:t>গ</a:t>
            </a:r>
            <a:r>
              <a:rPr lang="en-US" sz="5400" dirty="0"/>
              <a:t>জ </a:t>
            </a:r>
            <a:r>
              <a:rPr lang="bn-BD" sz="5400" dirty="0"/>
              <a:t>দ</a:t>
            </a:r>
            <a:r>
              <a:rPr lang="en-US" sz="5400" dirty="0"/>
              <a:t>ি</a:t>
            </a:r>
            <a:r>
              <a:rPr lang="bn-BD" sz="5400" dirty="0"/>
              <a:t>য়</a:t>
            </a:r>
            <a:r>
              <a:rPr lang="en-US" sz="5400" dirty="0"/>
              <a:t>ে </a:t>
            </a:r>
            <a:r>
              <a:rPr lang="bn-BD" sz="5400" dirty="0"/>
              <a:t>প</a:t>
            </a:r>
            <a:r>
              <a:rPr lang="en-US" sz="5400" dirty="0"/>
              <a:t>ে</a:t>
            </a:r>
            <a:r>
              <a:rPr lang="bn-BD" sz="5400" dirty="0"/>
              <a:t>র</a:t>
            </a:r>
            <a:r>
              <a:rPr lang="en-US" sz="5400" dirty="0"/>
              <a:t>ি</a:t>
            </a:r>
            <a:r>
              <a:rPr lang="bn-BD" sz="5400" dirty="0"/>
              <a:t>স</a:t>
            </a:r>
            <a:r>
              <a:rPr lang="en-US" sz="5400" dirty="0"/>
              <a:t>্</a:t>
            </a:r>
            <a:r>
              <a:rPr lang="bn-BD" sz="5400" dirty="0"/>
              <a:t>ক</a:t>
            </a:r>
            <a:r>
              <a:rPr lang="en-US" sz="5400" dirty="0" err="1"/>
              <a:t>োপ</a:t>
            </a:r>
            <a:r>
              <a:rPr lang="en-US" sz="5400" dirty="0"/>
              <a:t> </a:t>
            </a:r>
            <a:r>
              <a:rPr lang="bn-BD" sz="5400" dirty="0"/>
              <a:t>ত</a:t>
            </a:r>
            <a:r>
              <a:rPr lang="en-US" sz="5400" dirty="0" err="1"/>
              <a:t>ৈরি</a:t>
            </a:r>
            <a:r>
              <a:rPr lang="en-US" sz="5400" dirty="0"/>
              <a:t> ক</a:t>
            </a:r>
            <a:r>
              <a:rPr lang="bn-IN" sz="5400" dirty="0"/>
              <a:t>র</a:t>
            </a:r>
            <a:r>
              <a:rPr lang="en-US" sz="5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482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62000" t="6000" r="1000" b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ED73EF-A7B0-4FCC-B6ED-A7BBC6E4BC53}"/>
              </a:ext>
            </a:extLst>
          </p:cNvPr>
          <p:cNvSpPr txBox="1"/>
          <p:nvPr/>
        </p:nvSpPr>
        <p:spPr>
          <a:xfrm>
            <a:off x="1290193" y="4824423"/>
            <a:ext cx="913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চ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্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র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ট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ি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ু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ল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ে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া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ও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এবং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গা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ণ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ি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ত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ি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মস্যাটি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সমাধান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ক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র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ে 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আ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ন</a:t>
            </a:r>
            <a:r>
              <a:rPr lang="bn-BD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ে?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E72DB9-2B3B-4C5D-B61E-FB70E558BCFC}"/>
              </a:ext>
            </a:extLst>
          </p:cNvPr>
          <p:cNvGrpSpPr/>
          <p:nvPr/>
        </p:nvGrpSpPr>
        <p:grpSpPr>
          <a:xfrm>
            <a:off x="3933371" y="268901"/>
            <a:ext cx="2948450" cy="1486136"/>
            <a:chOff x="3164114" y="376988"/>
            <a:chExt cx="2948450" cy="1486136"/>
          </a:xfrm>
        </p:grpSpPr>
        <p:sp>
          <p:nvSpPr>
            <p:cNvPr id="4" name="Wave 3">
              <a:extLst>
                <a:ext uri="{FF2B5EF4-FFF2-40B4-BE49-F238E27FC236}">
                  <a16:creationId xmlns:a16="http://schemas.microsoft.com/office/drawing/2014/main" id="{B477538F-26C4-4346-AA66-280D7E26D47B}"/>
                </a:ext>
              </a:extLst>
            </p:cNvPr>
            <p:cNvSpPr/>
            <p:nvPr/>
          </p:nvSpPr>
          <p:spPr>
            <a:xfrm>
              <a:off x="3164114" y="376988"/>
              <a:ext cx="2948450" cy="1486136"/>
            </a:xfrm>
            <a:prstGeom prst="wav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BB094F-A72D-4700-A746-5AB0378E1A06}"/>
                </a:ext>
              </a:extLst>
            </p:cNvPr>
            <p:cNvSpPr txBox="1"/>
            <p:nvPr/>
          </p:nvSpPr>
          <p:spPr>
            <a:xfrm>
              <a:off x="3461498" y="766113"/>
              <a:ext cx="2651066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wrap="square" rtlCol="0">
              <a:spAutoFit/>
            </a:bodyPr>
            <a:lstStyle/>
            <a:p>
              <a:r>
                <a:rPr lang="en-US" sz="4000" b="1" dirty="0"/>
                <a:t>ব</a:t>
              </a:r>
              <a:r>
                <a:rPr lang="bn-BD" sz="4000" b="1" dirty="0"/>
                <a:t>া</a:t>
              </a:r>
              <a:r>
                <a:rPr lang="en-US" sz="4000" b="1" dirty="0"/>
                <a:t>ড়</a:t>
              </a:r>
              <a:r>
                <a:rPr lang="bn-BD" sz="4000" b="1" dirty="0"/>
                <a:t>ি</a:t>
              </a:r>
              <a:r>
                <a:rPr lang="en-US" sz="4000" b="1" dirty="0"/>
                <a:t>র </a:t>
              </a:r>
              <a:r>
                <a:rPr lang="bn-BD" sz="4000" b="1" dirty="0"/>
                <a:t>ক</a:t>
              </a:r>
              <a:r>
                <a:rPr lang="en-US" sz="4000" b="1" dirty="0"/>
                <a:t>া</a:t>
              </a:r>
              <a:r>
                <a:rPr lang="bn-BD" sz="4000" b="1" dirty="0"/>
                <a:t>জ</a:t>
              </a:r>
              <a:r>
                <a:rPr lang="en-US" sz="4000" b="1" dirty="0"/>
                <a:t>ঃ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283040-6217-4D83-A1EF-599ACDD68772}"/>
              </a:ext>
            </a:extLst>
          </p:cNvPr>
          <p:cNvGrpSpPr/>
          <p:nvPr/>
        </p:nvGrpSpPr>
        <p:grpSpPr>
          <a:xfrm>
            <a:off x="1298080" y="1938063"/>
            <a:ext cx="5865350" cy="2889295"/>
            <a:chOff x="1298080" y="1938063"/>
            <a:chExt cx="5865350" cy="2889295"/>
          </a:xfrm>
        </p:grpSpPr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21EA5F43-3540-4F94-BCFB-156E75B72D29}"/>
                </a:ext>
              </a:extLst>
            </p:cNvPr>
            <p:cNvSpPr/>
            <p:nvPr/>
          </p:nvSpPr>
          <p:spPr>
            <a:xfrm rot="12768635">
              <a:off x="2569028" y="2884985"/>
              <a:ext cx="1190172" cy="1942373"/>
            </a:xfrm>
            <a:prstGeom prst="arc">
              <a:avLst>
                <a:gd name="adj1" fmla="val 17302315"/>
                <a:gd name="adj2" fmla="val 21434805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D8D3C13-EB77-487D-8222-93D48BC5C313}"/>
                </a:ext>
              </a:extLst>
            </p:cNvPr>
            <p:cNvGrpSpPr/>
            <p:nvPr/>
          </p:nvGrpSpPr>
          <p:grpSpPr>
            <a:xfrm>
              <a:off x="1298080" y="1938063"/>
              <a:ext cx="5865350" cy="2497235"/>
              <a:chOff x="1290193" y="1900593"/>
              <a:chExt cx="5865350" cy="24972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993CED7-BCA4-427C-9E43-8EE55F5BBE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1086" y="4397828"/>
                <a:ext cx="554445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25975897-6E19-4EE7-A39A-EF173390C5C5}"/>
                  </a:ext>
                </a:extLst>
              </p:cNvPr>
              <p:cNvCxnSpPr/>
              <p:nvPr/>
            </p:nvCxnSpPr>
            <p:spPr>
              <a:xfrm>
                <a:off x="1290193" y="2278743"/>
                <a:ext cx="2294836" cy="211908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137387FC-7F8A-403E-BE9A-216D144F2132}"/>
                  </a:ext>
                </a:extLst>
              </p:cNvPr>
              <p:cNvGrpSpPr/>
              <p:nvPr/>
            </p:nvGrpSpPr>
            <p:grpSpPr>
              <a:xfrm>
                <a:off x="1333258" y="1900593"/>
                <a:ext cx="4298285" cy="2497235"/>
                <a:chOff x="1333258" y="1900593"/>
                <a:chExt cx="4298285" cy="2497235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F1DE125C-B300-4FC9-AA3C-D765B16B38F6}"/>
                    </a:ext>
                  </a:extLst>
                </p:cNvPr>
                <p:cNvCxnSpPr/>
                <p:nvPr/>
              </p:nvCxnSpPr>
              <p:spPr>
                <a:xfrm flipV="1">
                  <a:off x="3585029" y="2278743"/>
                  <a:ext cx="2046514" cy="211908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A522D4FE-C457-4EC6-BD87-388AEFA17D9A}"/>
                    </a:ext>
                  </a:extLst>
                </p:cNvPr>
                <p:cNvCxnSpPr/>
                <p:nvPr/>
              </p:nvCxnSpPr>
              <p:spPr>
                <a:xfrm flipV="1">
                  <a:off x="3585029" y="1900593"/>
                  <a:ext cx="0" cy="24479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77EA8264-F54C-47BB-85FA-D7D3735660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33258" y="3624469"/>
                      <a:ext cx="1455542" cy="5329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𝟑𝟓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800" b="1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77EA8264-F54C-47BB-85FA-D7D3735660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33258" y="3624469"/>
                      <a:ext cx="1455542" cy="53296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33394B-2EC3-4AFD-82A2-962B2D61EBC7}"/>
                  </a:ext>
                </a:extLst>
              </p:cNvPr>
              <p:cNvSpPr txBox="1"/>
              <p:nvPr/>
            </p:nvSpPr>
            <p:spPr>
              <a:xfrm>
                <a:off x="2559715" y="2723908"/>
                <a:ext cx="26561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/>
                  <a:t>i</a:t>
                </a:r>
                <a:r>
                  <a:rPr lang="en-US" sz="2800" b="1" dirty="0"/>
                  <a:t> = ?     r= ?</a:t>
                </a: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6049C253-596C-487C-ABA6-6C760851A501}"/>
                  </a:ext>
                </a:extLst>
              </p:cNvPr>
              <p:cNvSpPr/>
              <p:nvPr/>
            </p:nvSpPr>
            <p:spPr>
              <a:xfrm>
                <a:off x="3186918" y="3812629"/>
                <a:ext cx="796219" cy="563937"/>
              </a:xfrm>
              <a:prstGeom prst="arc">
                <a:avLst>
                  <a:gd name="adj1" fmla="val 16200000"/>
                  <a:gd name="adj2" fmla="val 2095223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Arc 20">
            <a:extLst>
              <a:ext uri="{FF2B5EF4-FFF2-40B4-BE49-F238E27FC236}">
                <a16:creationId xmlns:a16="http://schemas.microsoft.com/office/drawing/2014/main" id="{9152C680-D293-4E82-8BD2-336D5CADA84A}"/>
              </a:ext>
            </a:extLst>
          </p:cNvPr>
          <p:cNvSpPr/>
          <p:nvPr/>
        </p:nvSpPr>
        <p:spPr>
          <a:xfrm rot="13027629" flipV="1">
            <a:off x="3219248" y="3880864"/>
            <a:ext cx="449943" cy="790121"/>
          </a:xfrm>
          <a:prstGeom prst="arc">
            <a:avLst>
              <a:gd name="adj1" fmla="val 16887598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8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F6BF5A-5031-4EC1-A5BF-93A1A59FD2AF}"/>
              </a:ext>
            </a:extLst>
          </p:cNvPr>
          <p:cNvSpPr txBox="1"/>
          <p:nvPr/>
        </p:nvSpPr>
        <p:spPr>
          <a:xfrm>
            <a:off x="2286000" y="5570640"/>
            <a:ext cx="762000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/>
              <a:t>CONCENTRATION MY CLASS</a:t>
            </a:r>
          </a:p>
        </p:txBody>
      </p:sp>
    </p:spTree>
    <p:extLst>
      <p:ext uri="{BB962C8B-B14F-4D97-AF65-F5344CB8AC3E}">
        <p14:creationId xmlns:p14="http://schemas.microsoft.com/office/powerpoint/2010/main" val="28944693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3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8BC4F4-1A53-4C94-AB1F-14F2010DA3D0}"/>
              </a:ext>
            </a:extLst>
          </p:cNvPr>
          <p:cNvSpPr txBox="1"/>
          <p:nvPr/>
        </p:nvSpPr>
        <p:spPr>
          <a:xfrm>
            <a:off x="1893167" y="221502"/>
            <a:ext cx="8719931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dirty="0" err="1"/>
              <a:t>সবাইকে</a:t>
            </a:r>
            <a:r>
              <a:rPr lang="en-US" sz="8000" dirty="0"/>
              <a:t> </a:t>
            </a:r>
          </a:p>
          <a:p>
            <a:pPr algn="ctr"/>
            <a:r>
              <a:rPr lang="en-US" sz="8000" dirty="0" err="1"/>
              <a:t>লাল</a:t>
            </a:r>
            <a:r>
              <a:rPr lang="en-US" sz="8000" dirty="0"/>
              <a:t> </a:t>
            </a:r>
            <a:r>
              <a:rPr lang="en-US" sz="8000" dirty="0" err="1"/>
              <a:t>গোলাপের</a:t>
            </a:r>
            <a:r>
              <a:rPr lang="en-US" sz="8000" dirty="0"/>
              <a:t> </a:t>
            </a:r>
            <a:r>
              <a:rPr lang="en-US" sz="8000" dirty="0" err="1"/>
              <a:t>সু</a:t>
            </a:r>
            <a:r>
              <a:rPr lang="bn-BD" sz="8000" dirty="0"/>
              <a:t>ভ</a:t>
            </a:r>
            <a:r>
              <a:rPr lang="en-US" sz="8000" dirty="0" err="1"/>
              <a:t>েচ্ছা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4275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7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24E04E-7C07-427F-9693-3D66543425EB}"/>
              </a:ext>
            </a:extLst>
          </p:cNvPr>
          <p:cNvSpPr txBox="1"/>
          <p:nvPr/>
        </p:nvSpPr>
        <p:spPr>
          <a:xfrm>
            <a:off x="3013292" y="261889"/>
            <a:ext cx="6480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চ</a:t>
            </a:r>
            <a:r>
              <a:rPr lang="bn-BD" sz="4800" dirty="0">
                <a:solidFill>
                  <a:srgbClr val="7030A0"/>
                </a:solidFill>
              </a:rPr>
              <a:t>ি</a:t>
            </a:r>
            <a:r>
              <a:rPr lang="en-US" sz="4800" dirty="0">
                <a:solidFill>
                  <a:srgbClr val="7030A0"/>
                </a:solidFill>
              </a:rPr>
              <a:t>ত</a:t>
            </a:r>
            <a:r>
              <a:rPr lang="bn-BD" sz="4800" dirty="0">
                <a:solidFill>
                  <a:srgbClr val="7030A0"/>
                </a:solidFill>
              </a:rPr>
              <a:t>্</a:t>
            </a:r>
            <a:r>
              <a:rPr lang="en-US" sz="4800" dirty="0">
                <a:solidFill>
                  <a:srgbClr val="7030A0"/>
                </a:solidFill>
              </a:rPr>
              <a:t>র</a:t>
            </a:r>
            <a:r>
              <a:rPr lang="bn-BD" sz="4800" dirty="0">
                <a:solidFill>
                  <a:srgbClr val="7030A0"/>
                </a:solidFill>
              </a:rPr>
              <a:t>ে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bn-BD" sz="4800" dirty="0">
                <a:solidFill>
                  <a:srgbClr val="7030A0"/>
                </a:solidFill>
              </a:rPr>
              <a:t>আ</a:t>
            </a:r>
            <a:r>
              <a:rPr lang="en-US" sz="4800" dirty="0" err="1">
                <a:solidFill>
                  <a:srgbClr val="7030A0"/>
                </a:solidFill>
              </a:rPr>
              <a:t>মরা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কী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দেখতে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পাচ্ছি</a:t>
            </a:r>
            <a:r>
              <a:rPr lang="en-US" sz="4800" dirty="0">
                <a:solidFill>
                  <a:srgbClr val="7030A0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93872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18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5BD46D-C450-4408-8508-C1921437EE22}"/>
              </a:ext>
            </a:extLst>
          </p:cNvPr>
          <p:cNvSpPr txBox="1"/>
          <p:nvPr/>
        </p:nvSpPr>
        <p:spPr>
          <a:xfrm>
            <a:off x="3013292" y="248637"/>
            <a:ext cx="648031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চ</a:t>
            </a:r>
            <a:r>
              <a:rPr lang="bn-BD" sz="4800" dirty="0">
                <a:solidFill>
                  <a:srgbClr val="7030A0"/>
                </a:solidFill>
              </a:rPr>
              <a:t>ি</a:t>
            </a:r>
            <a:r>
              <a:rPr lang="en-US" sz="4800" dirty="0">
                <a:solidFill>
                  <a:srgbClr val="7030A0"/>
                </a:solidFill>
              </a:rPr>
              <a:t>ত</a:t>
            </a:r>
            <a:r>
              <a:rPr lang="bn-BD" sz="4800" dirty="0">
                <a:solidFill>
                  <a:srgbClr val="7030A0"/>
                </a:solidFill>
              </a:rPr>
              <a:t>্</a:t>
            </a:r>
            <a:r>
              <a:rPr lang="en-US" sz="4800" dirty="0">
                <a:solidFill>
                  <a:srgbClr val="7030A0"/>
                </a:solidFill>
              </a:rPr>
              <a:t>র</a:t>
            </a:r>
            <a:r>
              <a:rPr lang="bn-BD" sz="4800" dirty="0">
                <a:solidFill>
                  <a:srgbClr val="7030A0"/>
                </a:solidFill>
              </a:rPr>
              <a:t>ে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bn-BD" sz="4800" dirty="0">
                <a:solidFill>
                  <a:srgbClr val="7030A0"/>
                </a:solidFill>
              </a:rPr>
              <a:t>আ</a:t>
            </a:r>
            <a:r>
              <a:rPr lang="en-US" sz="4800" dirty="0" err="1">
                <a:solidFill>
                  <a:srgbClr val="7030A0"/>
                </a:solidFill>
              </a:rPr>
              <a:t>মরা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কী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দেখতে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পাচ্ছি</a:t>
            </a:r>
            <a:r>
              <a:rPr lang="en-US" sz="4800" dirty="0">
                <a:solidFill>
                  <a:srgbClr val="7030A0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610391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91841" y="1559934"/>
            <a:ext cx="5631542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দীনবন্ধু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CD0E1-5D3D-4B5B-9C90-2A2F792512A0}"/>
              </a:ext>
            </a:extLst>
          </p:cNvPr>
          <p:cNvSpPr txBox="1"/>
          <p:nvPr/>
        </p:nvSpPr>
        <p:spPr>
          <a:xfrm>
            <a:off x="3779066" y="324445"/>
            <a:ext cx="4098842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শিক্ষক পরিচিতি 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DF511-5C83-4DAE-9BD8-E0C13391E951}"/>
              </a:ext>
            </a:extLst>
          </p:cNvPr>
          <p:cNvSpPr txBox="1"/>
          <p:nvPr/>
        </p:nvSpPr>
        <p:spPr>
          <a:xfrm>
            <a:off x="68107" y="3255734"/>
            <a:ext cx="8187397" cy="2677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সহাকারি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মাধাবদিয়া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ইউনাইটেড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ফরিদপুর।</a:t>
            </a: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নম্বারঃ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01715208583</a:t>
            </a:r>
          </a:p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E.mail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biswasdinos@gmail.com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NikoshBAN" pitchFamily="2" charset="0"/>
            </a:endParaRPr>
          </a:p>
          <a:p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BD9A7-4FB5-4FBC-BA18-17F0C0CB8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33" t="1932" r="16878"/>
          <a:stretch/>
        </p:blipFill>
        <p:spPr>
          <a:xfrm>
            <a:off x="613985" y="320324"/>
            <a:ext cx="2677856" cy="24792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367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1000"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0E097F-5D09-47A7-B5F1-8133A78E7691}"/>
              </a:ext>
            </a:extLst>
          </p:cNvPr>
          <p:cNvSpPr txBox="1"/>
          <p:nvPr/>
        </p:nvSpPr>
        <p:spPr>
          <a:xfrm>
            <a:off x="4479236" y="783101"/>
            <a:ext cx="1987826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প</a:t>
            </a:r>
            <a:r>
              <a:rPr lang="bn-BD" sz="4000" dirty="0"/>
              <a:t>া</a:t>
            </a:r>
            <a:r>
              <a:rPr lang="en-US" sz="4000" dirty="0"/>
              <a:t>ঠ </a:t>
            </a:r>
            <a:r>
              <a:rPr lang="en-US" sz="4000" dirty="0" err="1"/>
              <a:t>ঘোষণা</a:t>
            </a:r>
            <a:r>
              <a:rPr lang="en-US" sz="4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1CF54-7ABD-4B35-B092-669000376C63}"/>
              </a:ext>
            </a:extLst>
          </p:cNvPr>
          <p:cNvSpPr txBox="1"/>
          <p:nvPr/>
        </p:nvSpPr>
        <p:spPr>
          <a:xfrm>
            <a:off x="3498574" y="2027394"/>
            <a:ext cx="4659669" cy="23698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আ</a:t>
            </a:r>
            <a:r>
              <a:rPr lang="bn-BD" sz="4000" dirty="0">
                <a:solidFill>
                  <a:srgbClr val="0070C0"/>
                </a:solidFill>
              </a:rPr>
              <a:t>জ</a:t>
            </a:r>
            <a:r>
              <a:rPr lang="en-US" sz="4000" dirty="0">
                <a:solidFill>
                  <a:srgbClr val="0070C0"/>
                </a:solidFill>
              </a:rPr>
              <a:t>ক</a:t>
            </a:r>
            <a:r>
              <a:rPr lang="bn-BD" sz="4000" dirty="0">
                <a:solidFill>
                  <a:srgbClr val="0070C0"/>
                </a:solidFill>
              </a:rPr>
              <a:t>ে</a:t>
            </a:r>
            <a:r>
              <a:rPr lang="en-US" sz="4000" dirty="0">
                <a:solidFill>
                  <a:srgbClr val="0070C0"/>
                </a:solidFill>
              </a:rPr>
              <a:t>র </a:t>
            </a:r>
            <a:r>
              <a:rPr lang="bn-BD" sz="4000" dirty="0">
                <a:solidFill>
                  <a:srgbClr val="0070C0"/>
                </a:solidFill>
              </a:rPr>
              <a:t>প</a:t>
            </a:r>
            <a:r>
              <a:rPr lang="en-US" sz="4000" dirty="0" err="1">
                <a:solidFill>
                  <a:srgbClr val="0070C0"/>
                </a:solidFill>
              </a:rPr>
              <a:t>াঠ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আলোর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ঘটনা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70C0"/>
                </a:solidFill>
              </a:rPr>
              <a:t>অধ্যায়ঃ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নবম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70C0"/>
                </a:solidFill>
              </a:rPr>
              <a:t>শ্রেনিঃ</a:t>
            </a:r>
            <a:r>
              <a:rPr lang="en-US" sz="3600" dirty="0">
                <a:solidFill>
                  <a:srgbClr val="0070C0"/>
                </a:solidFill>
              </a:rPr>
              <a:t> ষ</a:t>
            </a:r>
            <a:r>
              <a:rPr lang="bn-BD" sz="3600" dirty="0">
                <a:solidFill>
                  <a:srgbClr val="0070C0"/>
                </a:solidFill>
              </a:rPr>
              <a:t>ষ</a:t>
            </a:r>
            <a:r>
              <a:rPr lang="en-US" sz="3600" dirty="0" err="1">
                <a:solidFill>
                  <a:srgbClr val="0070C0"/>
                </a:solidFill>
              </a:rPr>
              <a:t>্ঠ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70C0"/>
                </a:solidFill>
              </a:rPr>
              <a:t>শা</a:t>
            </a:r>
            <a:r>
              <a:rPr lang="bn-BD" sz="3600" dirty="0">
                <a:solidFill>
                  <a:srgbClr val="0070C0"/>
                </a:solidFill>
              </a:rPr>
              <a:t>খ</a:t>
            </a:r>
            <a:r>
              <a:rPr lang="en-US" sz="3600" dirty="0">
                <a:solidFill>
                  <a:srgbClr val="0070C0"/>
                </a:solidFill>
              </a:rPr>
              <a:t>া – </a:t>
            </a:r>
            <a:r>
              <a:rPr lang="bn-BD" sz="3600" dirty="0">
                <a:solidFill>
                  <a:srgbClr val="0070C0"/>
                </a:solidFill>
              </a:rPr>
              <a:t>ক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bn-BD" sz="3600" dirty="0">
                <a:solidFill>
                  <a:srgbClr val="0070C0"/>
                </a:solidFill>
              </a:rPr>
              <a:t>ও</a:t>
            </a:r>
            <a:r>
              <a:rPr lang="en-US" sz="3600" dirty="0">
                <a:solidFill>
                  <a:srgbClr val="0070C0"/>
                </a:solidFill>
              </a:rPr>
              <a:t> খ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48720-B785-4494-82DD-7A09CAECD6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r="2410" b="2646"/>
          <a:stretch/>
        </p:blipFill>
        <p:spPr>
          <a:xfrm>
            <a:off x="9030476" y="520913"/>
            <a:ext cx="2818780" cy="364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r="49000"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5AC29-90B6-41B3-9BFF-E04723C6905D}"/>
              </a:ext>
            </a:extLst>
          </p:cNvPr>
          <p:cNvSpPr txBox="1"/>
          <p:nvPr/>
        </p:nvSpPr>
        <p:spPr>
          <a:xfrm>
            <a:off x="3748937" y="2674317"/>
            <a:ext cx="2750337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62B239-AACA-4134-A836-9ACC6CC97480}"/>
              </a:ext>
            </a:extLst>
          </p:cNvPr>
          <p:cNvSpPr txBox="1"/>
          <p:nvPr/>
        </p:nvSpPr>
        <p:spPr>
          <a:xfrm>
            <a:off x="1147638" y="3505314"/>
            <a:ext cx="10522226" cy="3170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/>
              <a:t>আলো কী?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/>
              <a:t>এক সেকেন্ডে আলোর বেগ কত?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/>
              <a:t>দর্পণে আলোর প্রতিফলন কিভাবে হয় চিত্র আঁকতে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dirty="0"/>
              <a:t>আপতনকোন ও প্রতিফলনকোন চিহ্নিত করতে পারবে এবং কোন সম্পর্কিত গানিতিক সমস্যা সমাধান করতে পারবে।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1139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E9AF40-375F-4ADA-B81C-E01A5D3AAD2C}"/>
              </a:ext>
            </a:extLst>
          </p:cNvPr>
          <p:cNvSpPr txBox="1"/>
          <p:nvPr/>
        </p:nvSpPr>
        <p:spPr>
          <a:xfrm>
            <a:off x="334977" y="347847"/>
            <a:ext cx="1091652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প</a:t>
            </a:r>
            <a:r>
              <a:rPr lang="bn-BD" sz="3600" dirty="0"/>
              <a:t>্</a:t>
            </a:r>
            <a:r>
              <a:rPr lang="en-US" sz="3600" dirty="0"/>
              <a:t>র</a:t>
            </a:r>
            <a:r>
              <a:rPr lang="bn-BD" sz="3600" dirty="0"/>
              <a:t>ত</a:t>
            </a:r>
            <a:r>
              <a:rPr lang="en-US" sz="3600" dirty="0" err="1"/>
              <a:t>িফলক</a:t>
            </a:r>
            <a:r>
              <a:rPr lang="en-US" sz="3600" dirty="0"/>
              <a:t> প</a:t>
            </a:r>
            <a:r>
              <a:rPr lang="bn-BD" sz="3600" dirty="0"/>
              <a:t>ৃ</a:t>
            </a:r>
            <a:r>
              <a:rPr lang="en-US" sz="3600" dirty="0"/>
              <a:t>ষ</a:t>
            </a:r>
            <a:r>
              <a:rPr lang="bn-BD" sz="3600" dirty="0"/>
              <a:t>্</a:t>
            </a:r>
            <a:r>
              <a:rPr lang="en-US" sz="3600" dirty="0" err="1"/>
              <a:t>ঠঃ</a:t>
            </a:r>
            <a:r>
              <a:rPr lang="en-US" sz="3600" dirty="0"/>
              <a:t> </a:t>
            </a:r>
            <a:r>
              <a:rPr lang="en-US" sz="3600" dirty="0" err="1"/>
              <a:t>যে</a:t>
            </a:r>
            <a:r>
              <a:rPr lang="en-US" sz="3600" dirty="0"/>
              <a:t> প</a:t>
            </a:r>
            <a:r>
              <a:rPr lang="bn-BD" sz="3600" dirty="0"/>
              <a:t>ৃ</a:t>
            </a:r>
            <a:r>
              <a:rPr lang="en-US" sz="3600" dirty="0"/>
              <a:t>ষ</a:t>
            </a:r>
            <a:r>
              <a:rPr lang="bn-BD" sz="3600" dirty="0"/>
              <a:t>্</a:t>
            </a:r>
            <a:r>
              <a:rPr lang="en-US" sz="3600" dirty="0"/>
              <a:t>ঠ</a:t>
            </a:r>
            <a:r>
              <a:rPr lang="bn-BD" sz="3600" dirty="0"/>
              <a:t>ে</a:t>
            </a:r>
            <a:r>
              <a:rPr lang="en-US" sz="3600" dirty="0"/>
              <a:t> </a:t>
            </a:r>
            <a:r>
              <a:rPr lang="bn-BD" sz="3600" dirty="0"/>
              <a:t>আ</a:t>
            </a:r>
            <a:r>
              <a:rPr lang="en-US" sz="3600" dirty="0"/>
              <a:t>ল</a:t>
            </a:r>
            <a:r>
              <a:rPr lang="bn-BD" sz="3600" dirty="0"/>
              <a:t>ো</a:t>
            </a:r>
            <a:r>
              <a:rPr lang="en-US" sz="3600" dirty="0"/>
              <a:t> </a:t>
            </a:r>
            <a:r>
              <a:rPr lang="en-US" sz="3600" dirty="0" err="1"/>
              <a:t>বা</a:t>
            </a:r>
            <a:r>
              <a:rPr lang="bn-BD" sz="3600" dirty="0"/>
              <a:t>ঁ</a:t>
            </a:r>
            <a:r>
              <a:rPr lang="en-US" sz="3600" dirty="0"/>
              <a:t>ধ</a:t>
            </a:r>
            <a:r>
              <a:rPr lang="bn-BD" sz="3600" dirty="0"/>
              <a:t>া</a:t>
            </a:r>
            <a:r>
              <a:rPr lang="en-US" sz="3600" dirty="0"/>
              <a:t> </a:t>
            </a:r>
            <a:r>
              <a:rPr lang="bn-BD" sz="3600" dirty="0"/>
              <a:t>প</a:t>
            </a:r>
            <a:r>
              <a:rPr lang="en-US" sz="3600" dirty="0"/>
              <a:t>ে</a:t>
            </a:r>
            <a:r>
              <a:rPr lang="bn-BD" sz="3600" dirty="0"/>
              <a:t>য়</a:t>
            </a:r>
            <a:r>
              <a:rPr lang="en-US" sz="3600" dirty="0"/>
              <a:t>ে </a:t>
            </a:r>
            <a:r>
              <a:rPr lang="en-US" sz="3600" dirty="0" err="1"/>
              <a:t>ফিরে</a:t>
            </a:r>
            <a:r>
              <a:rPr lang="en-US" sz="3600" dirty="0"/>
              <a:t> </a:t>
            </a:r>
            <a:r>
              <a:rPr lang="en-US" sz="3600" dirty="0" err="1"/>
              <a:t>আসে</a:t>
            </a:r>
            <a:r>
              <a:rPr lang="en-US" sz="3600" dirty="0"/>
              <a:t> </a:t>
            </a:r>
            <a:r>
              <a:rPr lang="bn-BD" sz="3600" dirty="0"/>
              <a:t>ত</a:t>
            </a:r>
            <a:r>
              <a:rPr lang="en-US" sz="3600" dirty="0"/>
              <a:t>া</a:t>
            </a:r>
            <a:r>
              <a:rPr lang="bn-BD" sz="3600" dirty="0"/>
              <a:t>ক</a:t>
            </a:r>
            <a:r>
              <a:rPr lang="en-US" sz="3600" dirty="0"/>
              <a:t>ে </a:t>
            </a:r>
            <a:r>
              <a:rPr lang="bn-BD" sz="3600" dirty="0"/>
              <a:t>প</a:t>
            </a:r>
            <a:r>
              <a:rPr lang="en-US" sz="3600" dirty="0"/>
              <a:t>্</a:t>
            </a:r>
            <a:r>
              <a:rPr lang="bn-BD" sz="3600" dirty="0"/>
              <a:t>র</a:t>
            </a:r>
            <a:r>
              <a:rPr lang="en-US" sz="3600" dirty="0"/>
              <a:t>ত</a:t>
            </a:r>
            <a:r>
              <a:rPr lang="bn-BD" sz="3600" dirty="0"/>
              <a:t>ি</a:t>
            </a:r>
            <a:r>
              <a:rPr lang="en-US" sz="3600" dirty="0"/>
              <a:t>ফ</a:t>
            </a:r>
            <a:r>
              <a:rPr lang="bn-BD" sz="3600" dirty="0"/>
              <a:t>ল</a:t>
            </a:r>
            <a:r>
              <a:rPr lang="en-US" sz="3600" dirty="0"/>
              <a:t>ক প</a:t>
            </a:r>
            <a:r>
              <a:rPr lang="bn-BD" sz="3600" dirty="0"/>
              <a:t>ৃ</a:t>
            </a:r>
            <a:r>
              <a:rPr lang="en-US" sz="3600" dirty="0"/>
              <a:t>ষ</a:t>
            </a:r>
            <a:r>
              <a:rPr lang="bn-BD" sz="3600" dirty="0"/>
              <a:t>্</a:t>
            </a:r>
            <a:r>
              <a:rPr lang="en-US" sz="3600" dirty="0"/>
              <a:t>ঠ </a:t>
            </a:r>
            <a:r>
              <a:rPr lang="bn-BD" sz="3600" dirty="0"/>
              <a:t>ব</a:t>
            </a:r>
            <a:r>
              <a:rPr lang="en-US" sz="3600" dirty="0" err="1"/>
              <a:t>লে</a:t>
            </a:r>
            <a:r>
              <a:rPr lang="en-US" sz="3600" dirty="0"/>
              <a:t>। </a:t>
            </a:r>
            <a:r>
              <a:rPr lang="bn-BD" sz="3600" dirty="0"/>
              <a:t>উ</a:t>
            </a:r>
            <a:r>
              <a:rPr lang="en-US" sz="3600" dirty="0"/>
              <a:t>দ</a:t>
            </a:r>
            <a:r>
              <a:rPr lang="bn-BD" sz="3600" dirty="0"/>
              <a:t>া</a:t>
            </a:r>
            <a:r>
              <a:rPr lang="en-US" sz="3600" dirty="0"/>
              <a:t>হ</a:t>
            </a:r>
            <a:r>
              <a:rPr lang="bn-BD" sz="3600" dirty="0"/>
              <a:t>র</a:t>
            </a:r>
            <a:r>
              <a:rPr lang="en-US" sz="3600" dirty="0"/>
              <a:t>ণ </a:t>
            </a:r>
            <a:r>
              <a:rPr lang="bn-BD" sz="3600" dirty="0"/>
              <a:t>দ</a:t>
            </a:r>
            <a:r>
              <a:rPr lang="en-US" sz="3600" dirty="0" err="1"/>
              <a:t>র্পণ</a:t>
            </a:r>
            <a:r>
              <a:rPr lang="en-US" sz="3600" dirty="0"/>
              <a:t> </a:t>
            </a:r>
            <a:r>
              <a:rPr lang="en-US" sz="3600" dirty="0" err="1"/>
              <a:t>বা</a:t>
            </a:r>
            <a:r>
              <a:rPr lang="en-US" sz="3600" dirty="0"/>
              <a:t> </a:t>
            </a:r>
            <a:r>
              <a:rPr lang="en-US" sz="3600" dirty="0" err="1"/>
              <a:t>আয়না</a:t>
            </a:r>
            <a:r>
              <a:rPr lang="en-US" sz="3600" dirty="0"/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2604D0-3ED8-4EC6-8636-05CF308A8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18030" y="2401429"/>
            <a:ext cx="4717724" cy="3395471"/>
          </a:xfrm>
          <a:prstGeom prst="rect">
            <a:avLst/>
          </a:prstGeom>
        </p:spPr>
      </p:pic>
      <p:sp>
        <p:nvSpPr>
          <p:cNvPr id="10" name="Callout: Line with No Border 9">
            <a:extLst>
              <a:ext uri="{FF2B5EF4-FFF2-40B4-BE49-F238E27FC236}">
                <a16:creationId xmlns:a16="http://schemas.microsoft.com/office/drawing/2014/main" id="{F2A4E011-A509-4028-92AC-BD92B2FF7434}"/>
              </a:ext>
            </a:extLst>
          </p:cNvPr>
          <p:cNvSpPr/>
          <p:nvPr/>
        </p:nvSpPr>
        <p:spPr>
          <a:xfrm>
            <a:off x="8269357" y="4099164"/>
            <a:ext cx="2027582" cy="689113"/>
          </a:xfrm>
          <a:prstGeom prst="callout1">
            <a:avLst>
              <a:gd name="adj1" fmla="val 45673"/>
              <a:gd name="adj2" fmla="val 2778"/>
              <a:gd name="adj3" fmla="val 11250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প্রতিফলক পৃষ্ট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78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4F8FDC-ABD0-4D78-A94D-B0386F038014}"/>
              </a:ext>
            </a:extLst>
          </p:cNvPr>
          <p:cNvSpPr txBox="1"/>
          <p:nvPr/>
        </p:nvSpPr>
        <p:spPr>
          <a:xfrm>
            <a:off x="711539" y="1124220"/>
            <a:ext cx="3382159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আ</a:t>
            </a:r>
            <a:r>
              <a:rPr lang="bn-BD" sz="3600" dirty="0"/>
              <a:t>ল</a:t>
            </a:r>
            <a:r>
              <a:rPr lang="en-US" sz="3600" dirty="0"/>
              <a:t>ো </a:t>
            </a:r>
            <a:r>
              <a:rPr lang="bn-BD" sz="3600" dirty="0"/>
              <a:t>স</a:t>
            </a:r>
            <a:r>
              <a:rPr lang="en-US" sz="3600" dirty="0" err="1"/>
              <a:t>রল</a:t>
            </a:r>
            <a:r>
              <a:rPr lang="en-US" sz="3600" dirty="0"/>
              <a:t> </a:t>
            </a:r>
            <a:r>
              <a:rPr lang="en-US" sz="3600" dirty="0" err="1"/>
              <a:t>পথে</a:t>
            </a:r>
            <a:r>
              <a:rPr lang="en-US" sz="3600" dirty="0"/>
              <a:t> </a:t>
            </a:r>
            <a:r>
              <a:rPr lang="en-US" sz="3600" dirty="0" err="1"/>
              <a:t>চলে</a:t>
            </a:r>
            <a:r>
              <a:rPr lang="en-US" sz="3600" dirty="0"/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3B7DC-D4DA-4EF5-8C0F-6A082F5BDA3C}"/>
              </a:ext>
            </a:extLst>
          </p:cNvPr>
          <p:cNvSpPr txBox="1"/>
          <p:nvPr/>
        </p:nvSpPr>
        <p:spPr>
          <a:xfrm>
            <a:off x="711539" y="4212560"/>
            <a:ext cx="338215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/>
              <a:t>আম</a:t>
            </a:r>
            <a:r>
              <a:rPr lang="bn-BD" sz="3600" dirty="0"/>
              <a:t>র</a:t>
            </a:r>
            <a:r>
              <a:rPr lang="en-US" sz="3600" dirty="0"/>
              <a:t>া </a:t>
            </a:r>
            <a:r>
              <a:rPr lang="bn-BD" sz="3600" dirty="0"/>
              <a:t>ক</a:t>
            </a:r>
            <a:r>
              <a:rPr lang="en-US" sz="3600" dirty="0"/>
              <a:t>ী</a:t>
            </a:r>
            <a:r>
              <a:rPr lang="bn-BD" sz="3600" dirty="0"/>
              <a:t>ভ</a:t>
            </a:r>
            <a:r>
              <a:rPr lang="en-US" sz="3600" dirty="0"/>
              <a:t>া</a:t>
            </a:r>
            <a:r>
              <a:rPr lang="bn-BD" sz="3600" dirty="0"/>
              <a:t>ব</a:t>
            </a:r>
            <a:r>
              <a:rPr lang="en-US" sz="3600" dirty="0"/>
              <a:t>ে </a:t>
            </a:r>
            <a:r>
              <a:rPr lang="bn-BD" sz="3600" dirty="0"/>
              <a:t>দ</a:t>
            </a:r>
            <a:r>
              <a:rPr lang="en-US" sz="3600" dirty="0" err="1"/>
              <a:t>েখি</a:t>
            </a:r>
            <a:r>
              <a:rPr lang="en-US" sz="3600" dirty="0"/>
              <a:t>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8E708-E56C-4E1E-98A7-4ECDBD773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3632491"/>
            <a:ext cx="6273579" cy="24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D28D9-3301-47F1-9FFA-CA0538223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0" y="583096"/>
            <a:ext cx="6273579" cy="28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606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DINO BISWAS</dc:creator>
  <cp:lastModifiedBy>DINO BISWAS</cp:lastModifiedBy>
  <cp:revision>82</cp:revision>
  <dcterms:created xsi:type="dcterms:W3CDTF">2019-08-02T07:59:47Z</dcterms:created>
  <dcterms:modified xsi:type="dcterms:W3CDTF">2019-10-14T17:47:15Z</dcterms:modified>
</cp:coreProperties>
</file>