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90" r:id="rId4"/>
  </p:sldMasterIdLst>
  <p:notesMasterIdLst>
    <p:notesMasterId r:id="rId30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76" r:id="rId15"/>
    <p:sldId id="266" r:id="rId16"/>
    <p:sldId id="277" r:id="rId17"/>
    <p:sldId id="267" r:id="rId18"/>
    <p:sldId id="268" r:id="rId19"/>
    <p:sldId id="278" r:id="rId20"/>
    <p:sldId id="269" r:id="rId21"/>
    <p:sldId id="270" r:id="rId22"/>
    <p:sldId id="271" r:id="rId23"/>
    <p:sldId id="279" r:id="rId24"/>
    <p:sldId id="272" r:id="rId25"/>
    <p:sldId id="280" r:id="rId26"/>
    <p:sldId id="273" r:id="rId27"/>
    <p:sldId id="274" r:id="rId28"/>
    <p:sldId id="27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686D38-C991-4132-B7A6-85831173791E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A5726-7FED-4A91-AC54-7ADFF15AB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624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9A5726-7FED-4A91-AC54-7ADFF15AB8D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7925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92D1C-6195-448B-9D5B-A3BDA2B5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F54D49-144A-4B97-A3A4-A48ADA3AC5C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F0EFEF-823F-4835-A77B-325055BACA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73E53-C08E-480E-8608-90D98A382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89D58-F8F4-47DB-B9E2-E67BC528C3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37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16E62-AAB7-428C-85C3-C612C05ADA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DF7CF4-23C2-45AC-B570-A72594EDC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9A9BFF-9128-4CCC-844C-056B4167E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E5F9FB-2E21-4396-95DB-36BC63B4D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90B552-27A1-464D-9D11-F02869DB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894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A524E-4ED2-46AF-A5FB-D39DE5DDC6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4D9196-B12F-466E-8E06-048743A00E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A8348F-9541-4A1E-BBAA-D0D67A2C8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09B0D3-1AC6-4D9A-AC4C-FECC7D24E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70909-82DB-4173-A96E-E71C86300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779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6775CE-2693-4708-B080-40F33325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9277EC-275D-47A7-A0F3-2EEF2A4EDE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17179-9279-4955-8A08-61D83D20CD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E9649E-A61F-420D-BCCC-76CA378D1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4AD9EE-AE20-4516-9862-755C96F7D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8C873F-FC8B-4C9C-B21F-C6C7AAB94E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377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BC223-8344-4D9C-8463-BFEC2B940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21C668-1C02-4C0C-9C1D-CB0B2B2525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37F39-56A6-4C9B-ADD7-4993846C0A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BFCA9E-34D6-4D3A-9C51-31D29BB874D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E6E6518-F641-422E-A7C6-450239E09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7EC9F72-B961-4CCD-A13C-B8E39A03A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CBB7F6-AA2F-4379-A4C0-1664E5AC8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D736F8-C135-4A03-A4C5-D36171038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454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6B61C-42D7-4C6F-8C7E-760326C34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B8981C9-7CEC-46B5-8AA1-90183275BF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5403627-F9AC-4C3D-A706-C5808E475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D3EF98E-6A34-44DE-A737-A4A7C2D74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267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71D2F7-DE6A-4E80-AEFB-E690F37AAC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4C7994-E29B-4376-8FD6-24BCDF8491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5CC7A1-DF8D-45BB-B0D9-D7CE42BF6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6813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8DF20-B8C7-439C-AB4C-44BE71BD59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8DBE67-266D-4AAC-8F34-C301C16689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F62C3-45E9-447B-82C2-29638A24A3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174087-E91F-49D7-AB54-C7D75C9E92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9BBBEA-A5A2-4D9A-A827-A38C4613B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09A702-56C8-4D28-9085-F1C61BA52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21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2FBB8-FDFD-4165-BC9C-E888B83166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0CFA6F5-3D0F-41C2-A14A-040FE75D5D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657E3-9493-411B-A178-143A84F3D32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6D170E-D9E4-4FCE-B5FC-1FD7944894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786006-AB1C-4B6A-8094-711E95548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52849E-C04D-42A0-8108-1D82DBA33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261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A05F4-B997-4586-875B-98A1DEEBE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989C87-3F69-48CC-AF7C-6E9952CD0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2608AE-5E17-41F2-82D0-82CFB18A8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E3EBF4-0DED-4176-931B-66C34B521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902593-044E-4D4E-B08E-B2F99132E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8516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18BF64-C9D9-4A65-8050-9AF4D6018E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B883EFD-CF7F-43A0-9F31-E2BAB0B614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44163A-8D3B-4337-A3CF-100F84B0C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F127EE-F4F7-4894-868C-7F24B1888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A8878-334F-466C-AB71-1BDB41AA23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31844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66654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54020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7269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4176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477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821040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50593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200738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1253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5427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035100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0312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43076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8956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0550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03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4170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957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778769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1050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7466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72195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483889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0702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115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2285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00306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58004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15920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930950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02911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98008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01337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7675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35732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4667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3341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4350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41573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56215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72232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3198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38457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05040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618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52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17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1.xml"/><Relationship Id="rId16" Type="http://schemas.openxmlformats.org/officeDocument/2006/relationships/slideLayout" Target="../slideLayouts/slideLayout55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5" Type="http://schemas.openxmlformats.org/officeDocument/2006/relationships/slideLayout" Target="../slideLayouts/slideLayout54.xml"/><Relationship Id="rId10" Type="http://schemas.openxmlformats.org/officeDocument/2006/relationships/slideLayout" Target="../slideLayouts/slideLayout49.xml"/><Relationship Id="rId19" Type="http://schemas.openxmlformats.org/officeDocument/2006/relationships/image" Target="../media/image5.png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8F67DA2-E492-4002-9E1E-27284E4C5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26EE9-BD13-4839-82A2-13D56BCCC3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16711E-01BE-4873-A178-32FC65296C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3510FB-9F47-4FED-9A46-FAC05F89A1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2435C-589B-488D-BAF3-DBF2666C5E4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7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2312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112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518C06C-FE65-4931-A7A3-B80CC0C99713}" type="datetimeFigureOut">
              <a:rPr lang="en-US" smtClean="0"/>
              <a:t>21-Sep-19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AC54A5BC-0DC5-4827-B98B-0A015D55CB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711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  <p:sldLayoutId id="2147483702" r:id="rId12"/>
    <p:sldLayoutId id="2147483703" r:id="rId13"/>
    <p:sldLayoutId id="2147483704" r:id="rId14"/>
    <p:sldLayoutId id="2147483705" r:id="rId15"/>
    <p:sldLayoutId id="2147483706" r:id="rId16"/>
    <p:sldLayoutId id="2147483707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mp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tmp"/><Relationship Id="rId1" Type="http://schemas.openxmlformats.org/officeDocument/2006/relationships/slideLayout" Target="../slideLayouts/slideLayout2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m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tmp"/><Relationship Id="rId1" Type="http://schemas.openxmlformats.org/officeDocument/2006/relationships/slideLayout" Target="../slideLayouts/slideLayout2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1.tmp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9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9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32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5F7286-43E4-429B-A2AB-CF01664315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79" y="4176543"/>
            <a:ext cx="11521441" cy="2387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EA5C52-63C3-427B-B257-BE8178D300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3832" y="914271"/>
            <a:ext cx="2145299" cy="56498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B98FDB-6FB1-4EF9-9940-CFC6A944FF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4" y="914271"/>
            <a:ext cx="2145299" cy="564987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2492B45-19BB-49C5-BEF1-6998648E1EE4}"/>
              </a:ext>
            </a:extLst>
          </p:cNvPr>
          <p:cNvSpPr/>
          <p:nvPr/>
        </p:nvSpPr>
        <p:spPr>
          <a:xfrm>
            <a:off x="2391505" y="1139482"/>
            <a:ext cx="7219351" cy="3783383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Chevron">
              <a:avLst/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as-IN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as-IN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as-IN" sz="239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C4603FD-89B4-4948-8A04-8C1FC11704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497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E52DFE-88D3-42E7-B812-2DC1A8F35F6A}"/>
              </a:ext>
            </a:extLst>
          </p:cNvPr>
          <p:cNvSpPr/>
          <p:nvPr/>
        </p:nvSpPr>
        <p:spPr>
          <a:xfrm>
            <a:off x="4557650" y="224135"/>
            <a:ext cx="2457724" cy="64633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Triangle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36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A89870-112B-497E-AB47-AC1C110F29A2}"/>
              </a:ext>
            </a:extLst>
          </p:cNvPr>
          <p:cNvSpPr/>
          <p:nvPr/>
        </p:nvSpPr>
        <p:spPr>
          <a:xfrm>
            <a:off x="889029" y="1448024"/>
            <a:ext cx="3995225" cy="3404381"/>
          </a:xfrm>
          <a:prstGeom prst="ellipse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6BDB3B2-BB59-4C42-9C6D-592D8E0EF8E7}"/>
              </a:ext>
            </a:extLst>
          </p:cNvPr>
          <p:cNvSpPr/>
          <p:nvPr/>
        </p:nvSpPr>
        <p:spPr>
          <a:xfrm>
            <a:off x="6096000" y="1448024"/>
            <a:ext cx="5439508" cy="40010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প্রদীপ কুমার রায়</a:t>
            </a:r>
          </a:p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</a:p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১৫৭ নং বাসুদেবপুর সরকারি প্রাথমিক বিদ্যালয়</a:t>
            </a:r>
          </a:p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সদর, ঠাকুরগাঁও</a:t>
            </a:r>
          </a:p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০১৭১৪৮০৩২১৬</a:t>
            </a:r>
          </a:p>
        </p:txBody>
      </p:sp>
    </p:spTree>
    <p:extLst>
      <p:ext uri="{BB962C8B-B14F-4D97-AF65-F5344CB8AC3E}">
        <p14:creationId xmlns:p14="http://schemas.microsoft.com/office/powerpoint/2010/main" val="38539955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1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BAA8D8B-4FFD-4081-B0A4-FEFE3C2751D8}"/>
              </a:ext>
            </a:extLst>
          </p:cNvPr>
          <p:cNvSpPr/>
          <p:nvPr/>
        </p:nvSpPr>
        <p:spPr>
          <a:xfrm>
            <a:off x="4972134" y="329067"/>
            <a:ext cx="2247731" cy="707886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anUp">
              <a:avLst/>
            </a:prstTxWarp>
            <a:spAutoFit/>
          </a:bodyPr>
          <a:lstStyle/>
          <a:p>
            <a:pPr algn="ctr"/>
            <a:r>
              <a:rPr lang="bn-IN" sz="4000" b="1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40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4DA5C5-E1D9-4CDC-9D18-C8894AAB4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36" y="1549935"/>
            <a:ext cx="3134162" cy="4267796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092843-5E19-4F62-A418-A75E2204837D}"/>
              </a:ext>
            </a:extLst>
          </p:cNvPr>
          <p:cNvSpPr/>
          <p:nvPr/>
        </p:nvSpPr>
        <p:spPr>
          <a:xfrm>
            <a:off x="5481800" y="1570414"/>
            <a:ext cx="5371078" cy="424731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শ্রেণিঃ চতুর্থ</a:t>
            </a:r>
          </a:p>
          <a:p>
            <a:pPr algn="ctr"/>
            <a:r>
              <a:rPr lang="bn-I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ষয়ঃ প্রাথমিক বিজ্ঞান</a:t>
            </a:r>
          </a:p>
          <a:p>
            <a:pPr algn="ctr"/>
            <a:r>
              <a:rPr lang="bn-I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</a:t>
            </a:r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ধ্যায়ঃ তৃতীয়</a:t>
            </a:r>
          </a:p>
          <a:p>
            <a:pPr algn="ctr"/>
            <a:r>
              <a:rPr lang="bn-IN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পাঠঃ মাটি</a:t>
            </a:r>
          </a:p>
          <a:p>
            <a:pPr algn="ctr"/>
            <a:r>
              <a:rPr lang="bn-IN" sz="5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 মাটি দুষণ</a:t>
            </a:r>
            <a:endParaRPr lang="en-US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6AB7E0E-DCDC-40A1-AF46-BD9683D158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542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9A95120-ACC9-4B14-A334-2CBD4BFC5F73}"/>
              </a:ext>
            </a:extLst>
          </p:cNvPr>
          <p:cNvSpPr/>
          <p:nvPr/>
        </p:nvSpPr>
        <p:spPr>
          <a:xfrm>
            <a:off x="4866555" y="505442"/>
            <a:ext cx="2129109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E427CDF-6452-49D0-809F-A223485FC526}"/>
              </a:ext>
            </a:extLst>
          </p:cNvPr>
          <p:cNvSpPr/>
          <p:nvPr/>
        </p:nvSpPr>
        <p:spPr>
          <a:xfrm>
            <a:off x="434715" y="2505670"/>
            <a:ext cx="11722308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6000" b="1" dirty="0">
                <a:ln/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৪.২.২ মাটি কিভাবে দূষিত হয় তা ব্যাখ্যা করতে পারবে।</a:t>
            </a:r>
            <a:endParaRPr lang="en-US" sz="6000" b="1" cap="none" spc="0" dirty="0">
              <a:ln/>
              <a:solidFill>
                <a:srgbClr val="00B0F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C089DA8-A2C9-4D3B-9B5B-17852DEC1E5D}"/>
              </a:ext>
            </a:extLst>
          </p:cNvPr>
          <p:cNvSpPr/>
          <p:nvPr/>
        </p:nvSpPr>
        <p:spPr>
          <a:xfrm>
            <a:off x="434715" y="4241498"/>
            <a:ext cx="11322570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6000" b="1" dirty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৪.৩.১ মাটি সংরক্ষনে শিক্ষার্থীদের কি কি করনীয় তা উল্লেখ করতে পারবে।</a:t>
            </a:r>
            <a:endParaRPr lang="en-US" sz="6000" b="1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6916D1E-A6D5-4FD7-BB96-062DD5024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135" y="6872"/>
            <a:ext cx="12224824" cy="685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9779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8F38B9-9C36-4FAA-A5C1-680BD82B1750}"/>
              </a:ext>
            </a:extLst>
          </p:cNvPr>
          <p:cNvSpPr/>
          <p:nvPr/>
        </p:nvSpPr>
        <p:spPr>
          <a:xfrm>
            <a:off x="3306099" y="164174"/>
            <a:ext cx="504016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ছবিটি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লক্</a:t>
            </a:r>
            <a:r>
              <a:rPr lang="as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as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en-US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রি</a:t>
            </a:r>
            <a:endParaRPr lang="en-US" sz="5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9996B0-4BE7-4080-AC5B-D6CAD52605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2881" y="1447912"/>
            <a:ext cx="6540917" cy="35910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71E508-83B3-45FA-92F2-3A91CF2D68C4}"/>
              </a:ext>
            </a:extLst>
          </p:cNvPr>
          <p:cNvSpPr/>
          <p:nvPr/>
        </p:nvSpPr>
        <p:spPr>
          <a:xfrm>
            <a:off x="-86717" y="2505670"/>
            <a:ext cx="335260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0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ময়লা</a:t>
            </a:r>
            <a:r>
              <a:rPr lang="en-US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আবর</a:t>
            </a:r>
            <a:r>
              <a:rPr lang="as-IN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as-IN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 </a:t>
            </a:r>
            <a:r>
              <a:rPr lang="as-IN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োথায়</a:t>
            </a:r>
            <a:r>
              <a:rPr lang="en-US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প</a:t>
            </a:r>
            <a:r>
              <a:rPr lang="as-IN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40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ছে</a:t>
            </a:r>
            <a:r>
              <a:rPr lang="en-US" sz="4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1F5A5BE-105D-43B9-8D2E-85C801136BA9}"/>
              </a:ext>
            </a:extLst>
          </p:cNvPr>
          <p:cNvSpPr/>
          <p:nvPr/>
        </p:nvSpPr>
        <p:spPr>
          <a:xfrm>
            <a:off x="9706709" y="2551836"/>
            <a:ext cx="187273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মাটিতে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C64C54-8421-43C0-BAD2-3311B98F0E05}"/>
              </a:ext>
            </a:extLst>
          </p:cNvPr>
          <p:cNvSpPr/>
          <p:nvPr/>
        </p:nvSpPr>
        <p:spPr>
          <a:xfrm>
            <a:off x="383332" y="2182504"/>
            <a:ext cx="238398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</a:t>
            </a:r>
          </a:p>
          <a:p>
            <a:pPr algn="ctr"/>
            <a:r>
              <a:rPr lang="bn-IN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ফলে</a:t>
            </a:r>
          </a:p>
          <a:p>
            <a:pPr algn="ctr"/>
            <a:r>
              <a:rPr lang="bn-IN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কি হচ্ছে?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3E26189-AE74-4987-B8C5-02A8B4193270}"/>
              </a:ext>
            </a:extLst>
          </p:cNvPr>
          <p:cNvSpPr/>
          <p:nvPr/>
        </p:nvSpPr>
        <p:spPr>
          <a:xfrm>
            <a:off x="9656008" y="2781792"/>
            <a:ext cx="22124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 দূষণ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60830FF-1578-4464-B117-7338AA704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876"/>
            <a:ext cx="12191999" cy="68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004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3BA27DA-5D55-4167-9262-F5760CC7A9B5}"/>
              </a:ext>
            </a:extLst>
          </p:cNvPr>
          <p:cNvSpPr/>
          <p:nvPr/>
        </p:nvSpPr>
        <p:spPr>
          <a:xfrm>
            <a:off x="3110684" y="344057"/>
            <a:ext cx="53110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চল আজকে আমরা পড়ব</a:t>
            </a:r>
            <a:endParaRPr lang="en-U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F74641-1CD1-4E8B-9FA2-C3DA3B1FDCA5}"/>
              </a:ext>
            </a:extLst>
          </p:cNvPr>
          <p:cNvSpPr/>
          <p:nvPr/>
        </p:nvSpPr>
        <p:spPr>
          <a:xfrm>
            <a:off x="2870597" y="2967335"/>
            <a:ext cx="6450804" cy="2646878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">
              <a:avLst/>
            </a:prstTxWarp>
            <a:spAutoFit/>
          </a:bodyPr>
          <a:lstStyle/>
          <a:p>
            <a:pPr algn="ctr"/>
            <a:r>
              <a:rPr lang="bn-IN" sz="16600" b="1" spc="50" dirty="0">
                <a:ln w="0"/>
                <a:solidFill>
                  <a:srgbClr val="00B05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 দূষণ</a:t>
            </a:r>
            <a:endParaRPr lang="en-US" sz="5400" b="1" cap="none" spc="50" dirty="0">
              <a:ln w="0"/>
              <a:solidFill>
                <a:srgbClr val="00B050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1AF93E2-EE9E-4726-81DC-64850C7D8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1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6FC6CC-7710-4F45-B996-9DF36C516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59" y="1194643"/>
            <a:ext cx="4887339" cy="325230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A78681-D4E6-44CF-B2DD-1A81817A21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0203" y="1177357"/>
            <a:ext cx="4648246" cy="333304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CEF355E-32D0-46AB-ACEB-82369B98B3A0}"/>
              </a:ext>
            </a:extLst>
          </p:cNvPr>
          <p:cNvSpPr/>
          <p:nvPr/>
        </p:nvSpPr>
        <p:spPr>
          <a:xfrm>
            <a:off x="3696125" y="4757313"/>
            <a:ext cx="449995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60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কারণ</a:t>
            </a:r>
            <a:endParaRPr lang="en-US" sz="60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9383AD3-9A76-44AD-AFD7-1C5723F256F1}"/>
              </a:ext>
            </a:extLst>
          </p:cNvPr>
          <p:cNvSpPr/>
          <p:nvPr/>
        </p:nvSpPr>
        <p:spPr>
          <a:xfrm>
            <a:off x="275570" y="4803480"/>
            <a:ext cx="11686581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n-IN" sz="5400" b="1" cap="none" spc="5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যে</a:t>
            </a:r>
            <a:r>
              <a:rPr lang="bn-IN" sz="5400" b="1" spc="50" dirty="0">
                <a:ln w="0"/>
                <a:solidFill>
                  <a:srgbClr val="0070C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খানে সেখানে আবর্জনা যেমন- চিপসেরপ্যাকেট ও গৃহস্থালির বর্জ্য ইত্যাদি ফেলা</a:t>
            </a:r>
            <a:endParaRPr lang="en-US" sz="5400" b="1" cap="none" spc="50" dirty="0">
              <a:ln w="0"/>
              <a:solidFill>
                <a:srgbClr val="0070C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A9358F6-935A-4D27-9470-161C9105EFD3}"/>
              </a:ext>
            </a:extLst>
          </p:cNvPr>
          <p:cNvSpPr/>
          <p:nvPr/>
        </p:nvSpPr>
        <p:spPr>
          <a:xfrm>
            <a:off x="3005094" y="202063"/>
            <a:ext cx="5190981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36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</a:t>
            </a:r>
            <a:r>
              <a:rPr lang="as-IN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ু</a:t>
            </a:r>
            <a:r>
              <a:rPr lang="as-IN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 </a:t>
            </a:r>
            <a:r>
              <a:rPr lang="as-IN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</a:t>
            </a:r>
            <a:r>
              <a:rPr lang="en-US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as-IN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3600" b="1" dirty="0" err="1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ষ্য</a:t>
            </a:r>
            <a:r>
              <a:rPr lang="en-US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3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endParaRPr lang="en-US" sz="36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E40E07-8369-436E-B13B-AC4D47F32B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511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1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0">
                                          <p:val>
                                            <p:strVal val="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50000">
                                          <p:val>
                                            <p:strVal val="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h/1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0">
                                          <p:val>
                                            <p:strVal val="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ppt_w/1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2" dur="500" tmFilter="0,0; .5, 0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  <p:bldP spid="9" grpId="0"/>
      <p:bldP spid="9" grpId="1"/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96CAB0D-06C2-471D-8F21-40DA4CD586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3408" y="934270"/>
            <a:ext cx="6924675" cy="40957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6FCBA19-F5FC-4176-9F74-7F3ADE77BBB8}"/>
              </a:ext>
            </a:extLst>
          </p:cNvPr>
          <p:cNvSpPr/>
          <p:nvPr/>
        </p:nvSpPr>
        <p:spPr>
          <a:xfrm>
            <a:off x="4060828" y="5482345"/>
            <a:ext cx="407034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কারণ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C8087C1-AD8E-4B4C-A9C5-88CDDCC007DE}"/>
              </a:ext>
            </a:extLst>
          </p:cNvPr>
          <p:cNvSpPr/>
          <p:nvPr/>
        </p:nvSpPr>
        <p:spPr>
          <a:xfrm>
            <a:off x="1689251" y="5319117"/>
            <a:ext cx="8813498" cy="153888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যেখানে সেখানে আবর্জনা যেমন চিপসের প্যাকেট গৃহস্থালির বর্জ্য ইত্যাদি ফেলা</a:t>
            </a:r>
            <a:r>
              <a:rPr lang="bn-IN" sz="5400" b="1" dirty="0">
                <a:ln/>
                <a:solidFill>
                  <a:schemeClr val="accent3"/>
                </a:solidFill>
              </a:rPr>
              <a:t> </a:t>
            </a:r>
            <a:endParaRPr lang="en-US" sz="5400" b="1" cap="none" spc="0" dirty="0">
              <a:ln/>
              <a:solidFill>
                <a:schemeClr val="accent3"/>
              </a:solidFill>
              <a:effectLst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7A6E0F-8030-4CDD-9A96-4EE287259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601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9D21653-4950-41F1-95BA-5CE6C9C8AB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124" y="915265"/>
            <a:ext cx="4691751" cy="404390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3B0CAF5-3E97-4786-9255-4680D3A4CDA1}"/>
              </a:ext>
            </a:extLst>
          </p:cNvPr>
          <p:cNvSpPr/>
          <p:nvPr/>
        </p:nvSpPr>
        <p:spPr>
          <a:xfrm>
            <a:off x="4341080" y="5356457"/>
            <a:ext cx="350984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দূষণের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FD7C07-C866-4AB8-8764-2B538BDE50A7}"/>
              </a:ext>
            </a:extLst>
          </p:cNvPr>
          <p:cNvSpPr/>
          <p:nvPr/>
        </p:nvSpPr>
        <p:spPr>
          <a:xfrm>
            <a:off x="365759" y="5473303"/>
            <a:ext cx="1123366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8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কৃষি কাজে কীটনাশক ও আগাছানাশক ব্যবহার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C4AAE0-35E0-4B32-8CB4-A63D28CA9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8292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841BD9D-6BF3-4645-BCD0-EDBCE26755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3624" y="399830"/>
            <a:ext cx="6944751" cy="46226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E155F6F-ECEF-480E-A6C1-BE5631974982}"/>
              </a:ext>
            </a:extLst>
          </p:cNvPr>
          <p:cNvSpPr/>
          <p:nvPr/>
        </p:nvSpPr>
        <p:spPr>
          <a:xfrm>
            <a:off x="4421503" y="5429181"/>
            <a:ext cx="3348995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4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কারণ</a:t>
            </a:r>
            <a:endParaRPr lang="en-US" sz="4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FBC388-95B0-408E-BA29-69016797BBEA}"/>
              </a:ext>
            </a:extLst>
          </p:cNvPr>
          <p:cNvSpPr/>
          <p:nvPr/>
        </p:nvSpPr>
        <p:spPr>
          <a:xfrm>
            <a:off x="267285" y="5534840"/>
            <a:ext cx="11577711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শিল্প-কলকারখানার তেল ও বিভিন্ন ক্ষতিকারক পদার্থ মাটিতে ফেলা।</a:t>
            </a:r>
            <a:endParaRPr lang="en-US" sz="48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E28951-1163-4F1C-9DB0-95A50474C4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1039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1C8285-F37A-4C2B-B7CD-8F3E10E6A1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8388" y="1491312"/>
            <a:ext cx="6999403" cy="36653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511BCDE-89C3-4F6E-A50A-E2EA0C9357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520" y="509536"/>
            <a:ext cx="2145299" cy="50294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5EDCE7B-8623-41C3-A5A9-D78F6DBAE5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3612" y="659438"/>
            <a:ext cx="2145299" cy="50294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E774A4-3079-4CAD-9910-761CC8E0C1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996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C99D67A-1519-4AC4-BD63-7D68D34630FE}"/>
              </a:ext>
            </a:extLst>
          </p:cNvPr>
          <p:cNvSpPr/>
          <p:nvPr/>
        </p:nvSpPr>
        <p:spPr>
          <a:xfrm>
            <a:off x="4092060" y="252271"/>
            <a:ext cx="3445175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0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ফলাফল</a:t>
            </a:r>
            <a:endParaRPr lang="en-US" sz="40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FD67C2B-57EB-497C-A923-78A39EF3130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86"/>
          <a:stretch/>
        </p:blipFill>
        <p:spPr>
          <a:xfrm>
            <a:off x="3042551" y="1332913"/>
            <a:ext cx="6324180" cy="3661117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7E62145-C96D-4C84-8144-211379349AA8}"/>
              </a:ext>
            </a:extLst>
          </p:cNvPr>
          <p:cNvSpPr/>
          <p:nvPr/>
        </p:nvSpPr>
        <p:spPr>
          <a:xfrm>
            <a:off x="363415" y="4976165"/>
            <a:ext cx="114651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0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ফলে জীবের বাসস্থান ও প্রকৃতি ধ্বংস হয়।</a:t>
            </a:r>
            <a:endParaRPr lang="en-US" sz="40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77BE5B-05F8-43A0-B290-2D11D7FFAF35}"/>
              </a:ext>
            </a:extLst>
          </p:cNvPr>
          <p:cNvSpPr/>
          <p:nvPr/>
        </p:nvSpPr>
        <p:spPr>
          <a:xfrm>
            <a:off x="546948" y="5519374"/>
            <a:ext cx="114651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0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দূষিত মাটিতে জন্মানো ফসলে ক্ষতিকর পদার্থ থাকতে পারে।</a:t>
            </a:r>
            <a:endParaRPr lang="en-US" sz="40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BC65E1-87FE-4B5F-8F47-1C260EF8A2E4}"/>
              </a:ext>
            </a:extLst>
          </p:cNvPr>
          <p:cNvSpPr/>
          <p:nvPr/>
        </p:nvSpPr>
        <p:spPr>
          <a:xfrm>
            <a:off x="546948" y="6044718"/>
            <a:ext cx="11465169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0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ফলে মানুষ ও অন্যান্য প্রাণীর বিভিন্ন রোগ হতে পারে।</a:t>
            </a:r>
            <a:endParaRPr lang="en-US" sz="40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29279F-FD1A-45CD-9216-CAFE22F479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544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7BEDB9-8A03-4C61-8C26-F867A20BD1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233" y="1783830"/>
            <a:ext cx="7285217" cy="319290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C856A2E-AC2A-4D63-8F94-DC00B12F4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847" y="4600411"/>
            <a:ext cx="1901721" cy="156907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A8728C8-204E-4F6C-A252-67CC60AADA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035" y="268262"/>
            <a:ext cx="1901721" cy="15690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D8017F-5339-412B-85B5-D79019817A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933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7CA39F6-B882-479E-9562-1A6A2140DBDB}"/>
              </a:ext>
            </a:extLst>
          </p:cNvPr>
          <p:cNvSpPr/>
          <p:nvPr/>
        </p:nvSpPr>
        <p:spPr>
          <a:xfrm>
            <a:off x="3803714" y="238203"/>
            <a:ext cx="388119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দূষণ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as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োধের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উপায়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100C8E-C9A2-4611-BB71-C963DE09C7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3714" y="1184134"/>
            <a:ext cx="3881191" cy="36099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286188C0-6DD7-4F10-940B-C70E8CB0E91F}"/>
              </a:ext>
            </a:extLst>
          </p:cNvPr>
          <p:cNvSpPr/>
          <p:nvPr/>
        </p:nvSpPr>
        <p:spPr>
          <a:xfrm>
            <a:off x="365760" y="5032104"/>
            <a:ext cx="11563643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4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নির্দিষ্ট জায়গায় ময়লা আবর্জনা ফেলা।</a:t>
            </a:r>
            <a:endParaRPr lang="en-US" sz="44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75E9E13-07A9-4B2C-BF5A-EC4F3238900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324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06917C-4D44-49DA-9433-CDF76724B0D4}"/>
              </a:ext>
            </a:extLst>
          </p:cNvPr>
          <p:cNvSpPr/>
          <p:nvPr/>
        </p:nvSpPr>
        <p:spPr>
          <a:xfrm>
            <a:off x="4098196" y="421082"/>
            <a:ext cx="3517310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36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দূষণ রোধের উপায়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78E333-C9A7-4346-B46B-43E449B1F5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1104" y="1304164"/>
            <a:ext cx="5338463" cy="3721811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9197CA3-EB20-4939-AE3E-901C0B3E68F0}"/>
              </a:ext>
            </a:extLst>
          </p:cNvPr>
          <p:cNvSpPr/>
          <p:nvPr/>
        </p:nvSpPr>
        <p:spPr>
          <a:xfrm>
            <a:off x="2476259" y="5262726"/>
            <a:ext cx="7239481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4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জমিতে জৈব সার যেমন কম্পোস্ট ব্যবহার</a:t>
            </a:r>
            <a:endParaRPr lang="en-US" sz="54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E57626-F6FD-430D-8F9D-1E210D8ECB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2582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106441-5ADB-440D-AF6D-319E20B833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8623" y="1734588"/>
            <a:ext cx="7542630" cy="319717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5968EF3-A26E-4527-A857-78298ACFF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04" y="206754"/>
            <a:ext cx="1977337" cy="18019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B77BB9A-2089-4634-AAF5-573DACA1BF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2109" y="4628852"/>
            <a:ext cx="1977337" cy="180192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DF6D8CF-D994-4A6F-BD0D-3AD619D031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09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E5AD1A4-B508-49FF-AABA-161C7246DC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807" y="1634636"/>
            <a:ext cx="5208408" cy="295143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0163E4E-76F3-4F0A-9682-193398FC7E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812" y="1634636"/>
            <a:ext cx="4581378" cy="3101927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7ADA484-7434-47B6-9B48-6EF0A215C2E8}"/>
              </a:ext>
            </a:extLst>
          </p:cNvPr>
          <p:cNvSpPr/>
          <p:nvPr/>
        </p:nvSpPr>
        <p:spPr>
          <a:xfrm>
            <a:off x="4482116" y="477353"/>
            <a:ext cx="274947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36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 ক্ষয়ের কারন</a:t>
            </a:r>
            <a:endParaRPr lang="en-US" sz="36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04F8CA-B788-45CE-9F1F-AA71840D3FA8}"/>
              </a:ext>
            </a:extLst>
          </p:cNvPr>
          <p:cNvSpPr/>
          <p:nvPr/>
        </p:nvSpPr>
        <p:spPr>
          <a:xfrm>
            <a:off x="554294" y="4979015"/>
            <a:ext cx="108302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বায়ুপ্রবাহ বা অতি বৃষ্টিতে মাটির উপরের স্তর সরে গিয়ে মাটি ক্ষয় হয়।</a:t>
            </a:r>
            <a:endParaRPr lang="en-US" sz="40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E74B3E2-E519-46DD-B913-263B5B1BD4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234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48782BD-FDDD-46D7-B038-4DAD48675B13}"/>
              </a:ext>
            </a:extLst>
          </p:cNvPr>
          <p:cNvSpPr/>
          <p:nvPr/>
        </p:nvSpPr>
        <p:spPr>
          <a:xfrm>
            <a:off x="4259051" y="224136"/>
            <a:ext cx="30267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36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ক্ষয়ের ফলাফল</a:t>
            </a:r>
            <a:endParaRPr lang="en-US" sz="36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926297F-4646-48FC-9056-A525A6AE58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9"/>
          <a:stretch/>
        </p:blipFill>
        <p:spPr>
          <a:xfrm>
            <a:off x="659056" y="1601298"/>
            <a:ext cx="5326967" cy="32379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88761B7-C451-4233-8699-ED47AD843E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979" y="1601298"/>
            <a:ext cx="4933507" cy="3300965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2470F17-AA22-44B5-9858-0A1A96977F26}"/>
              </a:ext>
            </a:extLst>
          </p:cNvPr>
          <p:cNvSpPr/>
          <p:nvPr/>
        </p:nvSpPr>
        <p:spPr>
          <a:xfrm>
            <a:off x="605974" y="5083916"/>
            <a:ext cx="11200009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44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মাটি ক্ষয়ের ফলে জমির উর্বরতা হারায় এবং মাটির পানি ধারন ক্ষমতা হ্রাস পায়।</a:t>
            </a:r>
            <a:endParaRPr lang="en-US" sz="4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15D429D-CF71-4194-A11F-5F79148E447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30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E12A84-B27C-4D21-8625-2443661D3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0497" y="1589412"/>
            <a:ext cx="4211649" cy="3200853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7278E73-B35A-45A0-B478-524F3E37FAB9}"/>
              </a:ext>
            </a:extLst>
          </p:cNvPr>
          <p:cNvSpPr/>
          <p:nvPr/>
        </p:nvSpPr>
        <p:spPr>
          <a:xfrm>
            <a:off x="3675860" y="322609"/>
            <a:ext cx="385554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000" b="1" cap="none" spc="50" dirty="0">
                <a:ln w="0"/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মাটি ক্ষয় রোধের উপায়</a:t>
            </a:r>
            <a:endParaRPr lang="en-US" sz="5400" b="1" cap="none" spc="50" dirty="0">
              <a:ln w="0"/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9FAF5B6-DF0D-4D3C-B1A8-2FC198CD05FF}"/>
              </a:ext>
            </a:extLst>
          </p:cNvPr>
          <p:cNvSpPr/>
          <p:nvPr/>
        </p:nvSpPr>
        <p:spPr>
          <a:xfrm>
            <a:off x="605718" y="5119692"/>
            <a:ext cx="10980564" cy="923330"/>
          </a:xfrm>
          <a:prstGeom prst="rect">
            <a:avLst/>
          </a:prstGeom>
          <a:noFill/>
        </p:spPr>
        <p:txBody>
          <a:bodyPr wrap="none" lIns="91440" tIns="45720" rIns="91440" bIns="45720">
            <a:noAutofit/>
          </a:bodyPr>
          <a:lstStyle/>
          <a:p>
            <a:pPr algn="ctr"/>
            <a:r>
              <a:rPr lang="bn-IN" sz="4400" b="1" spc="50" dirty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বৃক্ষরোপন করে ও জমিতে ঘাস লাগিয়ে মাটির ক্ষয় রোধ করা যায়।</a:t>
            </a:r>
            <a:endParaRPr lang="en-US" sz="5400" b="1" cap="none" spc="50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607EC2-1F5D-402A-8A4D-B313016ABF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29251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AC7AA-FB30-486F-A24D-75BF971785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042" y="1230048"/>
            <a:ext cx="7284731" cy="439790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A2D1706-3FAD-42BC-BA44-A85A7D95C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43" y="719399"/>
            <a:ext cx="2145299" cy="502945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1347F42-67F4-4149-8C75-074B5904E8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2428" y="719399"/>
            <a:ext cx="2145299" cy="502945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D7E20-840A-4CFC-84E7-2D871FB21E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57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F4C8DD1-2C7F-46C1-8141-3086ECB15B4B}"/>
              </a:ext>
            </a:extLst>
          </p:cNvPr>
          <p:cNvSpPr/>
          <p:nvPr/>
        </p:nvSpPr>
        <p:spPr>
          <a:xfrm>
            <a:off x="374754" y="2967335"/>
            <a:ext cx="11332564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perspective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7200" b="1" dirty="0" err="1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২৬ প</a:t>
            </a:r>
            <a:r>
              <a:rPr lang="as-IN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ৃ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as-IN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7200" b="1" dirty="0" err="1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ঠা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b="1" dirty="0" err="1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as-IN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as-IN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</a:t>
            </a:r>
            <a:r>
              <a:rPr lang="en-US" sz="7200" b="1" dirty="0">
                <a:ln/>
                <a:solidFill>
                  <a:schemeClr val="accent3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endParaRPr lang="en-US" sz="7200" b="1" cap="none" spc="0" dirty="0">
              <a:ln/>
              <a:solidFill>
                <a:schemeClr val="accent3"/>
              </a:solidFill>
              <a:effectLst>
                <a:reflection blurRad="6350" stA="55000" endA="300" endPos="45500" dir="5400000" sy="-10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03F475-9A72-4D56-BA32-2DE4701B74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48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CB40B8-9383-48C1-A8C7-E0A331F52BD1}"/>
              </a:ext>
            </a:extLst>
          </p:cNvPr>
          <p:cNvSpPr/>
          <p:nvPr/>
        </p:nvSpPr>
        <p:spPr>
          <a:xfrm>
            <a:off x="4501681" y="315897"/>
            <a:ext cx="29354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শূন্যস্থান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পূরণ</a:t>
            </a:r>
            <a:r>
              <a:rPr lang="en-US" sz="40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endParaRPr lang="en-US" sz="40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EA2C6D1-F341-45C5-B769-DC7AEEC724E9}"/>
              </a:ext>
            </a:extLst>
          </p:cNvPr>
          <p:cNvSpPr/>
          <p:nvPr/>
        </p:nvSpPr>
        <p:spPr>
          <a:xfrm>
            <a:off x="140676" y="1584199"/>
            <a:ext cx="117324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48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............... বিভিন্ন কর্মকান্ডের কারনে মাটি দূষিত হয়।</a:t>
            </a:r>
            <a:endParaRPr lang="en-US" sz="44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7EC9A5-3D33-4368-94A6-C4AA0338834E}"/>
              </a:ext>
            </a:extLst>
          </p:cNvPr>
          <p:cNvSpPr/>
          <p:nvPr/>
        </p:nvSpPr>
        <p:spPr>
          <a:xfrm>
            <a:off x="140676" y="2675688"/>
            <a:ext cx="117324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48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 মাটি দূষণ ............ জন্য অত্যন্ত ক্ষতিকর।</a:t>
            </a:r>
            <a:endParaRPr lang="en-US" sz="44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92E2349-8B6A-4D07-9EBA-C1B289AEE583}"/>
              </a:ext>
            </a:extLst>
          </p:cNvPr>
          <p:cNvSpPr/>
          <p:nvPr/>
        </p:nvSpPr>
        <p:spPr>
          <a:xfrm>
            <a:off x="140675" y="3767177"/>
            <a:ext cx="1173245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48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 ............... বা অতি বৃষ্টিতে মাটির উপরের স্তর সরে গিয়ে মাটি ক্ষয় হয়।</a:t>
            </a:r>
            <a:endParaRPr lang="en-US" sz="44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BA0E8C2-4D5B-4D0E-92C3-F5F1134E30AC}"/>
              </a:ext>
            </a:extLst>
          </p:cNvPr>
          <p:cNvSpPr/>
          <p:nvPr/>
        </p:nvSpPr>
        <p:spPr>
          <a:xfrm>
            <a:off x="229772" y="5273801"/>
            <a:ext cx="11732455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bn-IN" sz="48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............. করে মাটির ক্ষয় রোধ করা যায়।</a:t>
            </a:r>
            <a:endParaRPr lang="en-US" sz="44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FEF5D07-89B7-4F2D-8157-A7766B02BAD2}"/>
              </a:ext>
            </a:extLst>
          </p:cNvPr>
          <p:cNvSpPr/>
          <p:nvPr/>
        </p:nvSpPr>
        <p:spPr>
          <a:xfrm>
            <a:off x="535364" y="1407410"/>
            <a:ext cx="22781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400" b="1" dirty="0">
                <a:ln/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endParaRPr lang="en-US" sz="5400" b="1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5C8E528-74C3-43F2-85A5-076F9FDB443F}"/>
              </a:ext>
            </a:extLst>
          </p:cNvPr>
          <p:cNvSpPr/>
          <p:nvPr/>
        </p:nvSpPr>
        <p:spPr>
          <a:xfrm>
            <a:off x="2490774" y="2560395"/>
            <a:ext cx="22781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400" b="1" cap="none" spc="0" dirty="0">
                <a:ln/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জীবের</a:t>
            </a:r>
            <a:endParaRPr lang="en-US" sz="5400" b="1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720DED-707B-4384-B20C-221523E49247}"/>
              </a:ext>
            </a:extLst>
          </p:cNvPr>
          <p:cNvSpPr/>
          <p:nvPr/>
        </p:nvSpPr>
        <p:spPr>
          <a:xfrm>
            <a:off x="802650" y="3638872"/>
            <a:ext cx="22781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400" b="1" cap="none" spc="0" dirty="0">
                <a:ln/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বায়ুপ্রবাহ</a:t>
            </a:r>
            <a:endParaRPr lang="en-US" sz="5400" b="1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407885B-0204-4F1F-A466-48CD27CA48AF}"/>
              </a:ext>
            </a:extLst>
          </p:cNvPr>
          <p:cNvSpPr/>
          <p:nvPr/>
        </p:nvSpPr>
        <p:spPr>
          <a:xfrm>
            <a:off x="619770" y="5145496"/>
            <a:ext cx="2278174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4400" b="1" cap="none" spc="0" dirty="0">
                <a:ln/>
                <a:solidFill>
                  <a:srgbClr val="002060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বৃক্ষরোপন</a:t>
            </a:r>
            <a:endParaRPr lang="en-US" sz="5400" b="1" cap="none" spc="0" dirty="0">
              <a:ln/>
              <a:solidFill>
                <a:srgbClr val="002060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0B410FA-8898-455B-8E7C-E2C50435E0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095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2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693BA6-B632-446D-9C7B-D4FAB9A1AF92}"/>
              </a:ext>
            </a:extLst>
          </p:cNvPr>
          <p:cNvSpPr/>
          <p:nvPr/>
        </p:nvSpPr>
        <p:spPr>
          <a:xfrm>
            <a:off x="4862462" y="478968"/>
            <a:ext cx="2047356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n-IN" sz="4400" b="1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4400" b="1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C5B1CFED-FD36-446C-B67A-3D33693D2B3F}"/>
              </a:ext>
            </a:extLst>
          </p:cNvPr>
          <p:cNvSpPr/>
          <p:nvPr/>
        </p:nvSpPr>
        <p:spPr>
          <a:xfrm>
            <a:off x="734517" y="3712623"/>
            <a:ext cx="1723869" cy="929390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CD8DE6E-896D-4E90-8C2A-11BC9574AB50}"/>
              </a:ext>
            </a:extLst>
          </p:cNvPr>
          <p:cNvSpPr txBox="1"/>
          <p:nvPr/>
        </p:nvSpPr>
        <p:spPr>
          <a:xfrm>
            <a:off x="989350" y="3847535"/>
            <a:ext cx="122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৩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24BEEE-FFA2-4EA5-BDD6-BACBA75A34FD}"/>
              </a:ext>
            </a:extLst>
          </p:cNvPr>
          <p:cNvSpPr txBox="1"/>
          <p:nvPr/>
        </p:nvSpPr>
        <p:spPr>
          <a:xfrm>
            <a:off x="2878111" y="3847535"/>
            <a:ext cx="905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ক্ষয়ের</a:t>
            </a:r>
            <a:r>
              <a:rPr lang="en-US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লেখ?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6DD9EE6-7C1A-4D07-B182-04D6246F6EFD}"/>
              </a:ext>
            </a:extLst>
          </p:cNvPr>
          <p:cNvSpPr/>
          <p:nvPr/>
        </p:nvSpPr>
        <p:spPr>
          <a:xfrm>
            <a:off x="2773180" y="3847535"/>
            <a:ext cx="8684303" cy="6463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C7E3E7-4283-42EC-B086-BC35918590FE}"/>
              </a:ext>
            </a:extLst>
          </p:cNvPr>
          <p:cNvSpPr txBox="1"/>
          <p:nvPr/>
        </p:nvSpPr>
        <p:spPr>
          <a:xfrm>
            <a:off x="989350" y="2645763"/>
            <a:ext cx="122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২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F55BA7-7046-4CBC-A116-AB06DB33F100}"/>
              </a:ext>
            </a:extLst>
          </p:cNvPr>
          <p:cNvSpPr txBox="1"/>
          <p:nvPr/>
        </p:nvSpPr>
        <p:spPr>
          <a:xfrm>
            <a:off x="2878111" y="2645763"/>
            <a:ext cx="905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সংরক্ষণ কি?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7B0AC6B-D2A4-4F5A-BF56-BBB027777DB7}"/>
              </a:ext>
            </a:extLst>
          </p:cNvPr>
          <p:cNvSpPr/>
          <p:nvPr/>
        </p:nvSpPr>
        <p:spPr>
          <a:xfrm>
            <a:off x="2773180" y="2645763"/>
            <a:ext cx="8684303" cy="6463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2DD2467-D44A-458E-A5A9-6A2ECD3DDF63}"/>
              </a:ext>
            </a:extLst>
          </p:cNvPr>
          <p:cNvSpPr/>
          <p:nvPr/>
        </p:nvSpPr>
        <p:spPr>
          <a:xfrm>
            <a:off x="734517" y="1369486"/>
            <a:ext cx="1723869" cy="929390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184369-BD88-4AEE-9E84-160F6775C9DD}"/>
              </a:ext>
            </a:extLst>
          </p:cNvPr>
          <p:cNvSpPr txBox="1"/>
          <p:nvPr/>
        </p:nvSpPr>
        <p:spPr>
          <a:xfrm>
            <a:off x="989350" y="1504398"/>
            <a:ext cx="122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১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D727E1F-ED4B-4C7D-A852-FD1863D08C76}"/>
              </a:ext>
            </a:extLst>
          </p:cNvPr>
          <p:cNvSpPr txBox="1"/>
          <p:nvPr/>
        </p:nvSpPr>
        <p:spPr>
          <a:xfrm>
            <a:off x="2878111" y="1504398"/>
            <a:ext cx="905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 দূষণের  ফলে কি হয়?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69C0D34-5B7A-47E6-9C8D-15F264FAA3EC}"/>
              </a:ext>
            </a:extLst>
          </p:cNvPr>
          <p:cNvSpPr/>
          <p:nvPr/>
        </p:nvSpPr>
        <p:spPr>
          <a:xfrm>
            <a:off x="2773180" y="1504398"/>
            <a:ext cx="8684303" cy="6463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A83DF7E-B219-4F66-B708-CA8990D0C8B6}"/>
              </a:ext>
            </a:extLst>
          </p:cNvPr>
          <p:cNvSpPr/>
          <p:nvPr/>
        </p:nvSpPr>
        <p:spPr>
          <a:xfrm>
            <a:off x="629586" y="5089161"/>
            <a:ext cx="1723869" cy="929390"/>
          </a:xfrm>
          <a:prstGeom prst="ellipse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7F2CB60-C3CF-44CA-9AE8-BFD8487B1DC2}"/>
              </a:ext>
            </a:extLst>
          </p:cNvPr>
          <p:cNvSpPr txBox="1"/>
          <p:nvPr/>
        </p:nvSpPr>
        <p:spPr>
          <a:xfrm>
            <a:off x="884419" y="5224073"/>
            <a:ext cx="12291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৪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F5E680E-6645-49B3-8FA4-E463B7C87E43}"/>
              </a:ext>
            </a:extLst>
          </p:cNvPr>
          <p:cNvSpPr txBox="1"/>
          <p:nvPr/>
        </p:nvSpPr>
        <p:spPr>
          <a:xfrm>
            <a:off x="2773180" y="5224073"/>
            <a:ext cx="9059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মাটির ক্ষয় রোধের উপায় লেখ?</a:t>
            </a:r>
            <a:endParaRPr lang="en-US" sz="3600" dirty="0">
              <a:solidFill>
                <a:srgbClr val="00B0F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AE5E6CD-7BA6-4059-B48E-D7FE3A0F2486}"/>
              </a:ext>
            </a:extLst>
          </p:cNvPr>
          <p:cNvSpPr/>
          <p:nvPr/>
        </p:nvSpPr>
        <p:spPr>
          <a:xfrm>
            <a:off x="2668250" y="5224073"/>
            <a:ext cx="8789234" cy="646331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BE6715D-CD4D-4201-90E7-CEF04C396A1A}"/>
              </a:ext>
            </a:extLst>
          </p:cNvPr>
          <p:cNvSpPr/>
          <p:nvPr/>
        </p:nvSpPr>
        <p:spPr>
          <a:xfrm>
            <a:off x="734516" y="2522450"/>
            <a:ext cx="1723869" cy="966599"/>
          </a:xfrm>
          <a:prstGeom prst="ellipse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FA4A075-D377-475F-AF4D-EF533B7A6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034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/>
      <p:bldP spid="5" grpId="0"/>
      <p:bldP spid="6" grpId="0" animBg="1"/>
      <p:bldP spid="7" grpId="0"/>
      <p:bldP spid="8" grpId="0"/>
      <p:bldP spid="9" grpId="0" animBg="1"/>
      <p:bldP spid="10" grpId="0" animBg="1"/>
      <p:bldP spid="11" grpId="0"/>
      <p:bldP spid="12" grpId="0"/>
      <p:bldP spid="13" grpId="0" animBg="1"/>
      <p:bldP spid="14" grpId="0" animBg="1"/>
      <p:bldP spid="15" grpId="0"/>
      <p:bldP spid="16" grpId="0"/>
      <p:bldP spid="17" grpId="0" animBg="1"/>
      <p:bldP spid="1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F25C41-60DF-4C7E-A7CD-41D25B95A150}"/>
              </a:ext>
            </a:extLst>
          </p:cNvPr>
          <p:cNvSpPr/>
          <p:nvPr/>
        </p:nvSpPr>
        <p:spPr>
          <a:xfrm>
            <a:off x="1275856" y="3956686"/>
            <a:ext cx="9921795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6600" b="1" dirty="0">
                <a:ln/>
                <a:solidFill>
                  <a:schemeClr val="accent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66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। মাটি দূষণ রোধের উপায় লেখ?</a:t>
            </a:r>
            <a:endParaRPr lang="en-US" sz="40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3EB859-8E27-4365-AB9A-E1AB992BB6D3}"/>
              </a:ext>
            </a:extLst>
          </p:cNvPr>
          <p:cNvSpPr/>
          <p:nvPr/>
        </p:nvSpPr>
        <p:spPr>
          <a:xfrm>
            <a:off x="3460653" y="554848"/>
            <a:ext cx="381692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bn-IN" sz="6000" b="1" cap="none" spc="0" dirty="0">
                <a:ln/>
                <a:solidFill>
                  <a:schemeClr val="accent3"/>
                </a:solidFill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6000" b="1" cap="none" spc="0" dirty="0">
              <a:ln/>
              <a:solidFill>
                <a:schemeClr val="accent3"/>
              </a:solidFill>
              <a:effectLst>
                <a:glow rad="101600">
                  <a:schemeClr val="accent5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0FC141C-87AF-455B-A1DE-1D9DB2E0DA95}"/>
              </a:ext>
            </a:extLst>
          </p:cNvPr>
          <p:cNvSpPr/>
          <p:nvPr/>
        </p:nvSpPr>
        <p:spPr>
          <a:xfrm>
            <a:off x="1275856" y="2533304"/>
            <a:ext cx="9921796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n-IN" sz="6000" b="1" cap="none" spc="0" dirty="0">
                <a:ln/>
                <a:solidFill>
                  <a:schemeClr val="accent4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১। মাটি দূষণের কারন গুলো লেখ?</a:t>
            </a:r>
            <a:endParaRPr lang="en-US" sz="4000" b="1" cap="none" spc="0" dirty="0">
              <a:ln/>
              <a:solidFill>
                <a:schemeClr val="accent4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0316FA1-6770-439B-BAA4-38147EFB8A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1" y="0"/>
            <a:ext cx="121683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3998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4A9958-B6E7-4453-8968-37D1A62F18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8458" y="214094"/>
            <a:ext cx="2157185" cy="17798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FEE314-0B27-47C6-BCFA-5C37E34CB0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36" y="274434"/>
            <a:ext cx="1511939" cy="13778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B93CDC-2733-4CFC-8EF4-8D9AEFFBCC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4111558"/>
            <a:ext cx="11774658" cy="23876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7C3BA0B-E795-47CE-A2FC-C0688F9F470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54" y="1652249"/>
            <a:ext cx="5361354" cy="3915199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32964DE-3C6A-4D6C-91A3-1C210D851766}"/>
              </a:ext>
            </a:extLst>
          </p:cNvPr>
          <p:cNvSpPr/>
          <p:nvPr/>
        </p:nvSpPr>
        <p:spPr>
          <a:xfrm rot="1847799">
            <a:off x="5651675" y="2318289"/>
            <a:ext cx="551831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prstTxWarp prst="textInflate">
              <a:avLst/>
            </a:prstTxWarp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সবাই</a:t>
            </a:r>
            <a:r>
              <a:rPr lang="en-US" sz="5400" b="1" cap="none" spc="0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কে</a:t>
            </a:r>
            <a:endParaRPr lang="en-US" sz="5400" b="1" cap="none" spc="0" dirty="0">
              <a:ln/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  <a:p>
            <a:pPr algn="ctr"/>
            <a:r>
              <a:rPr lang="en-US" sz="5400" b="1" cap="none" spc="0" dirty="0" err="1">
                <a:ln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</a:rPr>
              <a:t>ধন্যবাদ</a:t>
            </a:r>
            <a:endParaRPr lang="en-US" sz="5400" b="1" cap="none" spc="0" dirty="0">
              <a:ln/>
              <a:solidFill>
                <a:srgbClr val="0070C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0192A2E-E080-48CB-B821-20A4999C76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965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3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4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379</Words>
  <Application>Microsoft Office PowerPoint</Application>
  <PresentationFormat>Widescreen</PresentationFormat>
  <Paragraphs>73</Paragraphs>
  <Slides>25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Arial</vt:lpstr>
      <vt:lpstr>Calibri</vt:lpstr>
      <vt:lpstr>Calibri Light</vt:lpstr>
      <vt:lpstr>Corbel</vt:lpstr>
      <vt:lpstr>Gill Sans MT</vt:lpstr>
      <vt:lpstr>NikoshBAN</vt:lpstr>
      <vt:lpstr>Tw Cen MT</vt:lpstr>
      <vt:lpstr>Office Theme</vt:lpstr>
      <vt:lpstr>Gallery</vt:lpstr>
      <vt:lpstr>Droplet</vt:lpstr>
      <vt:lpstr>Depth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DPE</dc:creator>
  <cp:lastModifiedBy>DPE</cp:lastModifiedBy>
  <cp:revision>78</cp:revision>
  <dcterms:created xsi:type="dcterms:W3CDTF">2019-09-20T15:18:01Z</dcterms:created>
  <dcterms:modified xsi:type="dcterms:W3CDTF">2019-09-21T17:26:44Z</dcterms:modified>
</cp:coreProperties>
</file>