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63" r:id="rId9"/>
    <p:sldId id="264" r:id="rId10"/>
    <p:sldId id="281" r:id="rId11"/>
    <p:sldId id="279" r:id="rId12"/>
    <p:sldId id="265" r:id="rId13"/>
    <p:sldId id="266" r:id="rId14"/>
    <p:sldId id="267" r:id="rId15"/>
    <p:sldId id="27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82" r:id="rId25"/>
    <p:sldId id="284" r:id="rId26"/>
    <p:sldId id="276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7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67" autoAdjust="0"/>
    <p:restoredTop sz="94615" autoAdjust="0"/>
  </p:normalViewPr>
  <p:slideViewPr>
    <p:cSldViewPr>
      <p:cViewPr varScale="1">
        <p:scale>
          <a:sx n="68" d="100"/>
          <a:sy n="68" d="100"/>
        </p:scale>
        <p:origin x="132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095BB-17E6-46B8-A99E-C7DD2C9D0493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67626-247B-4830-98A9-23FB587B33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867626-247B-4830-98A9-23FB587B334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6.png" /><Relationship Id="rId4" Type="http://schemas.openxmlformats.org/officeDocument/2006/relationships/image" Target="../media/image5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0.jpeg" /><Relationship Id="rId4" Type="http://schemas.openxmlformats.org/officeDocument/2006/relationships/image" Target="../media/image9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14.png" /><Relationship Id="rId4" Type="http://schemas.openxmlformats.org/officeDocument/2006/relationships/image" Target="../media/image13.jpeg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5.jpe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20.jpeg" /><Relationship Id="rId5" Type="http://schemas.openxmlformats.org/officeDocument/2006/relationships/image" Target="../media/image19.jpeg" /><Relationship Id="rId4" Type="http://schemas.openxmlformats.org/officeDocument/2006/relationships/image" Target="../media/image18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2.jpeg" /><Relationship Id="rId4" Type="http://schemas.openxmlformats.org/officeDocument/2006/relationships/image" Target="../media/image16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 /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2.jpeg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 /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Relationship Id="rId5" Type="http://schemas.openxmlformats.org/officeDocument/2006/relationships/image" Target="../media/image22.jpeg" /><Relationship Id="rId4" Type="http://schemas.openxmlformats.org/officeDocument/2006/relationships/image" Target="../media/image26.jpeg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0.png" /><Relationship Id="rId5" Type="http://schemas.openxmlformats.org/officeDocument/2006/relationships/image" Target="../media/image29.png" /><Relationship Id="rId4" Type="http://schemas.openxmlformats.org/officeDocument/2006/relationships/image" Target="../media/image28.png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 /><Relationship Id="rId3" Type="http://schemas.openxmlformats.org/officeDocument/2006/relationships/image" Target="../media/image8.jpeg" /><Relationship Id="rId7" Type="http://schemas.openxmlformats.org/officeDocument/2006/relationships/image" Target="../media/image13.jpeg" /><Relationship Id="rId12" Type="http://schemas.openxmlformats.org/officeDocument/2006/relationships/image" Target="../media/image27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32.jpeg" /><Relationship Id="rId11" Type="http://schemas.openxmlformats.org/officeDocument/2006/relationships/image" Target="../media/image30.png" /><Relationship Id="rId5" Type="http://schemas.openxmlformats.org/officeDocument/2006/relationships/image" Target="../media/image10.jpeg" /><Relationship Id="rId10" Type="http://schemas.openxmlformats.org/officeDocument/2006/relationships/image" Target="../media/image29.png" /><Relationship Id="rId4" Type="http://schemas.openxmlformats.org/officeDocument/2006/relationships/image" Target="../media/image9.png" /><Relationship Id="rId9" Type="http://schemas.openxmlformats.org/officeDocument/2006/relationships/image" Target="../media/image28.png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7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685800"/>
            <a:ext cx="2971800" cy="51398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 শুভেচ্ছা </a:t>
            </a:r>
          </a:p>
          <a:p>
            <a:pPr algn="ctr"/>
            <a:r>
              <a:rPr lang="bn-BD" sz="8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</a:p>
          <a:p>
            <a:pPr algn="ctr"/>
            <a:r>
              <a:rPr lang="bn-BD" sz="8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88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G:\ \collection\Download_Photo\Animeted\Animated Image\Ani.flowers\flowr0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2514600" cy="4353790"/>
          </a:xfrm>
          <a:prstGeom prst="rect">
            <a:avLst/>
          </a:prstGeom>
          <a:noFill/>
        </p:spPr>
      </p:pic>
      <p:pic>
        <p:nvPicPr>
          <p:cNvPr id="4" name="Picture 2" descr="G:\ \collection\Download_Photo\Animeted\Animated Image\Ani.flowers\flowr0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1447800"/>
            <a:ext cx="2514600" cy="4353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295400"/>
            <a:ext cx="8534400" cy="39395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bn-BD" sz="8800" b="1" dirty="0">
                <a:latin typeface="NikoshBAN" pitchFamily="2" charset="0"/>
                <a:cs typeface="NikoshBAN" pitchFamily="2" charset="0"/>
              </a:rPr>
              <a:t>মোঃ রাশেদুজ্জামান</a:t>
            </a:r>
          </a:p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প্রধান শিক্ষক</a:t>
            </a:r>
          </a:p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প্রতাপপুর সরকা</a:t>
            </a:r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রি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 প্রাথমিক বিদ্যালয়</a:t>
            </a:r>
          </a:p>
          <a:p>
            <a:pPr algn="ctr"/>
            <a:r>
              <a:rPr lang="bn-BD" sz="5400" b="1" dirty="0">
                <a:latin typeface="NikoshBAN" pitchFamily="2" charset="0"/>
                <a:cs typeface="NikoshBAN" pitchFamily="2" charset="0"/>
              </a:rPr>
              <a:t>হাজীগঞ্জ, চাঁদপুর 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787" y="-137379"/>
            <a:ext cx="8562425" cy="65169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bn-BD" sz="6000" b="1">
                <a:latin typeface="NikoshBAN" pitchFamily="2" charset="0"/>
                <a:cs typeface="NikoshBAN" pitchFamily="2" charset="0"/>
              </a:rPr>
              <a:t>শ্রেণিঃ পঞ্চম</a:t>
            </a:r>
            <a:endParaRPr lang="bn-BD" sz="6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বিষয়ঃ প্রাথমিক বিজ্ঞান </a:t>
            </a:r>
          </a:p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পাঠঃ </a:t>
            </a: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আমাদের জীবনে তথ্য।</a:t>
            </a:r>
            <a:endParaRPr lang="bn-BD" sz="6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পাঠ্যাংশঃ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তথ্য ও যোগাযোগ প্রযুক্তির উন্নয়ন।</a:t>
            </a:r>
          </a:p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সময়ঃ- ৫০ মিনিট ।</a:t>
            </a:r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  </a:t>
            </a:r>
            <a:endParaRPr lang="bn-BD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457200"/>
            <a:ext cx="3810000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60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765280"/>
            <a:ext cx="8686800" cy="30469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742950" indent="-742950">
              <a:buAutoNum type="arabicParenR"/>
            </a:pPr>
            <a:r>
              <a:rPr lang="bn-BD" sz="4800" b="1" dirty="0">
                <a:latin typeface="NikoshBAN" pitchFamily="2" charset="0"/>
                <a:cs typeface="NikoshBAN" pitchFamily="2" charset="0"/>
              </a:rPr>
              <a:t>তথ্য ও যোগাযোগ প্রযুক্তির পর্যায়ক্রমিক বিকাশ ব্যাখ্যা করতে পারবে । </a:t>
            </a:r>
          </a:p>
          <a:p>
            <a:pPr marL="742950" indent="-742950"/>
            <a:r>
              <a:rPr lang="bn-BD" sz="4800" b="1" dirty="0">
                <a:latin typeface="NikoshBAN" pitchFamily="2" charset="0"/>
                <a:cs typeface="NikoshBAN" pitchFamily="2" charset="0"/>
              </a:rPr>
              <a:t>২)	প্রযুক্তি ব্যবহার করে তথ্য সংগ্রহ করতে পারবে।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381000" y="381001"/>
            <a:ext cx="3954084" cy="2971799"/>
            <a:chOff x="304800" y="208643"/>
            <a:chExt cx="1550620" cy="1447800"/>
          </a:xfrm>
        </p:grpSpPr>
        <p:pic>
          <p:nvPicPr>
            <p:cNvPr id="3" name="Picture 2" descr="pigeon.jpg"/>
            <p:cNvPicPr>
              <a:picLocks noChangeAspect="1"/>
            </p:cNvPicPr>
            <p:nvPr/>
          </p:nvPicPr>
          <p:blipFill>
            <a:blip r:embed="rId2">
              <a:lum bright="-10000" contrast="10000"/>
            </a:blip>
            <a:srcRect l="10680" r="22330" b="-34"/>
            <a:stretch>
              <a:fillRect/>
            </a:stretch>
          </p:blipFill>
          <p:spPr>
            <a:xfrm>
              <a:off x="304800" y="208643"/>
              <a:ext cx="1523999" cy="1447800"/>
            </a:xfrm>
            <a:prstGeom prst="rect">
              <a:avLst/>
            </a:prstGeom>
            <a:effectLst>
              <a:outerShdw blurRad="50800" dist="50800" dir="5400000" algn="ctr" rotWithShape="0">
                <a:schemeClr val="bg1"/>
              </a:outerShdw>
            </a:effectLst>
          </p:spPr>
        </p:pic>
        <p:sp>
          <p:nvSpPr>
            <p:cNvPr id="8" name="Snip Same Side Corner Rectangle 7"/>
            <p:cNvSpPr/>
            <p:nvPr/>
          </p:nvSpPr>
          <p:spPr>
            <a:xfrm rot="17462831">
              <a:off x="1555826" y="528834"/>
              <a:ext cx="454065" cy="145123"/>
            </a:xfrm>
            <a:prstGeom prst="snip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6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চিঠি</a:t>
              </a:r>
              <a:endParaRPr lang="en-US" dirty="0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 l="3846" t="2073" r="17307" b="8808"/>
          <a:stretch>
            <a:fillRect/>
          </a:stretch>
        </p:blipFill>
        <p:spPr bwMode="auto">
          <a:xfrm>
            <a:off x="4648200" y="304800"/>
            <a:ext cx="3810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/>
          <a:srcRect l="5882" t="11034" r="8824" b="6207"/>
          <a:stretch>
            <a:fillRect/>
          </a:stretch>
        </p:blipFill>
        <p:spPr bwMode="auto">
          <a:xfrm>
            <a:off x="304800" y="3505200"/>
            <a:ext cx="4038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/>
          <a:srcRect t="4382" r="7692" b="9562"/>
          <a:stretch>
            <a:fillRect/>
          </a:stretch>
        </p:blipFill>
        <p:spPr bwMode="auto">
          <a:xfrm>
            <a:off x="4648200" y="3429000"/>
            <a:ext cx="4038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 l="12167" t="4762" r="11787" b="7143"/>
          <a:stretch>
            <a:fillRect/>
          </a:stretch>
        </p:blipFill>
        <p:spPr bwMode="auto">
          <a:xfrm>
            <a:off x="381000" y="381000"/>
            <a:ext cx="4038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tekephone.jpg"/>
          <p:cNvPicPr>
            <a:picLocks noChangeAspect="1"/>
          </p:cNvPicPr>
          <p:nvPr/>
        </p:nvPicPr>
        <p:blipFill>
          <a:blip r:embed="rId3"/>
          <a:srcRect l="11674" t="12281" r="13608" b="10526"/>
          <a:stretch>
            <a:fillRect/>
          </a:stretch>
        </p:blipFill>
        <p:spPr>
          <a:xfrm>
            <a:off x="5029200" y="3276600"/>
            <a:ext cx="3657600" cy="3048001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/>
          <a:srcRect l="8943" t="8458" r="13008" b="3980"/>
          <a:stretch>
            <a:fillRect/>
          </a:stretch>
        </p:blipFill>
        <p:spPr bwMode="auto">
          <a:xfrm>
            <a:off x="685800" y="3657600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index.jpg"/>
          <p:cNvPicPr>
            <a:picLocks noChangeAspect="1"/>
          </p:cNvPicPr>
          <p:nvPr/>
        </p:nvPicPr>
        <p:blipFill>
          <a:blip r:embed="rId5"/>
          <a:srcRect l="8065" t="17073" r="11290" b="4878"/>
          <a:stretch>
            <a:fillRect/>
          </a:stretch>
        </p:blipFill>
        <p:spPr>
          <a:xfrm>
            <a:off x="4800600" y="381000"/>
            <a:ext cx="3962400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/>
          <a:srcRect l="3896" t="6667" r="5195"/>
          <a:stretch>
            <a:fillRect/>
          </a:stretch>
        </p:blipFill>
        <p:spPr bwMode="auto">
          <a:xfrm>
            <a:off x="4978400" y="3581400"/>
            <a:ext cx="3860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mobile.jpg"/>
          <p:cNvPicPr>
            <a:picLocks noChangeAspect="1"/>
          </p:cNvPicPr>
          <p:nvPr/>
        </p:nvPicPr>
        <p:blipFill>
          <a:blip r:embed="rId3"/>
          <a:srcRect l="29687" r="31250" b="5000"/>
          <a:stretch>
            <a:fillRect/>
          </a:stretch>
        </p:blipFill>
        <p:spPr>
          <a:xfrm>
            <a:off x="6629400" y="304800"/>
            <a:ext cx="1295400" cy="3200400"/>
          </a:xfrm>
          <a:prstGeom prst="rect">
            <a:avLst/>
          </a:prstGeom>
        </p:spPr>
      </p:pic>
      <p:pic>
        <p:nvPicPr>
          <p:cNvPr id="4" name="Picture 3" descr="computer.jpg"/>
          <p:cNvPicPr>
            <a:picLocks noChangeAspect="1"/>
          </p:cNvPicPr>
          <p:nvPr/>
        </p:nvPicPr>
        <p:blipFill>
          <a:blip r:embed="rId4"/>
          <a:srcRect l="10345" t="6307" r="4597" b="3829"/>
          <a:stretch>
            <a:fillRect/>
          </a:stretch>
        </p:blipFill>
        <p:spPr>
          <a:xfrm>
            <a:off x="457200" y="457200"/>
            <a:ext cx="4419600" cy="3197678"/>
          </a:xfrm>
          <a:prstGeom prst="rect">
            <a:avLst/>
          </a:prstGeom>
        </p:spPr>
      </p:pic>
      <p:pic>
        <p:nvPicPr>
          <p:cNvPr id="5" name="Picture 2" descr="https://ssl.gstatic.com/accounts/signup/devices_2x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3733800"/>
            <a:ext cx="3581400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1600200"/>
            <a:ext cx="6400800" cy="280076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bn-BD" sz="8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উন্নয়ন।</a:t>
            </a:r>
            <a:endParaRPr lang="en-US" sz="8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533400"/>
            <a:ext cx="57912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5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52400" y="5410200"/>
            <a:ext cx="8839200" cy="9144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প্রাচীন  কালে মানুষ কবুতরের মাধ্যমে তথ্য আদান-প্রদান করতো।</a:t>
            </a:r>
            <a:endParaRPr lang="en-US" sz="3400" b="1" dirty="0">
              <a:solidFill>
                <a:srgbClr val="00206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828800" y="1371600"/>
            <a:ext cx="6019800" cy="3886200"/>
            <a:chOff x="304800" y="208643"/>
            <a:chExt cx="1550620" cy="1447800"/>
          </a:xfrm>
        </p:grpSpPr>
        <p:pic>
          <p:nvPicPr>
            <p:cNvPr id="9" name="Picture 8" descr="pigeon.jpg"/>
            <p:cNvPicPr>
              <a:picLocks noChangeAspect="1"/>
            </p:cNvPicPr>
            <p:nvPr/>
          </p:nvPicPr>
          <p:blipFill>
            <a:blip r:embed="rId3">
              <a:lum bright="-10000" contrast="10000"/>
            </a:blip>
            <a:srcRect l="10680" r="22330" b="-34"/>
            <a:stretch>
              <a:fillRect/>
            </a:stretch>
          </p:blipFill>
          <p:spPr>
            <a:xfrm>
              <a:off x="304800" y="208643"/>
              <a:ext cx="1523999" cy="1447800"/>
            </a:xfrm>
            <a:prstGeom prst="rect">
              <a:avLst/>
            </a:prstGeom>
            <a:effectLst>
              <a:outerShdw blurRad="50800" dist="50800" dir="5400000" algn="ctr" rotWithShape="0">
                <a:schemeClr val="bg1"/>
              </a:outerShdw>
            </a:effectLst>
          </p:spPr>
        </p:pic>
        <p:sp>
          <p:nvSpPr>
            <p:cNvPr id="10" name="Snip Same Side Corner Rectangle 9"/>
            <p:cNvSpPr/>
            <p:nvPr/>
          </p:nvSpPr>
          <p:spPr>
            <a:xfrm rot="17462831">
              <a:off x="1555826" y="528834"/>
              <a:ext cx="454065" cy="145123"/>
            </a:xfrm>
            <a:prstGeom prst="snip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b="1" dirty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চিঠি </a:t>
              </a:r>
              <a:endPara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5791200"/>
            <a:ext cx="8458200" cy="838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5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প্রাচীন  কালে মানুয  ঘোড়ায় চড়ে তথ্য আদান-প্রদান করতো।</a:t>
            </a:r>
            <a:endParaRPr lang="en-US" sz="3500" dirty="0"/>
          </a:p>
        </p:txBody>
      </p:sp>
      <p:sp>
        <p:nvSpPr>
          <p:cNvPr id="3" name="Rectangle 2"/>
          <p:cNvSpPr/>
          <p:nvPr/>
        </p:nvSpPr>
        <p:spPr>
          <a:xfrm>
            <a:off x="914400" y="457200"/>
            <a:ext cx="7239000" cy="914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3846" t="2073" r="17307" b="8808"/>
          <a:stretch>
            <a:fillRect/>
          </a:stretch>
        </p:blipFill>
        <p:spPr bwMode="auto">
          <a:xfrm>
            <a:off x="1295400" y="1447800"/>
            <a:ext cx="6324600" cy="4279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457200"/>
            <a:ext cx="57912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 l="5882" t="11034" r="8824" b="6207"/>
          <a:stretch>
            <a:fillRect/>
          </a:stretch>
        </p:blipFill>
        <p:spPr bwMode="auto">
          <a:xfrm>
            <a:off x="381000" y="1371600"/>
            <a:ext cx="4038600" cy="340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 l="12167" t="4762" r="11787" b="7143"/>
          <a:stretch>
            <a:fillRect/>
          </a:stretch>
        </p:blipFill>
        <p:spPr bwMode="auto">
          <a:xfrm>
            <a:off x="4800600" y="1219200"/>
            <a:ext cx="4038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ounded Rectangle 4"/>
          <p:cNvSpPr/>
          <p:nvPr/>
        </p:nvSpPr>
        <p:spPr>
          <a:xfrm>
            <a:off x="381000" y="5715000"/>
            <a:ext cx="8458200" cy="8382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ডাক বাক্স ও খবরের কাগজের মাধ্যমে  তথ্য আদান-প্রদান করতো।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4854714"/>
            <a:ext cx="20574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ডাক বাক্স 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4876800"/>
            <a:ext cx="2819400" cy="7078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খবরের কাগজ</a:t>
            </a:r>
            <a:endParaRPr lang="en-US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51054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amuel_Morse_18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2667000"/>
            <a:ext cx="2207172" cy="266700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304800" y="3048000"/>
            <a:ext cx="3200400" cy="14478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বিজ্ঞানী স্যামুয়েল মোর্স </a:t>
            </a:r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5562600"/>
            <a:ext cx="8534400" cy="11430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১৮৩৭ সালে তিনি তারের মধ্য দিয়ে সংকেত পাঠান যা টেলিগ্রাফ নামে পরিচিত।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98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2600" y="3048000"/>
            <a:ext cx="3200400" cy="1981200"/>
          </a:xfrm>
          <a:prstGeom prst="rect">
            <a:avLst/>
          </a:prstGeom>
        </p:spPr>
      </p:pic>
      <p:pic>
        <p:nvPicPr>
          <p:cNvPr id="7" name="Picture 6" descr="image_ (7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200" y="228600"/>
            <a:ext cx="3505200" cy="259080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2438400" y="1295400"/>
            <a:ext cx="2743200" cy="114300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টেলিগ্রাফ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209800"/>
            <a:ext cx="4343400" cy="2971800"/>
          </a:xfrm>
          <a:prstGeom prst="rect">
            <a:avLst/>
          </a:prstGeom>
        </p:spPr>
      </p:pic>
      <p:pic>
        <p:nvPicPr>
          <p:cNvPr id="10" name="Picture 9" descr="Guglielmo_Marconi_1901_wireless_sign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381000"/>
            <a:ext cx="2286000" cy="23622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705600" y="2971800"/>
            <a:ext cx="2057400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মার্কনি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47800" y="381000"/>
            <a:ext cx="4648200" cy="762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62000" y="5486400"/>
            <a:ext cx="8001000" cy="914400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রেডিও এর মাধ্যমে আমরা তথ্য পেয়ে থাকি ।   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609600" y="3581400"/>
            <a:ext cx="2286000" cy="1143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রেডিও 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1219200" y="1447800"/>
            <a:ext cx="5181600" cy="1143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তারবিহীন প্রযুক্তির উদ্ভাবক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a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143000"/>
            <a:ext cx="5943600" cy="430725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0" y="5562600"/>
            <a:ext cx="9144000" cy="10668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ফ্যাক্স এর মাধ্যমে আমরা তথ্য আদান প্রদান করতে পারি । 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52600" y="152400"/>
            <a:ext cx="6172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685800" y="2667000"/>
            <a:ext cx="2438400" cy="12954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ফ্যাক্স</a:t>
            </a:r>
            <a:r>
              <a:rPr lang="bn-BD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keph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66800"/>
            <a:ext cx="6526968" cy="434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152400"/>
            <a:ext cx="6096000" cy="762000"/>
          </a:xfrm>
          <a:prstGeom prst="rect">
            <a:avLst/>
          </a:prstGeom>
        </p:spPr>
        <p:style>
          <a:lnRef idx="1">
            <a:schemeClr val="accent2"/>
          </a:lnRef>
          <a:fillRef idx="1003">
            <a:schemeClr val="l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5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-76200" y="5715000"/>
            <a:ext cx="9144000" cy="9906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টেলিফোন এর মাধ্যমে আমরা তথ্য বিনিময় করতে পারি।  </a:t>
            </a:r>
            <a:endParaRPr lang="en-US" sz="40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28600" y="2514600"/>
            <a:ext cx="2438400" cy="15240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টেলিফোন</a:t>
            </a:r>
            <a:r>
              <a:rPr lang="bn-BD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381000"/>
            <a:ext cx="54102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85800" y="5638800"/>
            <a:ext cx="8001000" cy="99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টেলিভিশন এর মাধ্যমে আমরা তথ্য পাই  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1000" y="2743200"/>
            <a:ext cx="2514600" cy="1524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টেলিভিশন</a:t>
            </a:r>
            <a:r>
              <a:rPr lang="bn-BD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/>
          <a:srcRect l="8943" t="8458" r="13008" b="3980"/>
          <a:stretch>
            <a:fillRect/>
          </a:stretch>
        </p:blipFill>
        <p:spPr bwMode="auto">
          <a:xfrm>
            <a:off x="3429000" y="1447800"/>
            <a:ext cx="51054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pu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914400"/>
            <a:ext cx="6629400" cy="48332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0" y="152400"/>
            <a:ext cx="5791200" cy="609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2400" y="5943600"/>
            <a:ext cx="8839200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এর মাধ্যমে আমরা তথ্য সংরক্ষন করতে পারি।  </a:t>
            </a:r>
            <a:endParaRPr lang="en-US" sz="3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09600" y="2438400"/>
            <a:ext cx="2286000" cy="1524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bn-BD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152400"/>
            <a:ext cx="54864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ছবিতে কি দেখতে পাচ্ছ?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0" y="5791200"/>
            <a:ext cx="8534400" cy="685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 ও ল্যাপটপ এর মাধ্যমে আমরা তথ্য বিনিময় করতে পারি।  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09600" y="2057400"/>
            <a:ext cx="2514600" cy="15240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bn-BD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 l="3896" t="6667" r="5195"/>
          <a:stretch>
            <a:fillRect/>
          </a:stretch>
        </p:blipFill>
        <p:spPr bwMode="auto">
          <a:xfrm>
            <a:off x="5486400" y="1562100"/>
            <a:ext cx="31750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mobile.jpg"/>
          <p:cNvPicPr>
            <a:picLocks noChangeAspect="1"/>
          </p:cNvPicPr>
          <p:nvPr/>
        </p:nvPicPr>
        <p:blipFill>
          <a:blip r:embed="rId4"/>
          <a:srcRect l="29687" r="31250" b="5000"/>
          <a:stretch>
            <a:fillRect/>
          </a:stretch>
        </p:blipFill>
        <p:spPr>
          <a:xfrm>
            <a:off x="3200400" y="1219200"/>
            <a:ext cx="1447800" cy="426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72200" y="4503003"/>
            <a:ext cx="16764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b="1" dirty="0">
                <a:latin typeface="NikoshBAN" pitchFamily="2" charset="0"/>
                <a:cs typeface="NikoshBAN" pitchFamily="2" charset="0"/>
              </a:rPr>
              <a:t>ল্যাপটপ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0" y="914400"/>
            <a:ext cx="5715000" cy="3943097"/>
            <a:chOff x="1981200" y="1447800"/>
            <a:chExt cx="7010400" cy="4019297"/>
          </a:xfrm>
        </p:grpSpPr>
        <p:pic>
          <p:nvPicPr>
            <p:cNvPr id="3" name="Picture 2" descr="https://ssl.gstatic.com/accounts/signup/devices_2x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81200" y="1447800"/>
              <a:ext cx="7010400" cy="4019297"/>
            </a:xfrm>
            <a:prstGeom prst="rect">
              <a:avLst/>
            </a:prstGeom>
            <a:noFill/>
          </p:spPr>
        </p:pic>
        <p:pic>
          <p:nvPicPr>
            <p:cNvPr id="4" name="Picture 6" descr="http://www.hdwallpaper4all.com/wp-content/uploads/2014/04/Google-1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67000" y="1676400"/>
              <a:ext cx="3657600" cy="2440351"/>
            </a:xfrm>
            <a:prstGeom prst="rect">
              <a:avLst/>
            </a:prstGeom>
            <a:noFill/>
          </p:spPr>
        </p:pic>
      </p:grpSp>
      <p:sp>
        <p:nvSpPr>
          <p:cNvPr id="5" name="Rectangle 4"/>
          <p:cNvSpPr/>
          <p:nvPr/>
        </p:nvSpPr>
        <p:spPr>
          <a:xfrm>
            <a:off x="762000" y="152400"/>
            <a:ext cx="5486400" cy="685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8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04800" y="2438400"/>
            <a:ext cx="3124200" cy="16002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কম্পিউটার ও মোবাইলে ইন্টারনেট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-76200" y="5181600"/>
            <a:ext cx="9144000" cy="1524000"/>
          </a:xfrm>
          <a:prstGeom prst="round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ও মোবাইলের মাধ্যমে আমরা ইন্টারনেট চালাতে পারি।</a:t>
            </a:r>
          </a:p>
          <a:p>
            <a:pPr algn="ctr"/>
            <a:r>
              <a:rPr lang="bn-BD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এমনকি বাস্তবে ল্যাপটপ এর মাধ্যমে ইন্টারনেট চালিয়ে দেখাতে পারি। </a:t>
            </a:r>
          </a:p>
          <a:p>
            <a:pPr algn="ctr"/>
            <a:r>
              <a:rPr lang="bn-BD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1017815"/>
            <a:ext cx="1928859" cy="2334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rcRect r="6433" b="5263"/>
          <a:stretch>
            <a:fillRect/>
          </a:stretch>
        </p:blipFill>
        <p:spPr bwMode="auto">
          <a:xfrm>
            <a:off x="5410200" y="4114800"/>
            <a:ext cx="1981200" cy="1981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1" y="4135694"/>
            <a:ext cx="2051957" cy="19603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733800" y="1524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1" y="1143000"/>
            <a:ext cx="1979912" cy="21227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219200" y="3345359"/>
            <a:ext cx="1219200" cy="76944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সিডি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81600" y="3269159"/>
            <a:ext cx="2743200" cy="76944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>
                <a:latin typeface="NikoshBAN" pitchFamily="2" charset="0"/>
                <a:cs typeface="NikoshBAN" pitchFamily="2" charset="0"/>
              </a:rPr>
              <a:t>মেমোরি কার্ড 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6012359"/>
            <a:ext cx="1828800" cy="76944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ক্যামেরা 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0200" y="6012359"/>
            <a:ext cx="2209800" cy="76944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latin typeface="NikoshBAN" pitchFamily="2" charset="0"/>
                <a:cs typeface="NikoshBAN" pitchFamily="2" charset="0"/>
              </a:rPr>
              <a:t>পেন ড্রাইভ 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6600" y="2492276"/>
            <a:ext cx="1752600" cy="2308324"/>
          </a:xfrm>
          <a:prstGeom prst="rect">
            <a:avLst/>
          </a:prstGeom>
          <a:ln w="3175"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তথ্য সংরক্ষণ প্রযুক্তি</a:t>
            </a:r>
            <a:endParaRPr lang="en-US" sz="4800" dirty="0"/>
          </a:p>
        </p:txBody>
      </p:sp>
      <p:sp>
        <p:nvSpPr>
          <p:cNvPr id="14" name="Rectangle 13"/>
          <p:cNvSpPr/>
          <p:nvPr/>
        </p:nvSpPr>
        <p:spPr>
          <a:xfrm>
            <a:off x="1676400" y="152400"/>
            <a:ext cx="5486400" cy="685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381000"/>
            <a:ext cx="3124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447800" y="5229761"/>
            <a:ext cx="6629400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 বইয়ের সাথে সমন্বয় নীরব পাঠ</a:t>
            </a:r>
          </a:p>
          <a:p>
            <a:pPr algn="ctr"/>
            <a:r>
              <a:rPr lang="bn-BD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পৃষ্টা নং- ৯০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64403"/>
            <a:ext cx="5105400" cy="830997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bn-BD" sz="2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নিচের তথ্য ও যোগাযোগ প্রযুক্তিগুলোকে যোগাযোগ প্রযুক্তি ও তথ্য সংরক্ষণ প্রযুক্তি  এই দুই ভাগে ভাগ করি।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l="5882" t="11034" r="8824" b="6207"/>
          <a:stretch>
            <a:fillRect/>
          </a:stretch>
        </p:blipFill>
        <p:spPr bwMode="auto">
          <a:xfrm>
            <a:off x="457200" y="2667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tekephone.jpg"/>
          <p:cNvPicPr>
            <a:picLocks noChangeAspect="1"/>
          </p:cNvPicPr>
          <p:nvPr/>
        </p:nvPicPr>
        <p:blipFill>
          <a:blip r:embed="rId3"/>
          <a:srcRect l="11674" t="12281" r="13608" b="10526"/>
          <a:stretch>
            <a:fillRect/>
          </a:stretch>
        </p:blipFill>
        <p:spPr>
          <a:xfrm>
            <a:off x="3352800" y="4572000"/>
            <a:ext cx="1371600" cy="1143000"/>
          </a:xfrm>
          <a:prstGeom prst="rect">
            <a:avLst/>
          </a:prstGeom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/>
          <a:srcRect l="8943" t="8458" r="13008" b="3980"/>
          <a:stretch>
            <a:fillRect/>
          </a:stretch>
        </p:blipFill>
        <p:spPr bwMode="auto">
          <a:xfrm>
            <a:off x="7239000" y="4572000"/>
            <a:ext cx="1450731" cy="116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index.jpg"/>
          <p:cNvPicPr>
            <a:picLocks noChangeAspect="1"/>
          </p:cNvPicPr>
          <p:nvPr/>
        </p:nvPicPr>
        <p:blipFill>
          <a:blip r:embed="rId5"/>
          <a:srcRect l="8065" t="17073" r="11290" b="4878"/>
          <a:stretch>
            <a:fillRect/>
          </a:stretch>
        </p:blipFill>
        <p:spPr>
          <a:xfrm>
            <a:off x="3352800" y="2667000"/>
            <a:ext cx="1676400" cy="1096108"/>
          </a:xfrm>
          <a:prstGeom prst="rect">
            <a:avLst/>
          </a:prstGeom>
        </p:spPr>
      </p:pic>
      <p:pic>
        <p:nvPicPr>
          <p:cNvPr id="8" name="Picture 7" descr="image_ (7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" y="4648200"/>
            <a:ext cx="1371600" cy="1166192"/>
          </a:xfrm>
          <a:prstGeom prst="rect">
            <a:avLst/>
          </a:prstGeom>
        </p:spPr>
      </p:pic>
      <p:pic>
        <p:nvPicPr>
          <p:cNvPr id="9" name="Picture 8" descr="compute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600" y="2514600"/>
            <a:ext cx="2060490" cy="1371600"/>
          </a:xfrm>
          <a:prstGeom prst="rect">
            <a:avLst/>
          </a:prstGeom>
        </p:spPr>
      </p:pic>
      <p:pic>
        <p:nvPicPr>
          <p:cNvPr id="11" name="Picture 10" descr="mobile.jpg"/>
          <p:cNvPicPr>
            <a:picLocks noChangeAspect="1"/>
          </p:cNvPicPr>
          <p:nvPr/>
        </p:nvPicPr>
        <p:blipFill>
          <a:blip r:embed="rId8"/>
          <a:srcRect l="29687" r="31250" b="5000"/>
          <a:stretch>
            <a:fillRect/>
          </a:stretch>
        </p:blipFill>
        <p:spPr>
          <a:xfrm>
            <a:off x="4876800" y="4114800"/>
            <a:ext cx="685800" cy="1694328"/>
          </a:xfrm>
          <a:prstGeom prst="rect">
            <a:avLst/>
          </a:prstGeom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9"/>
          <a:srcRect r="6433" b="5263"/>
          <a:stretch>
            <a:fillRect/>
          </a:stretch>
        </p:blipFill>
        <p:spPr bwMode="auto">
          <a:xfrm flipH="1">
            <a:off x="1873984" y="4572000"/>
            <a:ext cx="1250216" cy="1295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flipH="1">
            <a:off x="1905000" y="2743200"/>
            <a:ext cx="1215945" cy="1161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5943600" y="4495800"/>
            <a:ext cx="1173253" cy="1257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391400" y="2590800"/>
            <a:ext cx="1080054" cy="1307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457200" y="3962400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ডাক বাক্স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8800" y="3962400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ক্যামেরা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81400" y="3886200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রেডিও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38800" y="3886200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43600" y="5867400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সিডি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62800" y="3962400"/>
            <a:ext cx="15240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মেমোরি কার্ড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" y="5939135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টেলিগ্রাফ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48200" y="5867400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52800" y="5867400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টেলিফোন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391400" y="5808784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টেলিভিশন 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05000" y="5943600"/>
            <a:ext cx="1219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পেন ড্রাইভ   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321076"/>
            <a:ext cx="868680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মোবাইল,কম্পিউটার,ইন্টারনেট এসব প্রযুক্তি ব্যবহার করে বর্তমানে অনেক সহজে ও </a:t>
            </a:r>
          </a:p>
          <a:p>
            <a:pPr algn="ctr"/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দ্রুত যোগাযোগ ও তথ্য বিনিময় করা যায়।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685800"/>
            <a:ext cx="2057400" cy="120032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সিদ্ধান্ত</a:t>
            </a:r>
            <a:endParaRPr lang="en-US" b="1" dirty="0">
              <a:solidFill>
                <a:schemeClr val="accent3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962400" y="1981200"/>
            <a:ext cx="990600" cy="213360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438400" y="381000"/>
            <a:ext cx="4191000" cy="99060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371600"/>
            <a:ext cx="4419600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সঠিক উত্তরটি খাতায় লিখ। </a:t>
            </a:r>
            <a:endParaRPr lang="en-US" sz="40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158425"/>
            <a:ext cx="8382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১) তথ্য ও যোগাযোগ প্রযুক্তিকে প্রধানত কয় ভাগে ভাগ করা যায় 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819400"/>
            <a:ext cx="17526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ক)  ৪ ভাগে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2819400"/>
            <a:ext cx="17526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খ)  ২  ভাগে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2844225"/>
            <a:ext cx="17526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গ)  ৫  ভাগে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0" y="2844225"/>
            <a:ext cx="17526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ঘ)  ৩  ভাগে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3544669"/>
            <a:ext cx="3429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উত্তরঃ- খ)  ২  ভাগে 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4368225"/>
            <a:ext cx="4572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২) রেডিও আবিষ্কার  করেন কে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5152310"/>
            <a:ext cx="22098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ক)  ব্যারন শিলিং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0" y="5177135"/>
            <a:ext cx="18288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খ)  গ্রাহাম বেল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53000" y="5177135"/>
            <a:ext cx="22860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গ)  স্যামুয়েল মোর্স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15200" y="5181600"/>
            <a:ext cx="15240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ঘ)  মার্কনি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8200" y="5791200"/>
            <a:ext cx="34290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উত্তরঃ- ঘ) মার্কনি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4038600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সংক্ষেপে উত্তর লিখ। </a:t>
            </a:r>
            <a:endParaRPr lang="en-US" sz="40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600200"/>
            <a:ext cx="7315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১) তথ্য ও যোগাযোগ প্রযুক্তিকে সংক্ষেপে কি বলা হয় ?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362200"/>
            <a:ext cx="28956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উত্তরঃ- আইসিটি । 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200400"/>
            <a:ext cx="7543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২) তারের মধ্য দিয়ে সংকেত পাঠানো কে আবিষ্কার করেন ?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962400"/>
            <a:ext cx="37338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উত্তরঃ- স্যামুয়েল মোর্স ।  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4800600"/>
            <a:ext cx="7696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৩) তথ্য সংরক্ষণ করা হয় এমন তিনটি প্রযুক্তির নাম লিখ ।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5602069"/>
            <a:ext cx="54864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উত্তরঃ- কম্পিউটার, সিডি, ক্যামেরা । 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133600" y="304800"/>
            <a:ext cx="5105400" cy="1219200"/>
          </a:xfrm>
          <a:prstGeom prst="horizont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7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514600"/>
            <a:ext cx="8458200" cy="156966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কম্পিউটার দিয়ে কি কি  কাজ করা যায় ৫টি বাক্যে লিখে আনবে।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 \collection\Download_Photo\Animeted\Animated Image\Ani.flowers\flowr0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564130">
            <a:off x="926201" y="2252789"/>
            <a:ext cx="3393409" cy="4353790"/>
          </a:xfrm>
          <a:prstGeom prst="rect">
            <a:avLst/>
          </a:prstGeom>
          <a:noFill/>
        </p:spPr>
      </p:pic>
      <p:sp>
        <p:nvSpPr>
          <p:cNvPr id="3" name="Rounded Rectangle 2"/>
          <p:cNvSpPr/>
          <p:nvPr/>
        </p:nvSpPr>
        <p:spPr>
          <a:xfrm>
            <a:off x="533400" y="76200"/>
            <a:ext cx="8382000" cy="1752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1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2" descr="G:\ \collection\Download_Photo\Animeted\Animated Image\Ani.flowers\flowr0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9564130">
            <a:off x="4824389" y="2176589"/>
            <a:ext cx="3393409" cy="4353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497</TotalTime>
  <Words>473</Words>
  <Application>Microsoft Office PowerPoint</Application>
  <PresentationFormat>On-screen Show (4:3)</PresentationFormat>
  <Paragraphs>106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rashed zaman</cp:lastModifiedBy>
  <cp:revision>151</cp:revision>
  <dcterms:created xsi:type="dcterms:W3CDTF">2006-08-16T00:00:00Z</dcterms:created>
  <dcterms:modified xsi:type="dcterms:W3CDTF">2019-10-15T14:56:48Z</dcterms:modified>
</cp:coreProperties>
</file>