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78" r:id="rId4"/>
    <p:sldId id="279" r:id="rId5"/>
    <p:sldId id="259" r:id="rId6"/>
    <p:sldId id="256" r:id="rId7"/>
    <p:sldId id="258" r:id="rId8"/>
    <p:sldId id="261" r:id="rId9"/>
    <p:sldId id="262" r:id="rId10"/>
    <p:sldId id="257" r:id="rId11"/>
    <p:sldId id="260" r:id="rId12"/>
    <p:sldId id="263" r:id="rId13"/>
    <p:sldId id="264" r:id="rId14"/>
    <p:sldId id="266" r:id="rId15"/>
    <p:sldId id="268" r:id="rId16"/>
    <p:sldId id="267" r:id="rId17"/>
    <p:sldId id="277" r:id="rId18"/>
    <p:sldId id="269" r:id="rId19"/>
    <p:sldId id="265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6" autoAdjust="0"/>
  </p:normalViewPr>
  <p:slideViewPr>
    <p:cSldViewPr snapToGrid="0">
      <p:cViewPr varScale="1">
        <p:scale>
          <a:sx n="68" d="100"/>
          <a:sy n="68" d="100"/>
        </p:scale>
        <p:origin x="14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2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3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6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0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89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0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2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3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6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7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6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3C52-EBC8-4820-A384-342B3DFA86B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6CD5-1D38-45AF-B6FF-C7C7FB95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4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" y="1331422"/>
            <a:ext cx="8215531" cy="4057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737231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ছবিটিতে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  যাচ্ছে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6952"/>
            <a:ext cx="9129933" cy="1083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এখানে তাপ শক্তি কোনো মাধ্যম ছাড়াই সূর্য থেকে চারিদিকে ছড়িয়ে পড়ছে। </a:t>
            </a:r>
            <a:endParaRPr lang="en-GB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9133" y="5487037"/>
            <a:ext cx="9531927" cy="1887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প্রক্রিয়ায় তাপ </a:t>
            </a:r>
            <a:r>
              <a:rPr lang="bn-BD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 কোনো মাধ্যম ছাড়াই </a:t>
            </a:r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 </a:t>
            </a:r>
            <a:r>
              <a:rPr lang="bn-BD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 </a:t>
            </a:r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চারদিকে </a:t>
            </a:r>
            <a:r>
              <a:rPr lang="bn-BD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ছড়িয়ে </a:t>
            </a:r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পড়ে তাই বিকিরণ।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"/>
            <a:ext cx="4391891" cy="6871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7821" y="4046368"/>
            <a:ext cx="2133600" cy="206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>
            <a:off x="-560577" y="720436"/>
            <a:ext cx="2881746" cy="2770909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02727" y="2241466"/>
            <a:ext cx="4433455" cy="1887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তরল ও বায়বীয় পদার্থের মধ্য দিয়ে তাপ পরিচলন প্রক্রিয়ায় </a:t>
            </a:r>
            <a:r>
              <a:rPr lang="bn-BD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সঞ্চালিত হয় </a:t>
            </a:r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2727" y="218702"/>
            <a:ext cx="4433455" cy="1887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কঠিন পদার্থের মধ্য দিয়ে তাপ পরিবহন প্রক্রিয়ায় </a:t>
            </a:r>
            <a:r>
              <a:rPr lang="bn-BD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সঞ্চালিত হয় </a:t>
            </a:r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8500" y="4305793"/>
            <a:ext cx="4433455" cy="2252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কিন্তু বিকিরণ প্রক্রিয়ায় তাপ কঠিন, তরল এবং বায়বীয় মাধ্যম ছাড়া </a:t>
            </a:r>
            <a:r>
              <a:rPr lang="bn-BD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সঞ্চালিত হয় </a:t>
            </a:r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   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Diagonal Stripe 9"/>
          <p:cNvSpPr/>
          <p:nvPr/>
        </p:nvSpPr>
        <p:spPr>
          <a:xfrm rot="522222">
            <a:off x="1927274" y="2560348"/>
            <a:ext cx="787791" cy="6633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609" y="3185060"/>
            <a:ext cx="618979" cy="21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81622" y="5556738"/>
            <a:ext cx="608360" cy="26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4405" y="204647"/>
            <a:ext cx="1519311" cy="28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4405" y="5978769"/>
            <a:ext cx="1562580" cy="579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266092"/>
            <a:ext cx="9143999" cy="1327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 তাপমাত্রার স্থান থেকে নিম্ন তাপমাত্রার স্থানে তাপের প্রবাহই হলো তাপ সঞ্চালন।তাপ তিন উপায়ে সঞ্চালিত হয়। যথাঃ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638" y="3143274"/>
            <a:ext cx="5716732" cy="803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পরিবহন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773" y="5401564"/>
            <a:ext cx="5716732" cy="803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বিকিরণ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698" y="4277976"/>
            <a:ext cx="5716732" cy="803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পরিচলন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52" y="4195999"/>
            <a:ext cx="2900464" cy="2499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166" y="4195998"/>
            <a:ext cx="2886076" cy="2499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9" y="4214562"/>
            <a:ext cx="2900464" cy="2481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9139" y="791996"/>
            <a:ext cx="2900464" cy="8358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পরিবহন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1166" y="791996"/>
            <a:ext cx="2886076" cy="803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বিকিরণ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2" y="791996"/>
            <a:ext cx="2897614" cy="803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পরিচলন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9253" y="84110"/>
            <a:ext cx="917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তাপ সঞ্চালনের পদ্ধতির নামগুলোর উপর ক্লিক করি।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16 L -5.55556E-7 0.00023 C 0.00122 -0.00787 0.0026 -0.01481 0.00434 -0.02106 C 0.00521 -0.02454 0.0066 -0.02801 0.00729 -0.03171 C 0.00885 -0.03819 0.00851 -0.04329 0.01042 -0.04954 C 0.01111 -0.05255 0.0125 -0.0544 0.01337 -0.05718 C 0.01458 -0.06065 0.01545 -0.06412 0.01649 -0.06713 C 0.01754 -0.06944 0.01875 -0.07245 0.01962 -0.07477 C 0.02031 -0.07778 0.02049 -0.08009 0.02118 -0.08287 C 0.02205 -0.08634 0.02326 -0.08958 0.02413 -0.09306 C 0.02535 -0.09792 0.0257 -0.1037 0.02726 -0.1081 C 0.02813 -0.11181 0.02917 -0.11551 0.03038 -0.11829 C 0.03229 -0.12338 0.03524 -0.12801 0.03646 -0.13356 C 0.04063 -0.15509 0.03368 -0.12176 0.0441 -0.15671 C 0.04566 -0.1625 0.04757 -0.16991 0.05 -0.17477 C 0.05243 -0.1794 0.05556 -0.18241 0.05781 -0.1875 C 0.05938 -0.19097 0.06059 -0.19444 0.06233 -0.19745 C 0.07031 -0.21157 0.06476 -0.19097 0.075 -0.21551 C 0.0809 -0.23032 0.07483 -0.21713 0.08264 -0.22847 C 0.09063 -0.24005 0.08733 -0.24005 0.09792 -0.24861 C 0.1 -0.25069 0.10226 -0.25185 0.10417 -0.25393 C 0.1059 -0.25602 0.10695 -0.25926 0.10868 -0.26181 C 0.11302 -0.26667 0.11615 -0.26713 0.12101 -0.26921 C 0.12257 -0.27106 0.12379 -0.27292 0.12535 -0.27407 C 0.12934 -0.27731 0.1434 -0.28403 0.14722 -0.28449 C 0.15538 -0.28611 0.16372 -0.28773 0.1717 -0.28981 L 0.19028 -0.29468 C 0.19323 -0.29537 0.19618 -0.29653 0.19931 -0.29722 C 0.20642 -0.29884 0.21337 -0.30116 0.22101 -0.30255 L 0.23785 -0.30509 C 0.25642 -0.31505 0.23767 -0.30602 0.25625 -0.3125 C 0.25781 -0.31319 0.2592 -0.31458 0.26076 -0.31505 C 0.26302 -0.3162 0.2651 -0.31667 0.26701 -0.31806 C 0.27882 -0.32361 0.2757 -0.32454 0.28976 -0.32778 C 0.29826 -0.33032 0.30677 -0.33079 0.31476 -0.33333 C 0.31997 -0.33495 0.32483 -0.33796 0.33004 -0.33796 L 0.38698 -0.34074 L 0.43142 -0.34606 C 0.44028 -0.34699 0.44896 -0.34722 0.45729 -0.34838 C 0.51441 -0.35671 0.40799 -0.34398 0.47413 -0.3537 C 0.48316 -0.35486 0.49271 -0.35579 0.50191 -0.35602 L 0.62674 -0.35856 C 0.62882 -0.35972 0.6309 -0.36042 0.63281 -0.36134 C 0.63594 -0.36273 0.63889 -0.36481 0.64201 -0.3662 C 0.64358 -0.36713 0.64514 -0.36829 0.6467 -0.36875 C 0.64913 -0.36968 0.65191 -0.36968 0.65417 -0.3713 C 0.65521 -0.37153 0.65417 -0.37292 0.65417 -0.37315 L 0.65417 -0.37292 " pathEditMode="relative" rAng="0" ptsTypes="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6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1.11111E-6 0.00023 C -0.00052 -0.00579 -0.00087 -0.01111 -0.00156 -0.01667 C -0.00521 -0.04491 -0.00087 0.0007 -0.00469 -0.03333 C -0.00538 -0.03935 -0.00538 -0.04537 -0.00608 -0.05139 C -0.00677 -0.05602 -0.0092 -0.05995 -0.01076 -0.06435 C -0.01233 -0.06898 -0.01371 -0.07384 -0.01528 -0.07893 C -0.01614 -0.08657 -0.01736 -0.0993 -0.01979 -0.10648 C -0.02118 -0.11042 -0.02378 -0.11366 -0.02569 -0.11736 C -0.02621 -0.12037 -0.02639 -0.12361 -0.02726 -0.12662 C -0.03125 -0.14097 -0.02882 -0.12708 -0.03316 -0.13935 C -0.03455 -0.14282 -0.03507 -0.14676 -0.03628 -0.15023 C -0.03715 -0.15278 -0.03854 -0.15509 -0.03923 -0.15764 C -0.04045 -0.16111 -0.04132 -0.16481 -0.04236 -0.16852 C -0.04288 -0.17037 -0.0434 -0.17222 -0.04392 -0.17407 C -0.04427 -0.17639 -0.04462 -0.17893 -0.04531 -0.18125 C -0.04618 -0.18333 -0.05226 -0.19352 -0.05278 -0.19421 C -0.05382 -0.19792 -0.05503 -0.20139 -0.05573 -0.20509 C -0.05625 -0.20764 -0.05642 -0.21018 -0.05729 -0.2125 C -0.05903 -0.21759 -0.06198 -0.22199 -0.06337 -0.22708 C -0.06701 -0.24028 -0.06458 -0.23495 -0.06944 -0.24352 C -0.07292 -0.25648 -0.0684 -0.24051 -0.07396 -0.25625 C -0.07691 -0.26504 -0.07344 -0.25903 -0.0783 -0.26921 C -0.0783 -0.26898 -0.08594 -0.28287 -0.0875 -0.28565 L -0.09045 -0.2912 C -0.09149 -0.29305 -0.09201 -0.29537 -0.0934 -0.29653 C -0.11562 -0.31458 -0.09236 -0.29629 -0.10851 -0.30764 C -0.11667 -0.31342 -0.1092 -0.30972 -0.11753 -0.31319 C -0.1191 -0.31435 -0.12048 -0.31597 -0.12205 -0.31667 C -0.12864 -0.32037 -0.12656 -0.3169 -0.13246 -0.3206 C -0.1342 -0.32129 -0.13542 -0.32315 -0.13715 -0.32407 C -0.13993 -0.32569 -0.14305 -0.32662 -0.14618 -0.32778 C -0.14774 -0.32847 -0.14913 -0.32917 -0.15052 -0.32963 C -0.15451 -0.33079 -0.15868 -0.33171 -0.16267 -0.33333 C -0.16562 -0.33449 -0.1691 -0.33472 -0.1717 -0.3368 C -0.17326 -0.33819 -0.1743 -0.34004 -0.17604 -0.34074 C -0.17951 -0.3419 -0.18316 -0.3419 -0.18663 -0.34236 C -0.19757 -0.34676 -0.18403 -0.34143 -0.19739 -0.34606 C -0.19878 -0.34653 -0.20017 -0.34745 -0.20173 -0.34792 C -0.20729 -0.34884 -0.21285 -0.34907 -0.2184 -0.34954 C -0.23698 -0.35741 -0.21389 -0.34838 -0.26493 -0.35347 C -0.2743 -0.35417 -0.28038 -0.35717 -0.28906 -0.36065 L -0.29358 -0.3625 C -0.29514 -0.36296 -0.29653 -0.36389 -0.29809 -0.36435 C -0.3 -0.36504 -0.30208 -0.36551 -0.30399 -0.3662 C -0.31319 -0.36967 -0.3118 -0.37014 -0.32066 -0.37176 C -0.3217 -0.37176 -0.32274 -0.37176 -0.32344 -0.37176 L -0.32344 -0.37153 " pathEditMode="relative" rAng="0" ptsTypes="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46 L -3.05556E-6 0.00023 C -0.00208 -0.00602 -0.00416 -0.01134 -0.0059 -0.0169 C -0.00677 -0.01944 -0.00711 -0.02245 -0.00729 -0.02523 C -0.00816 -0.03264 -0.00885 -0.04653 -0.01041 -0.0544 C -0.01093 -0.05856 -0.0125 -0.0625 -0.01319 -0.0669 C -0.01371 -0.06944 -0.01406 -0.07222 -0.01458 -0.07523 C -0.01545 -0.07917 -0.01701 -0.08333 -0.01753 -0.08773 C -0.01788 -0.0912 -0.01805 -0.09491 -0.01892 -0.09815 C -0.01961 -0.10092 -0.02118 -0.10324 -0.0217 -0.10648 C -0.02534 -0.12037 -0.02135 -0.10903 -0.02482 -0.12083 C -0.02552 -0.12384 -0.02691 -0.12639 -0.0276 -0.1294 C -0.0283 -0.13194 -0.0283 -0.13472 -0.02899 -0.1375 C -0.03073 -0.14329 -0.03281 -0.14861 -0.03489 -0.15393 C -0.03576 -0.15694 -0.03646 -0.15972 -0.03767 -0.16227 C -0.03958 -0.16667 -0.04253 -0.17338 -0.04496 -0.17685 C -0.04757 -0.18148 -0.05347 -0.18958 -0.05347 -0.18935 C -0.05399 -0.19143 -0.05416 -0.19398 -0.05503 -0.1956 C -0.05503 -0.19537 -0.0651 -0.21018 -0.06666 -0.2125 C -0.06805 -0.21435 -0.06979 -0.2162 -0.07083 -0.21852 C -0.07187 -0.22083 -0.07257 -0.22315 -0.07378 -0.22477 C -0.07621 -0.22801 -0.08125 -0.23102 -0.08402 -0.2331 C -0.08541 -0.23426 -0.08663 -0.23611 -0.08836 -0.23704 C -0.08958 -0.23819 -0.09132 -0.23819 -0.09253 -0.23912 C -0.09409 -0.24028 -0.09548 -0.24236 -0.09687 -0.24352 C -0.09861 -0.24467 -0.10573 -0.24745 -0.10694 -0.24768 C -0.11232 -0.24861 -0.11753 -0.24907 -0.12291 -0.24977 C -0.13628 -0.25602 -0.11562 -0.2456 -0.13298 -0.2581 C -0.13472 -0.25926 -0.13698 -0.25926 -0.13871 -0.25995 C -0.1408 -0.26157 -0.14253 -0.26319 -0.14479 -0.26435 C -0.15451 -0.26944 -0.1467 -0.26342 -0.15468 -0.26829 C -0.15659 -0.26944 -0.15868 -0.27129 -0.16041 -0.27268 C -0.16302 -0.27407 -0.16805 -0.27592 -0.17048 -0.27662 C -0.17291 -0.27731 -0.17534 -0.27778 -0.17777 -0.2787 C -0.18107 -0.27986 -0.18646 -0.28356 -0.18923 -0.28518 C -0.19218 -0.28657 -0.19514 -0.28773 -0.19791 -0.28935 C -0.20034 -0.29051 -0.2026 -0.29213 -0.20503 -0.29352 C -0.20885 -0.29514 -0.21284 -0.29583 -0.21666 -0.29745 C -0.22291 -0.30046 -0.21944 -0.29907 -0.22673 -0.30162 C -0.2283 -0.30301 -0.22951 -0.30486 -0.23107 -0.30579 C -0.24323 -0.31458 -0.23385 -0.30671 -0.24271 -0.31204 C -0.24461 -0.31319 -0.24652 -0.31504 -0.24843 -0.3162 C -0.25 -0.31713 -0.25139 -0.31736 -0.25277 -0.31829 C -0.25434 -0.31921 -0.25555 -0.32129 -0.25711 -0.32222 C -0.2592 -0.32361 -0.26527 -0.32616 -0.26736 -0.32685 C -0.27482 -0.33379 -0.26823 -0.3287 -0.27882 -0.33287 C -0.28177 -0.33403 -0.28455 -0.33588 -0.2875 -0.33704 L -0.30034 -0.34305 C -0.30191 -0.34375 -0.3033 -0.34467 -0.30468 -0.34537 L -0.31059 -0.34745 C -0.31198 -0.34884 -0.31371 -0.35 -0.31475 -0.35139 L -0.32482 -0.36574 L -0.32482 -0.36551 L -0.32482 -0.36574 " pathEditMode="relative" rAng="0" ptsTypes="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836" y="4108667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সূর্য, চাঁদ, তারা ইত্যাদি থেকে আমরা কোন ধরনের শক্তি পায়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859" y="5432106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279666"/>
            <a:ext cx="4350326" cy="364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" y="279666"/>
            <a:ext cx="4666211" cy="364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6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35889"/>
            <a:ext cx="9144000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 শক্তির এমন একটি রূপ, যা আমাদের দেখতে সাহায্য করে।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44132"/>
            <a:ext cx="4350326" cy="364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" y="44132"/>
            <a:ext cx="4666211" cy="364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" y="4382220"/>
            <a:ext cx="9144000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 বিকিরণ পদ্ধতিতে সঞ্চালিত হয়।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028551"/>
            <a:ext cx="9144000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 সঞ্চালনের জন্য কোনো মাধ্যমের প্রয়োজন হয় না।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4882"/>
            <a:ext cx="9144000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চাঁদ,তারা এবং সূর্য থেকে আলো বিকিরণ প্রক্রিয়াতেই পৃথিবীতে আসে।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6255" y="5780701"/>
            <a:ext cx="9421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৩</a:t>
            </a:r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তাপ ও আলো সঞ্চালনের পদ্ধতিগুলোর নাম </a:t>
            </a:r>
            <a:r>
              <a:rPr lang="en-US" sz="32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২ ও ৪</a:t>
            </a:r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2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তাপ ও আলো সঞ্চালনের পদ্ধতিগুলোর নাম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569" y="51573"/>
            <a:ext cx="29260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কাজ: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801858"/>
            <a:ext cx="8581291" cy="4965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11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280" r="3791" b="3169"/>
          <a:stretch/>
        </p:blipFill>
        <p:spPr>
          <a:xfrm>
            <a:off x="4557932" y="1336433"/>
            <a:ext cx="4417256" cy="5401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349" r="3376" b="3083"/>
          <a:stretch/>
        </p:blipFill>
        <p:spPr>
          <a:xfrm>
            <a:off x="140678" y="1336433"/>
            <a:ext cx="4417254" cy="5401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0678" y="126610"/>
            <a:ext cx="8834510" cy="1069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endParaRPr lang="bn-BD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 বিজ্ঞান; পৃষ্ঠা নম্বরঃ ৩০-৩১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348"/>
            <a:ext cx="9144000" cy="4890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29456"/>
            <a:ext cx="91440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১. নিচেরর ছবিতে কোথায় এবং কীভাবে তাপ সঞ্চালিত হচ্ছে তা খুঁজে বের করি।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52676"/>
            <a:ext cx="91440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২. সহপাঠীদের সাথে আলোচনা করে কাজটি সম্পন্ন করি।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2254" y="52851"/>
            <a:ext cx="410094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কাজ: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836" y="845768"/>
            <a:ext cx="8936182" cy="858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শূন্যস্থান পূরণ করিঃ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" y="1717968"/>
            <a:ext cx="8936182" cy="5070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7410" y="0"/>
            <a:ext cx="2298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কাজ: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2743" y="-69481"/>
            <a:ext cx="268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332" y="2053883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মাধ্যমের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8927" y="3844532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পরিবহন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9795" y="5617061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বিকিরণ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2272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545" y="3577745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5037" y="379830"/>
            <a:ext cx="5299135" cy="5205044"/>
            <a:chOff x="1681258" y="-22180"/>
            <a:chExt cx="5758481" cy="55872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1258" y="1858938"/>
              <a:ext cx="3296529" cy="3446349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Left"/>
              <a:lightRig rig="threePt" dir="t"/>
            </a:scene3d>
            <a:sp3d>
              <a:bevelT prst="convex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3324" y="2091905"/>
              <a:ext cx="3466415" cy="3473145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convex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39" y="-22180"/>
              <a:ext cx="3472344" cy="3276003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Top"/>
              <a:lightRig rig="threePt" dir="t"/>
            </a:scene3d>
            <a:sp3d>
              <a:bevelT prst="convex"/>
            </a:sp3d>
          </p:spPr>
        </p:pic>
      </p:grpSp>
    </p:spTree>
    <p:extLst>
      <p:ext uri="{BB962C8B-B14F-4D97-AF65-F5344CB8AC3E}">
        <p14:creationId xmlns:p14="http://schemas.microsoft.com/office/powerpoint/2010/main" val="106549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926" y="2036826"/>
            <a:ext cx="8756073" cy="2866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১.তাপ সঞ্চালনের তিনটি প্রক্রিয়া কী কী? কীভাবে আলো সঞ্চালিত হয়?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যখন পাতিলে ভাত রান্না করা হয় তখন তাপ কীভাবে সঞ্চালিত হয়?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454" y="653124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2534" y="-70340"/>
            <a:ext cx="6639950" cy="6522052"/>
            <a:chOff x="1681258" y="-22180"/>
            <a:chExt cx="5758481" cy="5587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1258" y="1858938"/>
              <a:ext cx="3296529" cy="3446349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Left"/>
              <a:lightRig rig="threePt" dir="t"/>
            </a:scene3d>
            <a:sp3d>
              <a:bevelT prst="convex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3324" y="2091905"/>
              <a:ext cx="3466415" cy="3473145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convex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39" y="-22180"/>
              <a:ext cx="3472344" cy="3276003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Top"/>
              <a:lightRig rig="threePt" dir="t"/>
            </a:scene3d>
            <a:sp3d>
              <a:bevelT prst="convex"/>
            </a:sp3d>
          </p:spPr>
        </p:pic>
      </p:grpSp>
      <p:sp>
        <p:nvSpPr>
          <p:cNvPr id="7" name="Rectangle 6"/>
          <p:cNvSpPr/>
          <p:nvPr/>
        </p:nvSpPr>
        <p:spPr>
          <a:xfrm>
            <a:off x="-222744" y="823977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625" y="2269450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4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4291" y="-241103"/>
            <a:ext cx="6622899" cy="5700733"/>
            <a:chOff x="2346961" y="42201"/>
            <a:chExt cx="6501100" cy="5595895"/>
          </a:xfrm>
        </p:grpSpPr>
        <p:sp>
          <p:nvSpPr>
            <p:cNvPr id="3" name="Rectangle 2"/>
            <p:cNvSpPr/>
            <p:nvPr/>
          </p:nvSpPr>
          <p:spPr>
            <a:xfrm>
              <a:off x="4233205" y="42201"/>
              <a:ext cx="3700973" cy="4253721"/>
            </a:xfrm>
            <a:prstGeom prst="rect">
              <a:avLst/>
            </a:prstGeom>
            <a:scene3d>
              <a:camera prst="isometricOffAxis1Top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" panose="02000000000000000000" pitchFamily="2" charset="0"/>
                  <a:cs typeface="Nikosh" panose="02000000000000000000" pitchFamily="2" charset="0"/>
                </a:rPr>
                <a:t>শিক্ষক পরিচিতি </a:t>
              </a:r>
              <a:endParaRPr lang="en-GB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46961" y="2331721"/>
              <a:ext cx="4166381" cy="295421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isometricOffAxis1Lef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221382" y="2683880"/>
              <a:ext cx="3626679" cy="2954216"/>
            </a:xfrm>
            <a:prstGeom prst="rect">
              <a:avLst/>
            </a:prstGeom>
            <a:scene3d>
              <a:camera prst="isometricOffAxis1Righ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লক্ষ্মী নারায়ন পাশী</a:t>
              </a:r>
            </a:p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বাঘাছড়া সপ্রাবি</a:t>
              </a:r>
            </a:p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কমলগঞ্জ, মৌলভীবাজার।</a:t>
              </a:r>
              <a:endParaRPr lang="en-GB" sz="3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1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91" y="-818939"/>
            <a:ext cx="8104911" cy="7122758"/>
            <a:chOff x="4003980" y="128588"/>
            <a:chExt cx="7477268" cy="6253381"/>
          </a:xfrm>
        </p:grpSpPr>
        <p:sp>
          <p:nvSpPr>
            <p:cNvPr id="3" name="Rectangle 2"/>
            <p:cNvSpPr/>
            <p:nvPr/>
          </p:nvSpPr>
          <p:spPr>
            <a:xfrm>
              <a:off x="6044891" y="128588"/>
              <a:ext cx="4470709" cy="4380696"/>
            </a:xfrm>
            <a:prstGeom prst="rect">
              <a:avLst/>
            </a:prstGeom>
            <a:scene3d>
              <a:camera prst="isometricOffAxis1Top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r>
                <a:rPr lang="en-US" sz="5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endParaRPr lang="en-GB" sz="5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003980" y="2527785"/>
              <a:ext cx="4626957" cy="352579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scene3d>
              <a:camera prst="isometricOffAxis1Lef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73829" y="2856179"/>
              <a:ext cx="4307419" cy="3525790"/>
            </a:xfrm>
            <a:prstGeom prst="rect">
              <a:avLst/>
            </a:prstGeom>
            <a:scene3d>
              <a:camera prst="isometricOffAxis1Righ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শ্রেণিঃপঞ্চম</a:t>
              </a:r>
            </a:p>
            <a:p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বিষয়ঃপ্রাথমিক বিজ্ঞান </a:t>
              </a:r>
            </a:p>
            <a:p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পাঠের শিরোনামঃ </a:t>
              </a:r>
              <a:r>
                <a:rPr lang="bn-BD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পদার্থ ও শক্তি</a:t>
              </a:r>
              <a:endParaRPr lang="bn-IN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পাঠ্যাংশঃ</a:t>
              </a:r>
              <a:r>
                <a:rPr lang="bn-BD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যে প্রক্রিয়ায় তাপশক্তি কোনো মাধ্যম.......... বিকিরণ প্রক্রিয়াতেই পৃথিবীতে আসে।</a:t>
              </a:r>
            </a:p>
            <a:p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সময়ঃ </a:t>
              </a:r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৪০ মিনিট  </a:t>
              </a:r>
              <a:endParaRPr lang="bn-BD" sz="2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তারিখঃ</a:t>
              </a:r>
              <a:r>
                <a:rPr lang="bn-BD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০৩</a:t>
              </a:r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/০</a:t>
              </a:r>
              <a:r>
                <a:rPr lang="bn-BD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৬</a:t>
              </a:r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/</a:t>
              </a:r>
              <a:r>
                <a:rPr lang="en-US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১৯</a:t>
              </a:r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           </a:t>
              </a:r>
              <a:endParaRPr lang="bn-IN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bn-BD" sz="135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GB" sz="135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7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686" y="187036"/>
            <a:ext cx="658368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4" y="1863436"/>
            <a:ext cx="8932984" cy="4818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১৬.১.১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তাপের সঞ্চালন অভিজ্ঞতার মাধ্যমে বর্ণনা করতে পারবে।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১৬.১.2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সঞ্চালন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4" y="1316182"/>
            <a:ext cx="4248443" cy="36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41565" y="0"/>
            <a:ext cx="9144001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ছবিটিতে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  যাচ্ছে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2069" y="4985697"/>
            <a:ext cx="5716732" cy="80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n-BD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 শক্তি ও আলোক শক্তি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30436" y="1288836"/>
            <a:ext cx="4458819" cy="3617467"/>
            <a:chOff x="6289262" y="1316182"/>
            <a:chExt cx="4960628" cy="37899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262" y="1316182"/>
              <a:ext cx="4960628" cy="3789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8064080" y="1648094"/>
              <a:ext cx="764839" cy="158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4749" y="321566"/>
            <a:ext cx="9144000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r>
              <a:rPr lang="bn-BD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জ্বলন্ত মোমবাতি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GB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49" y="5608037"/>
            <a:ext cx="9144000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r>
              <a:rPr lang="bn-BD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জ্বলন্ত মোমবাতি ইত্যাদি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bn-BD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bn-BD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বিভিন্ন উপায়ে এক স্থান থেকে অন্য স্থানে সঞ্চালিত হয়। 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029700" cy="6858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 সঞ্চালনঃ তাপ সঞ্চালন ও আলোর সঞ্চালন। </a:t>
            </a:r>
            <a:endParaRPr lang="bn-IN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77904"/>
            <a:ext cx="2292494" cy="158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315783" y="208980"/>
            <a:ext cx="2138520" cy="1554280"/>
            <a:chOff x="6289262" y="1316182"/>
            <a:chExt cx="4960628" cy="37899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262" y="1316182"/>
              <a:ext cx="4960628" cy="37899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8064080" y="1648094"/>
              <a:ext cx="764839" cy="158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4849916"/>
            <a:ext cx="2292494" cy="158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315783" y="4880992"/>
            <a:ext cx="2138520" cy="1554280"/>
            <a:chOff x="6289262" y="1316182"/>
            <a:chExt cx="4960628" cy="37899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262" y="1316182"/>
              <a:ext cx="4960628" cy="37899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8064080" y="1648094"/>
              <a:ext cx="764839" cy="158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45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81" y="1353299"/>
            <a:ext cx="5951683" cy="4417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55127" y="1828800"/>
            <a:ext cx="2549237" cy="38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5250" y="262255"/>
            <a:ext cx="7536873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ছবিটিতে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  যাচ্ছে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88" y="1392382"/>
            <a:ext cx="7536873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এখানে কঠিন পদার্থের মধ্য দিয়ে তাপ সঞ্চালিত হচ্ছে।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0838" y="5069767"/>
            <a:ext cx="9531927" cy="1887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কঠিন পদার্থের মধ্য দিয়ে তাপ যে পদ্ধতিতে সঞ্চালিত হয় তাকে পরিবহন পদ্ধতি বলে। 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227"/>
            <a:ext cx="8539089" cy="4743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218" y="10391"/>
            <a:ext cx="7536873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ছবিটিতে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  যাচ্ছে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0218" y="163004"/>
            <a:ext cx="9594166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এখানে তরল পদার্থের মধ্য দিয়ে তাপ সঞ্চালিত হচ্ছে।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5514534"/>
            <a:ext cx="9045526" cy="119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তরল ও বায়বীয় পদার্থের মধ্য দিয়ে তাপ যে পদ্ধতিতে সঞ্চালিত হয় তাকে পরিচলন পদ্ধতি বলে। 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955" y="3837441"/>
            <a:ext cx="1322363" cy="22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86068" y="3165232"/>
            <a:ext cx="2954215" cy="11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37954" y="2110154"/>
            <a:ext cx="1322363" cy="22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476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58</cp:revision>
  <dcterms:created xsi:type="dcterms:W3CDTF">2019-06-01T07:04:13Z</dcterms:created>
  <dcterms:modified xsi:type="dcterms:W3CDTF">2019-06-03T19:27:22Z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2367766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