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9" r:id="rId9"/>
    <p:sldId id="264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54" y="-10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272189"/>
            <a:ext cx="7658755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900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39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82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4540" y="474629"/>
            <a:ext cx="2421475" cy="1107996"/>
          </a:xfrm>
          <a:prstGeom prst="rect">
            <a:avLst/>
          </a:prstGeom>
          <a:ln w="381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6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3778" y="2093843"/>
            <a:ext cx="4624595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আব্দুস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সালাম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হাওলাদার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বাঐডাঙ্গা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ফকিরহাট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জেলাঃ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বাগেরহাট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25279" y="2093843"/>
            <a:ext cx="4436167" cy="30469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u="sng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u="sng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৬ষ্ঠ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৪৫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endParaRPr lang="en-US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7,8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5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3000" y="1524000"/>
            <a:ext cx="7772400" cy="441960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  <a:softEdge rad="11250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124201" y="3810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36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00" y="419101"/>
            <a:ext cx="6857998" cy="514349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1676400" y="5776686"/>
            <a:ext cx="6172200" cy="609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বাংলার প্রাচীন নিদর্শন (বৌদ্ধ বিহার)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232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90362" y="2590800"/>
            <a:ext cx="7710765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বাংলার সাংস্কৃতিক ও ধর্মীয় জীবন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49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819400" y="1066800"/>
            <a:ext cx="2911812" cy="5334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bn-BD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2514600"/>
            <a:ext cx="8458200" cy="202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0988" lvl="1" indent="-280988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প্রাচীন বাংলার ধর্ম ও সংস্কৃতির পরিচয়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285750" lvl="1" indent="-285750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প্রাচীন বাংলার মানুষের জীবনধারা বর্ণনা করতে পারবে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;</a:t>
            </a:r>
          </a:p>
          <a:p>
            <a:pPr marL="285750" lvl="1" indent="-285750" algn="just" defTabSz="14224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bn-BD" sz="3200" dirty="0">
                <a:latin typeface="NikoshBAN" pitchFamily="2" charset="0"/>
                <a:cs typeface="NikoshBAN" pitchFamily="2" charset="0"/>
              </a:rPr>
              <a:t>প্রাচীন বাংলার সাংস্কৃতিক জীবনের গুরুত্বপূর্ণ দিকসমূহ চিহ্নিত করতে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692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ll Competition Content\Model Content BOBP_Six\Model Content 5\Gas Pu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5925"/>
            <a:ext cx="2023328" cy="3182938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 descr="D:\All Competition Content\Model Content BOBP_Six\Model Content 5\Puj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312" y="3352800"/>
            <a:ext cx="4265083" cy="304800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D:\All Competition Content\Model Content BOBP_Six\Model Content 5\Puja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2" r="5085"/>
          <a:stretch/>
        </p:blipFill>
        <p:spPr bwMode="auto">
          <a:xfrm>
            <a:off x="4383312" y="415925"/>
            <a:ext cx="4265084" cy="2555875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667001" y="410028"/>
            <a:ext cx="1523999" cy="317317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20000"/>
              </a:lnSpc>
            </a:pPr>
            <a:r>
              <a:rPr lang="bn-BD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বাংলার </a:t>
            </a:r>
            <a:r>
              <a:rPr lang="bn-BD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আদিবাসীরা</a:t>
            </a:r>
            <a:r>
              <a:rPr lang="bn-BD" sz="2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প্রকৃতি পূজারী ছিলেন</a:t>
            </a:r>
            <a:endParaRPr lang="en-US" sz="2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D:\All Competition Content\Model Content BOBP_Six\Model Content 5\zzz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33800"/>
            <a:ext cx="3768834" cy="26670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88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D:\All Competition Content\Model Content BOBP_Six\Model Content 5\Joino Dhorm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81000" y="3185886"/>
            <a:ext cx="4969565" cy="26670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:\All Competition Content\Model Content BOBP_Six\Model Content 5\Buddha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294" y="2794002"/>
            <a:ext cx="2319412" cy="3096416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1295400" y="407848"/>
            <a:ext cx="1709058" cy="685800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ব্রাহ্মণ্য ধর্ম</a:t>
            </a:r>
            <a:endParaRPr lang="bn-BD" sz="2800" b="1" dirty="0" smtClean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5959815"/>
            <a:ext cx="4969565" cy="500059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জৈন ধর্ম</a:t>
            </a:r>
            <a:endParaRPr lang="bn-BD" sz="2800" b="1" dirty="0" smtClean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281294" y="5961062"/>
            <a:ext cx="2333926" cy="477837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বৌদ্ধ ধর্ম</a:t>
            </a:r>
            <a:endParaRPr lang="bn-BD" sz="2800" b="1" dirty="0" smtClean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urved Right Arrow 6"/>
          <p:cNvSpPr/>
          <p:nvPr/>
        </p:nvSpPr>
        <p:spPr>
          <a:xfrm rot="2369370">
            <a:off x="2125908" y="1166493"/>
            <a:ext cx="941272" cy="1748927"/>
          </a:xfrm>
          <a:prstGeom prst="curvedRightArrow">
            <a:avLst/>
          </a:prstGeom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urved Right Arrow 7"/>
          <p:cNvSpPr/>
          <p:nvPr/>
        </p:nvSpPr>
        <p:spPr>
          <a:xfrm rot="18595563" flipH="1">
            <a:off x="5978493" y="1088720"/>
            <a:ext cx="922657" cy="1664047"/>
          </a:xfrm>
          <a:prstGeom prst="curvedRightArrow">
            <a:avLst/>
          </a:prstGeom>
          <a:ln>
            <a:solidFill>
              <a:srgbClr val="C00000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9" name="Picture 2" descr="D:\All Competition Content\Model Content BOBP_Six\Model Content 5\pushkin_1273161601_4-ancient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728" y="373747"/>
            <a:ext cx="2590800" cy="25908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49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:\All Competition Content\Model Content BOBP_Six\Model Content 5\Buddha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790" y="1371600"/>
            <a:ext cx="3621986" cy="380841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D:\All Competition Content\Model Content BOBP_Six\Model Content 5\gg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0" r="8205"/>
          <a:stretch/>
        </p:blipFill>
        <p:spPr bwMode="auto">
          <a:xfrm>
            <a:off x="366485" y="1371600"/>
            <a:ext cx="4510315" cy="3808412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380999" y="5410200"/>
            <a:ext cx="4601743" cy="609600"/>
          </a:xfrm>
          <a:prstGeom prst="rect">
            <a:avLst/>
          </a:prstGeom>
          <a:ln w="9525" cap="flat" cmpd="sng" algn="ctr">
            <a:solidFill>
              <a:srgbClr val="C00000"/>
            </a:solidFill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হিন্দু ধর্ম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366485" y="453570"/>
            <a:ext cx="8382001" cy="60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rgbClr val="C00000"/>
            </a:solidFill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4000" dirty="0" smtClean="0"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বাংলার প্রধান ধর্ম</a:t>
            </a:r>
            <a:endParaRPr lang="en-US" sz="4000" dirty="0"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5109030" y="5410200"/>
            <a:ext cx="3621986" cy="609600"/>
          </a:xfrm>
          <a:prstGeom prst="rect">
            <a:avLst/>
          </a:prstGeom>
          <a:ln w="9525" cap="flat" cmpd="sng" algn="ctr">
            <a:solidFill>
              <a:srgbClr val="C00000"/>
            </a:solidFill>
            <a:prstDash val="soli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বৌদ্ধ ধর্ম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32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03109"/>
            <a:ext cx="8332836" cy="70788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বাংলার মানুষের সহজ সরল জীবন যাপন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4" descr="D:\All Competition Content\Model Content BOBP_Six\Model Content 5\life5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5"/>
          <a:stretch/>
        </p:blipFill>
        <p:spPr bwMode="auto">
          <a:xfrm>
            <a:off x="381000" y="1981200"/>
            <a:ext cx="4297232" cy="268582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34000" y="1981200"/>
            <a:ext cx="4035604" cy="2677061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35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:\All Competition Content\Model Content BOBP_Six\Model Content 5\Book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144" y="420914"/>
            <a:ext cx="4106074" cy="282546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400800" y="3733800"/>
            <a:ext cx="23622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028" y="3679986"/>
            <a:ext cx="3964783" cy="2659128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4" t="2689" r="3637"/>
          <a:stretch/>
        </p:blipFill>
        <p:spPr bwMode="auto">
          <a:xfrm>
            <a:off x="4600144" y="3581400"/>
            <a:ext cx="4106074" cy="275771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387894" y="523007"/>
            <a:ext cx="4024812" cy="2621280"/>
            <a:chOff x="410028" y="762000"/>
            <a:chExt cx="4024812" cy="2621280"/>
          </a:xfrm>
        </p:grpSpPr>
        <p:sp>
          <p:nvSpPr>
            <p:cNvPr id="7" name="Teardrop 6"/>
            <p:cNvSpPr/>
            <p:nvPr/>
          </p:nvSpPr>
          <p:spPr>
            <a:xfrm flipV="1">
              <a:off x="410028" y="762000"/>
              <a:ext cx="4024812" cy="2621280"/>
            </a:xfrm>
            <a:prstGeom prst="teardrop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Title 3"/>
            <p:cNvSpPr txBox="1">
              <a:spLocks/>
            </p:cNvSpPr>
            <p:nvPr/>
          </p:nvSpPr>
          <p:spPr>
            <a:xfrm>
              <a:off x="533400" y="1371600"/>
              <a:ext cx="3733800" cy="1371600"/>
            </a:xfrm>
            <a:prstGeom prst="rect">
              <a:avLst/>
            </a:prstGeom>
            <a:noFill/>
            <a:ln w="9525" cap="flat" cmpd="sng" algn="ctr">
              <a:noFill/>
              <a:prstDash val="solid"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200"/>
                </a:spcBef>
              </a:pPr>
              <a:r>
                <a:rPr lang="bn-BD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প্রাচীন সাহিত্যে মানুষের জীবনধারা</a:t>
              </a:r>
              <a:endParaRPr lang="en-US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0698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03109"/>
            <a:ext cx="8305800" cy="64633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সাহিত্যে মানুষের জীবনধারা</a:t>
            </a:r>
            <a:endParaRPr lang="en-US" sz="3600" dirty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D:\All Competition Content\Model Content BOBP_Six\Model Content 5\Charzap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89" y="1801485"/>
            <a:ext cx="3727940" cy="24384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994229" y="4724400"/>
            <a:ext cx="7696200" cy="13234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চর্যাপদে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বাঙালির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তৎকালীন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জীবনযাত্রা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সমাজ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ব্যবস্থার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অতি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চমৎকার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অঙ্কিত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-</a:t>
            </a:r>
          </a:p>
        </p:txBody>
      </p:sp>
      <p:pic>
        <p:nvPicPr>
          <p:cNvPr id="5" name="Picture 3" descr="D:\All Competition Content\Model Content BOBP_Six\Model Content 5\indi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801485"/>
            <a:ext cx="3727940" cy="2438400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366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All Competition Content\Model Content BOBP_Six\Model Content 5\Krishna_carried_over_river_yamu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457200"/>
            <a:ext cx="8763001" cy="432694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3"/>
          <p:cNvSpPr txBox="1">
            <a:spLocks/>
          </p:cNvSpPr>
          <p:nvPr/>
        </p:nvSpPr>
        <p:spPr>
          <a:xfrm>
            <a:off x="380999" y="4953000"/>
            <a:ext cx="8763001" cy="1371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পাল যুগের কবি সন্ধ্যাকরনন্দীর 'রামচরিত' বইয়ে যমুনা নদীর বর্ণনা পাওয়া যায়।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386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3175" y="1195402"/>
            <a:ext cx="3733625" cy="513373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  <a:extLst/>
        </p:spPr>
      </p:pic>
      <p:sp>
        <p:nvSpPr>
          <p:cNvPr id="3" name="Rounded Rectangle 2"/>
          <p:cNvSpPr/>
          <p:nvPr/>
        </p:nvSpPr>
        <p:spPr>
          <a:xfrm>
            <a:off x="381000" y="381000"/>
            <a:ext cx="8305800" cy="613230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bn-BD" sz="32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প্রাচীন বাংলার জগৎ বিখ্যাত পণ্ডিত   </a:t>
            </a:r>
            <a:r>
              <a:rPr lang="bn-BD" sz="3600" b="1" dirty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অতীশ </a:t>
            </a:r>
            <a:r>
              <a:rPr lang="bn-BD" sz="3600" b="1" dirty="0" smtClean="0">
                <a:ln w="1905"/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দীপংকর</a:t>
            </a:r>
            <a:endParaRPr lang="en-US" sz="3600" b="1" dirty="0">
              <a:ln w="1905"/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Callout 3"/>
          <p:cNvSpPr/>
          <p:nvPr/>
        </p:nvSpPr>
        <p:spPr>
          <a:xfrm>
            <a:off x="381000" y="1143000"/>
            <a:ext cx="4519568" cy="5186136"/>
          </a:xfrm>
          <a:prstGeom prst="rightArrowCallout">
            <a:avLst>
              <a:gd name="adj1" fmla="val 24598"/>
              <a:gd name="adj2" fmla="val 22527"/>
              <a:gd name="adj3" fmla="val 13131"/>
              <a:gd name="adj4" fmla="val 82225"/>
            </a:avLst>
          </a:prstGeom>
          <a:ln w="19050">
            <a:solidFill>
              <a:srgbClr val="C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</a:pP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হাজার 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বছর আগে বিক্রমপুর ছিল বঙ্গ-সমতটের রাজধানী। বৌদ্ধ মনীষী </a:t>
            </a:r>
            <a:r>
              <a:rPr lang="as-IN" sz="2600" i="1" dirty="0">
                <a:latin typeface="NikoshBAN" pitchFamily="2" charset="0"/>
                <a:cs typeface="NikoshBAN" pitchFamily="2" charset="0"/>
              </a:rPr>
              <a:t>অতীশ </a:t>
            </a:r>
            <a:r>
              <a:rPr lang="as-IN" sz="2600" i="1" dirty="0" smtClean="0">
                <a:latin typeface="NikoshBAN" pitchFamily="2" charset="0"/>
                <a:cs typeface="NikoshBAN" pitchFamily="2" charset="0"/>
              </a:rPr>
              <a:t>দীপংকর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ছিলেন শিল্প, সাহিত্য ও সংস্কৃতির সকল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শাখা</a:t>
            </a:r>
            <a:r>
              <a:rPr lang="bn-BD" sz="2600" dirty="0" smtClean="0">
                <a:latin typeface="NikoshBAN" pitchFamily="2" charset="0"/>
                <a:cs typeface="NikoshBAN" pitchFamily="2" charset="0"/>
              </a:rPr>
              <a:t>য়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এক বিরল প্রতিভাধর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মহ</a:t>
            </a:r>
            <a:r>
              <a:rPr lang="bn-BD" sz="2600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প্রাণ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2600" dirty="0" smtClean="0">
                <a:latin typeface="NikoshBAN" pitchFamily="2" charset="0"/>
                <a:cs typeface="NikoshBAN" pitchFamily="2" charset="0"/>
              </a:rPr>
              <a:t>তিনি ১৬৮টি বই লিখেছেন।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এই 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মহান মানবের জন্মস্থান বাংলাদেশে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বিক্রমপুর </a:t>
            </a:r>
            <a:r>
              <a:rPr lang="bn-BD" sz="2600" dirty="0"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 মুন্সীগঞ্জ জেলাশহর থেকে ৭ কিলোমিটার পশ্চিমে বজ্রযোগিনী 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গ্রা</a:t>
            </a:r>
            <a:r>
              <a:rPr lang="bn-BD" sz="2600" dirty="0" smtClean="0">
                <a:latin typeface="NikoshBAN" pitchFamily="2" charset="0"/>
                <a:cs typeface="NikoshBAN" pitchFamily="2" charset="0"/>
              </a:rPr>
              <a:t>মেই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শ্রীজ্ঞান </a:t>
            </a:r>
            <a:r>
              <a:rPr lang="as-IN" sz="2600" i="1" dirty="0">
                <a:latin typeface="NikoshBAN" pitchFamily="2" charset="0"/>
                <a:cs typeface="NikoshBAN" pitchFamily="2" charset="0"/>
              </a:rPr>
              <a:t>অতীশ দীপংকরের</a:t>
            </a:r>
            <a:r>
              <a:rPr lang="as-IN" sz="2600" dirty="0">
                <a:latin typeface="NikoshBAN" pitchFamily="2" charset="0"/>
                <a:cs typeface="NikoshBAN" pitchFamily="2" charset="0"/>
              </a:rPr>
              <a:t> জন্ম</a:t>
            </a:r>
            <a:r>
              <a:rPr lang="as-IN" sz="2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4146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:\All Competition Content\Model Content BOBP_Six\Model Content 5\headdress_sm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75"/>
          <a:stretch/>
        </p:blipFill>
        <p:spPr bwMode="auto">
          <a:xfrm>
            <a:off x="5028594" y="562595"/>
            <a:ext cx="3582005" cy="3399805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6" name="Picture 3" descr="D:\All Competition Content\Model Content BOBP_Six\Model Content 5\gkh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792" y="580737"/>
            <a:ext cx="4331608" cy="3381663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7" name="Title 3"/>
          <p:cNvSpPr txBox="1">
            <a:spLocks/>
          </p:cNvSpPr>
          <p:nvPr/>
        </p:nvSpPr>
        <p:spPr>
          <a:xfrm>
            <a:off x="380999" y="4343400"/>
            <a:ext cx="4343401" cy="990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ধনী পুরুষরা শরীরের ওপরের অংশে চাদর আর মেয়েরা ওড়না জড়াতেন।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5087256" y="4343400"/>
            <a:ext cx="3582005" cy="990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পোড়ামাটির ফলকে মেয়েদের চুলে খোপা দেখা যায়।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1007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029200" y="423820"/>
            <a:ext cx="3585028" cy="12003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3600" dirty="0" smtClean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যুগে নারী পুরুষ উভয়েই অলঙ্কার পরতো</a:t>
            </a: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999" y="3276600"/>
            <a:ext cx="4197058" cy="3038669"/>
          </a:xfrm>
          <a:prstGeom prst="snip2DiagRect">
            <a:avLst>
              <a:gd name="adj1" fmla="val 0"/>
              <a:gd name="adj2" fmla="val 0"/>
            </a:avLst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73040" y="1800797"/>
            <a:ext cx="3337560" cy="4523803"/>
          </a:xfrm>
          <a:prstGeom prst="snip2DiagRect">
            <a:avLst>
              <a:gd name="adj1" fmla="val 0"/>
              <a:gd name="adj2" fmla="val 1217"/>
            </a:avLst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999" y="423819"/>
            <a:ext cx="4197058" cy="2632085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5359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8490" y="381000"/>
            <a:ext cx="4061110" cy="2813471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381000"/>
            <a:ext cx="4144243" cy="2797757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D:\All Competition Content\Model Content BOBP_Six\Model Content 5\10384538_560591630754337_4919026936669655623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9" y="3673801"/>
            <a:ext cx="4038146" cy="2726999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All Competition Content\Model Content BOBP_Six\Model Content 5\B_0561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73802"/>
            <a:ext cx="4144243" cy="2709118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87592" y="2717092"/>
            <a:ext cx="1632008" cy="4616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গরুর গাড়ি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717092"/>
            <a:ext cx="1632008" cy="4616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নৌকা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2885" y="5917756"/>
            <a:ext cx="4133358" cy="4616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নানা রকম নৌকার উৎপত্তি ঘটে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64627" y="5917756"/>
            <a:ext cx="1632008" cy="46166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n-BD" sz="24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পালকি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74344" y="3189329"/>
            <a:ext cx="32303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প্রাচীন বাংলার যানবাহন</a:t>
            </a:r>
            <a:endParaRPr lang="en-US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76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480" y="3429000"/>
            <a:ext cx="4228023" cy="297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3" name="Picture 4" descr="D:\All Competition Content\Model Content BOBP_Six\Model Content 5\bengali-f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1" y="457200"/>
            <a:ext cx="3981450" cy="2895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4" name="Group 3"/>
          <p:cNvGrpSpPr/>
          <p:nvPr/>
        </p:nvGrpSpPr>
        <p:grpSpPr>
          <a:xfrm>
            <a:off x="411480" y="685800"/>
            <a:ext cx="4008120" cy="2438399"/>
            <a:chOff x="609600" y="1219200"/>
            <a:chExt cx="3429000" cy="1752600"/>
          </a:xfrm>
        </p:grpSpPr>
        <p:sp>
          <p:nvSpPr>
            <p:cNvPr id="5" name="Teardrop 4"/>
            <p:cNvSpPr/>
            <p:nvPr/>
          </p:nvSpPr>
          <p:spPr>
            <a:xfrm flipV="1">
              <a:off x="609600" y="1219200"/>
              <a:ext cx="3429000" cy="1752600"/>
            </a:xfrm>
            <a:prstGeom prst="teardrop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13904" y="1812668"/>
              <a:ext cx="3172296" cy="5530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BD" sz="4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প্রাচীন বাঙালির খাদ্য</a:t>
              </a:r>
              <a:endPara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5805" y="3596640"/>
            <a:ext cx="3815275" cy="2819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0390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47800" y="3962400"/>
            <a:ext cx="6705600" cy="685800"/>
          </a:xfrm>
          <a:prstGeom prst="roundRect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প্রাচীন বাংলার মানুষের খাদ্য ও আনন্দ উৎসবের বর্ণনা দাও।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71500" y="1828800"/>
            <a:ext cx="8458200" cy="760380"/>
            <a:chOff x="337224" y="230647"/>
            <a:chExt cx="8458200" cy="927083"/>
          </a:xfrm>
        </p:grpSpPr>
        <p:sp>
          <p:nvSpPr>
            <p:cNvPr id="4" name="Rounded Rectangle 3"/>
            <p:cNvSpPr/>
            <p:nvPr/>
          </p:nvSpPr>
          <p:spPr>
            <a:xfrm>
              <a:off x="337224" y="230647"/>
              <a:ext cx="8458200" cy="836154"/>
            </a:xfrm>
            <a:prstGeom prst="roundRect">
              <a:avLst>
                <a:gd name="adj" fmla="val 0"/>
              </a:avLst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80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rPr>
                <a:t>দলগত কাজ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239000" y="594851"/>
              <a:ext cx="1556424" cy="56287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bn-BD" sz="2400" dirty="0" smtClean="0">
                  <a:latin typeface="NikoshBAN" pitchFamily="2" charset="0"/>
                  <a:cs typeface="NikoshBAN" pitchFamily="2" charset="0"/>
                </a:rPr>
                <a:t>সময়: ৭মিনিট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680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9000" y="502722"/>
            <a:ext cx="3429000" cy="16209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29492" y="2630712"/>
            <a:ext cx="8326582" cy="38027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5112" y="2750403"/>
            <a:ext cx="8130124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ধর্ম কিসের অংশ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(ক)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সংস্কৃতির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(খ)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(গ)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(ঘ)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জাতির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62000" y="3124200"/>
            <a:ext cx="457200" cy="421958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3664803"/>
            <a:ext cx="8130124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প্রাচীন বাংলায় বাঙালির প্রধান খাদ্য কী ছিল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(ক)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ডাল-ভাত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(খ)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মাংস-ভাত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(গ)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দুধ-ভাত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(ঘ)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মাছ-ভাত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7010400" y="3997642"/>
            <a:ext cx="457200" cy="421958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33400" y="4579203"/>
            <a:ext cx="8130124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প্রাচীন বাংলার মানুষের প্রধান পোশাক কী ছিল?</a:t>
            </a:r>
            <a:endParaRPr lang="en-US" sz="2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(ক)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লুঙ্গী ও শাড়ী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(খ)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তি ও শাড়ী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(গ)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ধ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ু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তি ও পাঞ্জাবি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(ঘ)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পাঞ্জাবি ও শাড়ী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486400"/>
            <a:ext cx="8130124" cy="8309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প্রাচীন বাংলায় স্থল পথে চলার প্রধান বাহন কোনটি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(ক)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পালকি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(খ)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ঘোড়ার গাড়ি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(গ)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গরুর গাড়ি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(ঘ)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নৌকা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          </a:t>
            </a:r>
          </a:p>
        </p:txBody>
      </p:sp>
      <p:sp>
        <p:nvSpPr>
          <p:cNvPr id="12" name="Oval 11"/>
          <p:cNvSpPr/>
          <p:nvPr/>
        </p:nvSpPr>
        <p:spPr>
          <a:xfrm>
            <a:off x="2971800" y="4953000"/>
            <a:ext cx="457200" cy="421958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982028" y="5867400"/>
            <a:ext cx="457200" cy="421958"/>
          </a:xfrm>
          <a:prstGeom prst="ellips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47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533400" y="1214803"/>
            <a:ext cx="8382000" cy="810603"/>
          </a:xfrm>
          <a:custGeom>
            <a:avLst/>
            <a:gdLst>
              <a:gd name="connsiteX0" fmla="*/ 0 w 8350996"/>
              <a:gd name="connsiteY0" fmla="*/ 73994 h 739937"/>
              <a:gd name="connsiteX1" fmla="*/ 73994 w 8350996"/>
              <a:gd name="connsiteY1" fmla="*/ 0 h 739937"/>
              <a:gd name="connsiteX2" fmla="*/ 8277002 w 8350996"/>
              <a:gd name="connsiteY2" fmla="*/ 0 h 739937"/>
              <a:gd name="connsiteX3" fmla="*/ 8350996 w 8350996"/>
              <a:gd name="connsiteY3" fmla="*/ 73994 h 739937"/>
              <a:gd name="connsiteX4" fmla="*/ 8350996 w 8350996"/>
              <a:gd name="connsiteY4" fmla="*/ 665943 h 739937"/>
              <a:gd name="connsiteX5" fmla="*/ 8277002 w 8350996"/>
              <a:gd name="connsiteY5" fmla="*/ 739937 h 739937"/>
              <a:gd name="connsiteX6" fmla="*/ 73994 w 8350996"/>
              <a:gd name="connsiteY6" fmla="*/ 739937 h 739937"/>
              <a:gd name="connsiteX7" fmla="*/ 0 w 8350996"/>
              <a:gd name="connsiteY7" fmla="*/ 665943 h 739937"/>
              <a:gd name="connsiteX8" fmla="*/ 0 w 8350996"/>
              <a:gd name="connsiteY8" fmla="*/ 73994 h 7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50996" h="739937">
                <a:moveTo>
                  <a:pt x="0" y="73994"/>
                </a:moveTo>
                <a:cubicBezTo>
                  <a:pt x="0" y="33128"/>
                  <a:pt x="33128" y="0"/>
                  <a:pt x="73994" y="0"/>
                </a:cubicBezTo>
                <a:lnTo>
                  <a:pt x="8277002" y="0"/>
                </a:lnTo>
                <a:cubicBezTo>
                  <a:pt x="8317868" y="0"/>
                  <a:pt x="8350996" y="33128"/>
                  <a:pt x="8350996" y="73994"/>
                </a:cubicBezTo>
                <a:lnTo>
                  <a:pt x="8350996" y="665943"/>
                </a:lnTo>
                <a:cubicBezTo>
                  <a:pt x="8350996" y="706809"/>
                  <a:pt x="8317868" y="739937"/>
                  <a:pt x="8277002" y="739937"/>
                </a:cubicBezTo>
                <a:lnTo>
                  <a:pt x="73994" y="739937"/>
                </a:lnTo>
                <a:cubicBezTo>
                  <a:pt x="33128" y="739937"/>
                  <a:pt x="0" y="706809"/>
                  <a:pt x="0" y="665943"/>
                </a:cubicBezTo>
                <a:lnTo>
                  <a:pt x="0" y="7399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124542" tIns="90252" rIns="124542" bIns="90252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95400" y="2644170"/>
            <a:ext cx="762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 indent="-571500" algn="ctr">
              <a:buFont typeface="Arial" pitchFamily="2" charset="0"/>
              <a:buChar char="•"/>
            </a:pPr>
            <a:r>
              <a:rPr lang="bn-BD" sz="4000" dirty="0">
                <a:latin typeface="NikoshBAN" pitchFamily="2" charset="0"/>
                <a:cs typeface="NikoshBAN" pitchFamily="2" charset="0"/>
              </a:rPr>
              <a:t>প্রাচীন বাংলার ধর্মীয় জীবনের সাথে বর্তমান বাংলার ধর্মীয় জীবনের পার্থক্য নিরূপণ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365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2160104"/>
            <a:ext cx="47646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747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403</Words>
  <Application>Microsoft Office PowerPoint</Application>
  <PresentationFormat>A4 Paper (210x297 mm)</PresentationFormat>
  <Paragraphs>59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Md Salim Reza sheikh</dc:creator>
  <cp:lastModifiedBy>Md Salim Reza sheikh</cp:lastModifiedBy>
  <cp:revision>31</cp:revision>
  <dcterms:created xsi:type="dcterms:W3CDTF">2006-08-16T00:00:00Z</dcterms:created>
  <dcterms:modified xsi:type="dcterms:W3CDTF">2019-09-13T11:30:41Z</dcterms:modified>
</cp:coreProperties>
</file>