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74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0066"/>
    <a:srgbClr val="0000FF"/>
    <a:srgbClr val="FF0000"/>
    <a:srgbClr val="009900"/>
    <a:srgbClr val="FFFF00"/>
    <a:srgbClr val="0066FF"/>
    <a:srgbClr val="0EB24C"/>
    <a:srgbClr val="FF99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A0489-86A1-4DF8-90C7-DA7740C83893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6ED18-CCF2-44DA-A820-CC603C05E87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9200" y="1219200"/>
            <a:ext cx="6781799" cy="3241595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bn-BD" sz="9600" b="1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 smtClean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11500" b="1" dirty="0" smtClean="0">
                <a:solidFill>
                  <a:srgbClr val="FF0000"/>
                </a:solidFill>
                <a:latin typeface="NikoshLightBAN" pitchFamily="2" charset="0"/>
                <a:cs typeface="NikoshLightBAN" pitchFamily="2" charset="0"/>
              </a:rPr>
              <a:t>নবম শ্রেণী</a:t>
            </a:r>
            <a:endParaRPr lang="en-US" sz="11500" b="1" dirty="0">
              <a:solidFill>
                <a:srgbClr val="FF000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1752600"/>
            <a:ext cx="58674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বাংলা-২য় পত্র</a:t>
            </a:r>
          </a:p>
          <a:p>
            <a:pPr algn="ctr"/>
            <a:r>
              <a:rPr lang="bn-BD" sz="4400" dirty="0" smtClean="0">
                <a:solidFill>
                  <a:srgbClr val="003399"/>
                </a:solidFill>
                <a:latin typeface="NikoshBAN" pitchFamily="2" charset="0"/>
                <a:cs typeface="NikoshBAN" pitchFamily="2" charset="0"/>
              </a:rPr>
              <a:t>(কর্মধারয় সমাস)</a:t>
            </a:r>
            <a:endParaRPr lang="en-US" sz="4400" dirty="0">
              <a:solidFill>
                <a:srgbClr val="0033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685800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828800"/>
            <a:ext cx="8839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কর্মধারয় সমাসের সজ্ঞা গঠন করতে পারবে।</a:t>
            </a: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কর্মধারয় সমাসের শ্রেণীবিভাগ বর্ণনা করতে পারবে।</a:t>
            </a: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প্রত্যেক প্রকার কর্মধারয় সমাসের উদাহরণ দিতে পারবে।</a:t>
            </a:r>
          </a:p>
          <a:p>
            <a:pPr>
              <a:buFont typeface="Arial" pitchFamily="34" charset="0"/>
              <a:buChar char="•"/>
            </a:pP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 কর্মধারয়-এর সজ্ঞা তৈরি করতে পারবে।</a:t>
            </a:r>
          </a:p>
          <a:p>
            <a:pPr>
              <a:buFont typeface="Arial" pitchFamily="34" charset="0"/>
              <a:buChar char="•"/>
            </a:pP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533401"/>
            <a:ext cx="8686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u="sng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পল </a:t>
            </a:r>
            <a:r>
              <a:rPr lang="bn-BD" sz="54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মিশ্রিত </a:t>
            </a:r>
            <a:r>
              <a:rPr lang="bn-BD" sz="5400" u="sng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অন্ন</a:t>
            </a:r>
            <a:r>
              <a:rPr lang="bn-BD" sz="54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=পলান্ন</a:t>
            </a:r>
          </a:p>
          <a:p>
            <a:r>
              <a:rPr lang="bn-BD" sz="5400" u="sng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স্মৃতি</a:t>
            </a:r>
            <a:r>
              <a:rPr lang="bn-BD" sz="54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রক্ষার্থে </a:t>
            </a:r>
            <a:r>
              <a:rPr lang="bn-BD" sz="5400" u="sng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সৌধ</a:t>
            </a:r>
            <a:r>
              <a:rPr lang="bn-BD" sz="54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=স্মৃতিসৌধ</a:t>
            </a:r>
          </a:p>
          <a:p>
            <a:r>
              <a:rPr lang="bn-BD" sz="5400" u="sng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অরুণের</a:t>
            </a:r>
            <a:r>
              <a:rPr lang="bn-BD" sz="54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ন্যায় </a:t>
            </a:r>
            <a:r>
              <a:rPr lang="bn-BD" sz="5400" u="sng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রাঙা</a:t>
            </a:r>
            <a:r>
              <a:rPr lang="bn-BD" sz="54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=অরুণরাঙা </a:t>
            </a:r>
            <a:endParaRPr lang="en-US" sz="5400" dirty="0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6600" y="205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7" name="Picture 3" descr="C:\Documents and Settings\ADMIN\My Documents\My Pictures\paneer-birya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4267200"/>
            <a:ext cx="2668043" cy="2316165"/>
          </a:xfrm>
          <a:prstGeom prst="rect">
            <a:avLst/>
          </a:prstGeom>
          <a:noFill/>
        </p:spPr>
      </p:pic>
      <p:pic>
        <p:nvPicPr>
          <p:cNvPr id="15" name="Content Placeholder 14" descr="untitled.bmp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2895600" y="4267200"/>
            <a:ext cx="2895600" cy="2316223"/>
          </a:xfrm>
        </p:spPr>
      </p:pic>
      <p:pic>
        <p:nvPicPr>
          <p:cNvPr id="1029" name="Picture 5" descr="C:\Documents and Settings\ADMIN\My Documents\My Pictures\smriti_soudh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4267200"/>
            <a:ext cx="3111042" cy="23490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1905000"/>
            <a:ext cx="7315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কর্মধারয় সমাস</a:t>
            </a:r>
            <a:endParaRPr lang="en-US" sz="115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81200"/>
            <a:ext cx="8001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শ্রেণীবিভাগ</a:t>
            </a:r>
            <a:endParaRPr lang="en-US" sz="4000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tChai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229" y="1371600"/>
            <a:ext cx="3526972" cy="3798278"/>
          </a:xfrm>
          <a:prstGeom prst="rect">
            <a:avLst/>
          </a:prstGeom>
        </p:spPr>
      </p:pic>
      <p:pic>
        <p:nvPicPr>
          <p:cNvPr id="3" name="Picture 2" descr="3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295400"/>
            <a:ext cx="3581400" cy="39257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0" y="5602069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সিংহ 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আসন=সিংহাসন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0" y="6211669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(</a:t>
            </a:r>
            <a:r>
              <a:rPr lang="bn-BD" sz="3600" b="1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মধ্য পদের লোপ</a:t>
            </a:r>
            <a:r>
              <a:rPr lang="en-US" sz="3600" b="1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)</a:t>
            </a:r>
            <a:endParaRPr lang="en-US" sz="3600" b="1" dirty="0">
              <a:solidFill>
                <a:srgbClr val="0000FF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3048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মধ্যপদলোপী কর্মধারয়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77183811_76b3b763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524000"/>
            <a:ext cx="4165600" cy="3581400"/>
          </a:xfrm>
          <a:prstGeom prst="rect">
            <a:avLst/>
          </a:prstGeom>
        </p:spPr>
      </p:pic>
      <p:pic>
        <p:nvPicPr>
          <p:cNvPr id="3" name="Picture 2" descr="snow-falling-forest_~0740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447800"/>
            <a:ext cx="3709358" cy="3886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5410200"/>
            <a:ext cx="70866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তুষারের ন্যায় শুভ্র=তুষারশুভ্র</a:t>
            </a:r>
          </a:p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95600" y="6150114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(সাধারণ গুণ)</a:t>
            </a:r>
            <a:endParaRPr lang="en-US" sz="40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381000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উপমান কর্মধারয়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ive-Male-Lion-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905000"/>
            <a:ext cx="4457700" cy="2971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533400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সিংহের ন্যায় পুরুষ=সিংহপুরুষ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6150114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সাধারণ গুণ নেই</a:t>
            </a:r>
            <a:endParaRPr lang="en-US" sz="40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6858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উপমিত কর্মধারয়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266" name="Picture 2" descr="the-big-show.jpg The Big Show image by JUSTINBM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1794" y="1905000"/>
            <a:ext cx="3918855" cy="304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on-5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53" y="381000"/>
            <a:ext cx="3371021" cy="2819400"/>
          </a:xfrm>
          <a:prstGeom prst="rect">
            <a:avLst/>
          </a:prstGeom>
        </p:spPr>
      </p:pic>
      <p:pic>
        <p:nvPicPr>
          <p:cNvPr id="3" name="Picture 2" descr="MizanA2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81000"/>
            <a:ext cx="3352800" cy="403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4876800"/>
            <a:ext cx="609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চাঁদের ন্যায় মুখ=চাঁদমুখ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0" y="57150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(সাধারণ গুণ নেই)</a:t>
            </a:r>
            <a:endParaRPr lang="en-US" sz="40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838200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24384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উপমান ও উপমিত কর্মধারয় সমাসের মূল পার্থক্য কোথায়?</a:t>
            </a:r>
            <a:endParaRPr lang="en-US" sz="4800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061805_f5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752600"/>
            <a:ext cx="4038600" cy="3048000"/>
          </a:xfrm>
          <a:prstGeom prst="rect">
            <a:avLst/>
          </a:prstGeom>
        </p:spPr>
      </p:pic>
      <p:pic>
        <p:nvPicPr>
          <p:cNvPr id="7" name="Picture 6" descr="3320815601_ee2d2b4f4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828800"/>
            <a:ext cx="4495800" cy="29942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5257800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 রূপ মাঝি=মনমাঝি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95600" y="6027003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(অভেদ্য কল্পনা)</a:t>
            </a:r>
            <a:endParaRPr lang="en-US" sz="44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38400" y="609600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রূপক কর্মধারয়</a:t>
            </a:r>
            <a:endParaRPr lang="en-US" sz="4800" b="1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izanA2I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3505200" cy="3648075"/>
          </a:xfrm>
          <a:prstGeom prst="rect">
            <a:avLst/>
          </a:prstGeom>
        </p:spPr>
      </p:pic>
      <p:pic>
        <p:nvPicPr>
          <p:cNvPr id="3" name="Picture 2" descr="firing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04800"/>
            <a:ext cx="3585882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46482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LightBAN" pitchFamily="2" charset="0"/>
                <a:cs typeface="NikoshLightBAN" pitchFamily="2" charset="0"/>
              </a:rPr>
              <a:t>ক্রোধ রূপ অনল=ক্রোধানল</a:t>
            </a:r>
            <a:endParaRPr lang="en-US" sz="5400" dirty="0">
              <a:solidFill>
                <a:srgbClr val="FF000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57150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00FF"/>
                </a:solidFill>
                <a:latin typeface="NikoshLightBAN" pitchFamily="2" charset="0"/>
                <a:cs typeface="NikoshLightBAN" pitchFamily="2" charset="0"/>
              </a:rPr>
              <a:t>(অভেদ্য কল্পনা)</a:t>
            </a:r>
            <a:endParaRPr lang="en-US" sz="4400" b="1" dirty="0">
              <a:solidFill>
                <a:srgbClr val="0000FF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00_wBirdFu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57200"/>
            <a:ext cx="3657600" cy="3505200"/>
          </a:xfrm>
          <a:prstGeom prst="rect">
            <a:avLst/>
          </a:prstGeom>
        </p:spPr>
      </p:pic>
      <p:pic>
        <p:nvPicPr>
          <p:cNvPr id="3" name="Picture 2" descr="2005-11-20__cul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457200"/>
            <a:ext cx="3886200" cy="36058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5334000"/>
            <a:ext cx="693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প্রাণ রূপ পাখি =প্রাণপাখি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5943600"/>
            <a:ext cx="39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(অভেদ্য কল্পনা)</a:t>
            </a:r>
            <a:endParaRPr lang="en-US" sz="4000" b="1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971800" y="3200400"/>
            <a:ext cx="29718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কর্মধারয়</a:t>
            </a:r>
            <a:endParaRPr lang="en-US" sz="5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943600" y="5257800"/>
            <a:ext cx="28194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NikoshLightBAN" pitchFamily="2" charset="0"/>
                <a:cs typeface="NikoshLightBAN" pitchFamily="2" charset="0"/>
              </a:rPr>
              <a:t>উপমান</a:t>
            </a:r>
            <a:endParaRPr lang="en-US" sz="5400" b="1" dirty="0">
              <a:solidFill>
                <a:srgbClr val="FFFF0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5791200" y="1371600"/>
            <a:ext cx="32004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মধ্যপদলোপী</a:t>
            </a:r>
            <a:endParaRPr lang="en-US" sz="4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81000" y="1371600"/>
            <a:ext cx="27432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NikoshLightBAN" pitchFamily="2" charset="0"/>
                <a:cs typeface="NikoshLightBAN" pitchFamily="2" charset="0"/>
              </a:rPr>
              <a:t>রূপক</a:t>
            </a:r>
            <a:endParaRPr lang="en-US" sz="5400" b="1" dirty="0">
              <a:solidFill>
                <a:srgbClr val="FFFF00"/>
              </a:solidFill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381000" y="5105400"/>
            <a:ext cx="2667000" cy="16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উপমিত</a:t>
            </a:r>
            <a:endParaRPr lang="en-US" sz="5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3" name="Straight Arrow Connector 22"/>
          <p:cNvCxnSpPr>
            <a:stCxn id="2" idx="7"/>
          </p:cNvCxnSpPr>
          <p:nvPr/>
        </p:nvCxnSpPr>
        <p:spPr>
          <a:xfrm rot="5400000" flipH="1" flipV="1">
            <a:off x="5374645" y="2572148"/>
            <a:ext cx="1007501" cy="7400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" idx="5"/>
            <a:endCxn id="15" idx="1"/>
          </p:cNvCxnSpPr>
          <p:nvPr/>
        </p:nvCxnSpPr>
        <p:spPr>
          <a:xfrm rot="16200000" flipH="1">
            <a:off x="5513177" y="4626510"/>
            <a:ext cx="838528" cy="8481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" idx="1"/>
            <a:endCxn id="20" idx="5"/>
          </p:cNvCxnSpPr>
          <p:nvPr/>
        </p:nvCxnSpPr>
        <p:spPr>
          <a:xfrm rot="16200000" flipV="1">
            <a:off x="2710516" y="2749408"/>
            <a:ext cx="708447" cy="6845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" idx="3"/>
            <a:endCxn id="21" idx="7"/>
          </p:cNvCxnSpPr>
          <p:nvPr/>
        </p:nvCxnSpPr>
        <p:spPr>
          <a:xfrm rot="5400000">
            <a:off x="2677996" y="4610729"/>
            <a:ext cx="708447" cy="7495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981200" y="152400"/>
            <a:ext cx="548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কর্মধারয় সমাস চার প্রকার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15" grpId="0" animBg="1"/>
      <p:bldP spid="19" grpId="0" animBg="1"/>
      <p:bldP spid="20" grpId="0" animBg="1"/>
      <p:bldP spid="21" grpId="0" animBg="1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858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2860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দুটি করে উদাহরণসহ প্রত্যেক প্রকার কর্মধারয় –এর সজ্ঞা লেখ।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066800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3200" dirty="0" smtClean="0"/>
              <a:t> 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295400" y="2438400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মৌখিক প্রশ্নোত্তরের মাধ্যমে</a:t>
            </a:r>
            <a:endParaRPr lang="en-US" sz="6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85800"/>
            <a:ext cx="731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99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solidFill>
                <a:srgbClr val="99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2362200"/>
            <a:ext cx="8229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সাধারণ গুণ বাচকতাই উপমান ও উপমিত কর্মধারয় চেনার উপায়।</a:t>
            </a:r>
            <a:endParaRPr lang="en-US" sz="4400" b="1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133600"/>
            <a:ext cx="5486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161</Words>
  <Application>Microsoft Office PowerPoint</Application>
  <PresentationFormat>On-screen Show (4:3)</PresentationFormat>
  <Paragraphs>47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নবম শ্রেণী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PRAPTI</dc:creator>
  <cp:lastModifiedBy>PRAPTI</cp:lastModifiedBy>
  <cp:revision>134</cp:revision>
  <dcterms:created xsi:type="dcterms:W3CDTF">2006-08-16T00:00:00Z</dcterms:created>
  <dcterms:modified xsi:type="dcterms:W3CDTF">2014-07-27T06:17:34Z</dcterms:modified>
</cp:coreProperties>
</file>