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66"/>
    <a:srgbClr val="0000FF"/>
    <a:srgbClr val="FF0000"/>
    <a:srgbClr val="009900"/>
    <a:srgbClr val="FFFF00"/>
    <a:srgbClr val="0066FF"/>
    <a:srgbClr val="0EB24C"/>
    <a:srgbClr val="FF99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A0489-86A1-4DF8-90C7-DA7740C83893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6ED18-CCF2-44DA-A820-CC603C05E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219200"/>
            <a:ext cx="6781799" cy="324159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-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3" y="381000"/>
            <a:ext cx="3371021" cy="2819400"/>
          </a:xfrm>
          <a:prstGeom prst="rect">
            <a:avLst/>
          </a:prstGeom>
        </p:spPr>
      </p:pic>
      <p:pic>
        <p:nvPicPr>
          <p:cNvPr id="3" name="Picture 2" descr="MizanA2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81000"/>
            <a:ext cx="33528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4876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চাঁদের ন্যায় মুখ=চাঁদমুখ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715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(সাধারণ গুণ নেই)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উপমান ও উপমিত কর্মধারয় সমাসের মূল পার্থক্য কোথায়?</a:t>
            </a:r>
            <a:endParaRPr lang="en-US" sz="48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61805_f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752600"/>
            <a:ext cx="4038600" cy="3048000"/>
          </a:xfrm>
          <a:prstGeom prst="rect">
            <a:avLst/>
          </a:prstGeom>
        </p:spPr>
      </p:pic>
      <p:pic>
        <p:nvPicPr>
          <p:cNvPr id="7" name="Picture 6" descr="3320815601_ee2d2b4f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4495800" cy="29942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257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 রূপ মাঝি=মনমাঝি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602700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(অভেদ্য কল্পনা)</a:t>
            </a:r>
            <a:endParaRPr lang="en-US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609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রূপক কর্মধারয়</a:t>
            </a:r>
            <a:endParaRPr lang="en-US" sz="4800" b="1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zanA2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505200" cy="3648075"/>
          </a:xfrm>
          <a:prstGeom prst="rect">
            <a:avLst/>
          </a:prstGeom>
        </p:spPr>
      </p:pic>
      <p:pic>
        <p:nvPicPr>
          <p:cNvPr id="3" name="Picture 2" descr="firin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04800"/>
            <a:ext cx="3585882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6482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ক্রোধ রূপ অনল=ক্রোধানল</a:t>
            </a:r>
            <a:endParaRPr lang="en-US" sz="5400" dirty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715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(অভেদ্য কল্পনা)</a:t>
            </a:r>
            <a:endParaRPr lang="en-US" sz="4400" b="1" dirty="0">
              <a:solidFill>
                <a:srgbClr val="0000FF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00_wBird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7200"/>
            <a:ext cx="3657600" cy="3505200"/>
          </a:xfrm>
          <a:prstGeom prst="rect">
            <a:avLst/>
          </a:prstGeom>
        </p:spPr>
      </p:pic>
      <p:pic>
        <p:nvPicPr>
          <p:cNvPr id="3" name="Picture 2" descr="2005-11-20__cul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3886200" cy="3605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3340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 রূপ পাখি =প্রাণপাখি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943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(অভেদ্য কল্পনা)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3200400"/>
            <a:ext cx="2971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43600" y="5257800"/>
            <a:ext cx="2819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উপমান</a:t>
            </a:r>
            <a:endParaRPr lang="en-US" sz="5400" b="1" dirty="0">
              <a:solidFill>
                <a:srgbClr val="FFFF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91200" y="1371600"/>
            <a:ext cx="3200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মধ্যপদলোপী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1000" y="1371600"/>
            <a:ext cx="2743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রূপক</a:t>
            </a:r>
            <a:endParaRPr lang="en-US" sz="5400" b="1" dirty="0">
              <a:solidFill>
                <a:srgbClr val="FFFF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1000" y="5105400"/>
            <a:ext cx="2667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উপমিত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>
            <a:stCxn id="2" idx="7"/>
          </p:cNvCxnSpPr>
          <p:nvPr/>
        </p:nvCxnSpPr>
        <p:spPr>
          <a:xfrm rot="5400000" flipH="1" flipV="1">
            <a:off x="5374645" y="2572148"/>
            <a:ext cx="1007501" cy="74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5"/>
            <a:endCxn id="15" idx="1"/>
          </p:cNvCxnSpPr>
          <p:nvPr/>
        </p:nvCxnSpPr>
        <p:spPr>
          <a:xfrm rot="16200000" flipH="1">
            <a:off x="5513177" y="4626510"/>
            <a:ext cx="838528" cy="848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1"/>
            <a:endCxn id="20" idx="5"/>
          </p:cNvCxnSpPr>
          <p:nvPr/>
        </p:nvCxnSpPr>
        <p:spPr>
          <a:xfrm rot="16200000" flipV="1">
            <a:off x="2710516" y="2749408"/>
            <a:ext cx="708447" cy="684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" idx="3"/>
            <a:endCxn id="21" idx="7"/>
          </p:cNvCxnSpPr>
          <p:nvPr/>
        </p:nvCxnSpPr>
        <p:spPr>
          <a:xfrm rot="5400000">
            <a:off x="2677996" y="4610729"/>
            <a:ext cx="708447" cy="749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81200" y="1524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কর্মধারয় সমাস চার প্রকার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5" grpId="0" animBg="1"/>
      <p:bldP spid="19" grpId="0" animBg="1"/>
      <p:bldP spid="20" grpId="0" animBg="1"/>
      <p:bldP spid="21" grpId="0" animBg="1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 করে উদাহরণসহ প্রত্যেক প্রকার কর্মধারয় –এর সজ্ঞা লেখ।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4384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মৌখিক প্রশ্নোত্তরের মাধ্যমে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সাধারণ গুণ বাচকতাই উপমান ও উপমিত কর্মধারয় চেনার উপায়।</a:t>
            </a:r>
            <a:endParaRPr lang="en-US" sz="4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1336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নবম শ্রেণী</a:t>
            </a:r>
            <a:endParaRPr lang="en-US" sz="11500" b="1" dirty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5867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বাংলা-২য় পত্র</a:t>
            </a:r>
          </a:p>
          <a:p>
            <a:pPr algn="ctr"/>
            <a:r>
              <a:rPr lang="bn-BD" sz="4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(কর্মধারয় সমাস)</a:t>
            </a:r>
            <a:endParaRPr lang="en-US" sz="44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85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কর্মধারয় সমাসের সজ্ঞা গঠন করতে পারবে।</a:t>
            </a:r>
          </a:p>
          <a:p>
            <a:pPr>
              <a:buFont typeface="Arial" pitchFamily="34" charset="0"/>
              <a:buChar char="•"/>
            </a:pP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কর্মধারয় সমাসের শ্রেণীবিভাগ বর্ণনা করতে পারবে।</a:t>
            </a:r>
          </a:p>
          <a:p>
            <a:pPr>
              <a:buFont typeface="Arial" pitchFamily="34" charset="0"/>
              <a:buChar char="•"/>
            </a:pP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 প্রকার কর্মধারয় সমাসের উদাহরণ দিতে পারবে।</a:t>
            </a:r>
          </a:p>
          <a:p>
            <a:pPr>
              <a:buFont typeface="Arial" pitchFamily="34" charset="0"/>
              <a:buChar char="•"/>
            </a:pP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কর্মধারয়-এর সজ্ঞা তৈরি করতে পারবে।</a:t>
            </a:r>
          </a:p>
          <a:p>
            <a:pPr>
              <a:buFont typeface="Arial" pitchFamily="34" charset="0"/>
              <a:buChar char="•"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1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পল </a:t>
            </a:r>
            <a:r>
              <a:rPr lang="bn-BD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মিশ্রিত </a:t>
            </a:r>
            <a:r>
              <a:rPr lang="bn-BD" sz="5400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অন্ন</a:t>
            </a:r>
            <a:r>
              <a:rPr lang="bn-BD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=পলান্ন</a:t>
            </a:r>
          </a:p>
          <a:p>
            <a:r>
              <a:rPr lang="bn-BD" sz="5400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bn-BD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রক্ষার্থে </a:t>
            </a:r>
            <a:r>
              <a:rPr lang="bn-BD" sz="5400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সৌধ</a:t>
            </a:r>
            <a:r>
              <a:rPr lang="bn-BD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=স্মৃতিসৌধ</a:t>
            </a:r>
          </a:p>
          <a:p>
            <a:r>
              <a:rPr lang="bn-BD" sz="5400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অরুণের</a:t>
            </a:r>
            <a:r>
              <a:rPr lang="bn-BD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ন্যায় </a:t>
            </a:r>
            <a:r>
              <a:rPr lang="bn-BD" sz="5400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রাঙা</a:t>
            </a:r>
            <a:r>
              <a:rPr lang="bn-BD" sz="54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=অরুণরাঙা </a:t>
            </a:r>
            <a:endParaRPr lang="en-US" sz="54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 descr="C:\Documents and Settings\ADMIN\My Documents\My Pictures\paneer-biry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267200"/>
            <a:ext cx="2668043" cy="2316165"/>
          </a:xfrm>
          <a:prstGeom prst="rect">
            <a:avLst/>
          </a:prstGeom>
          <a:noFill/>
        </p:spPr>
      </p:pic>
      <p:pic>
        <p:nvPicPr>
          <p:cNvPr id="15" name="Content Placeholder 14" descr="untitled.bmp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95600" y="4267200"/>
            <a:ext cx="2895600" cy="2316223"/>
          </a:xfrm>
        </p:spPr>
      </p:pic>
      <p:pic>
        <p:nvPicPr>
          <p:cNvPr id="1029" name="Picture 5" descr="C:\Documents and Settings\ADMIN\My Documents\My Pictures\smriti_soudh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267200"/>
            <a:ext cx="3111042" cy="2349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905000"/>
            <a:ext cx="731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কর্মধারয় সমাস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812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শ্রেণীবিভাগ</a:t>
            </a:r>
            <a:endParaRPr lang="en-US" sz="4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Ch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9" y="1371600"/>
            <a:ext cx="3526972" cy="3798278"/>
          </a:xfrm>
          <a:prstGeom prst="rect">
            <a:avLst/>
          </a:prstGeom>
        </p:spPr>
      </p:pic>
      <p:pic>
        <p:nvPicPr>
          <p:cNvPr id="3" name="Picture 2" descr="3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3581400" cy="3925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602069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সিংহ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আসন=সিংহাসন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62116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(</a:t>
            </a:r>
            <a:r>
              <a:rPr lang="bn-BD" sz="3600" b="1" dirty="0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মধ্য পদের লোপ</a:t>
            </a:r>
            <a:r>
              <a:rPr lang="en-US" sz="3600" b="1" dirty="0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মধ্যপদলোপী কর্মধারয়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7183811_76b3b76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4000"/>
            <a:ext cx="4165600" cy="3581400"/>
          </a:xfrm>
          <a:prstGeom prst="rect">
            <a:avLst/>
          </a:prstGeom>
        </p:spPr>
      </p:pic>
      <p:pic>
        <p:nvPicPr>
          <p:cNvPr id="3" name="Picture 2" descr="snow-falling-forest_~074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709358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410200"/>
            <a:ext cx="7086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তুষারের ন্যায় শুভ্র=তুষারশুভ্র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1501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(সাধারণ গুণ)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81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উপমান কর্মধারয়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ive-Male-Lion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4457700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3340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সিংহের ন্যায় পুরুষ=সিংহপুরুষ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1501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সাধারণ গুণ নেই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6858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উপমিত কর্মধারয়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the-big-show.jpg The Big Show image by JUSTINBM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794" y="1905000"/>
            <a:ext cx="3918855" cy="304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161</Words>
  <Application>Microsoft Office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নবম শ্রেণী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PRAPTI</dc:creator>
  <cp:lastModifiedBy>PRAPTI</cp:lastModifiedBy>
  <cp:revision>134</cp:revision>
  <dcterms:created xsi:type="dcterms:W3CDTF">2006-08-16T00:00:00Z</dcterms:created>
  <dcterms:modified xsi:type="dcterms:W3CDTF">2014-07-27T06:17:34Z</dcterms:modified>
</cp:coreProperties>
</file>