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8" r:id="rId3"/>
    <p:sldId id="257" r:id="rId4"/>
    <p:sldId id="259" r:id="rId5"/>
    <p:sldId id="260" r:id="rId6"/>
    <p:sldId id="275" r:id="rId7"/>
    <p:sldId id="266" r:id="rId8"/>
    <p:sldId id="264" r:id="rId9"/>
    <p:sldId id="267" r:id="rId10"/>
    <p:sldId id="268" r:id="rId11"/>
    <p:sldId id="269" r:id="rId12"/>
    <p:sldId id="274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09" autoAdjust="0"/>
    <p:restoredTop sz="94660"/>
  </p:normalViewPr>
  <p:slideViewPr>
    <p:cSldViewPr snapToObjects="1">
      <p:cViewPr varScale="1">
        <p:scale>
          <a:sx n="64" d="100"/>
          <a:sy n="64" d="100"/>
        </p:scale>
        <p:origin x="-1038" y="-102"/>
      </p:cViewPr>
      <p:guideLst>
        <p:guide orient="horz" pos="2160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72425" y="336551"/>
            <a:ext cx="714375" cy="365125"/>
          </a:xfrm>
        </p:spPr>
        <p:txBody>
          <a:bodyPr/>
          <a:lstStyle/>
          <a:p>
            <a:fld id="{FBB158F7-B872-4580-B850-81036D56D62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85725" y="152400"/>
            <a:ext cx="8943975" cy="6553200"/>
          </a:xfrm>
          <a:prstGeom prst="frame">
            <a:avLst>
              <a:gd name="adj1" fmla="val 145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701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72425" y="336551"/>
            <a:ext cx="714375" cy="365125"/>
          </a:xfrm>
        </p:spPr>
        <p:txBody>
          <a:bodyPr/>
          <a:lstStyle/>
          <a:p>
            <a:fld id="{FBB158F7-B872-4580-B850-81036D56D62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85725" y="152400"/>
            <a:ext cx="8943975" cy="6553200"/>
          </a:xfrm>
          <a:prstGeom prst="frame">
            <a:avLst>
              <a:gd name="adj1" fmla="val 145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355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251" y="304800"/>
            <a:ext cx="864050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সবাইকে শুভেচ্ছা 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21942131_494462724246164_151620028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18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</a:rPr>
              <a:t>আরও কিছু ছবি পাঠের সাথে মিলিয়ে নেই 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79765"/>
            <a:ext cx="9083040" cy="5678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524000" y="1981200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গোটাকতক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কড়ি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iner-bo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9987"/>
            <a:ext cx="9083040" cy="57180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50292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অপুর খেলনা রাখার বাক্স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vv20160403154857-300x16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4" y="1139987"/>
            <a:ext cx="9071636" cy="56782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81200" y="1139987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অপুর প্রিয় টিনের বাঁশি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artic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79765"/>
            <a:ext cx="9144000" cy="56384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200" y="15240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রং ওঠা কাঠের ঘোড়া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t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022873"/>
            <a:ext cx="9083040" cy="583512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19200" y="1924109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আমের কুশি জারানো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নীরবে পাঠ করি ও গুরুত্বপূর্ণ বাক্যগুলো চিহ্নিত  করি  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90422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বহুনির্বাচনি প্রশ্নোত্তর (মৌখিক)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55113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১।হরিহর কোথায় তগাদা করতে গিয়েছিল? </a:t>
            </a:r>
            <a:endParaRPr lang="bn-IN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95400" y="2475132"/>
            <a:ext cx="800100" cy="553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7762" y="2532221"/>
            <a:ext cx="3162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মিতা রায়ের বাড়িতে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7254" y="2475133"/>
            <a:ext cx="871184" cy="553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95400" y="3429000"/>
            <a:ext cx="6857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05854" y="3547437"/>
            <a:ext cx="832946" cy="553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7415" y="5198763"/>
            <a:ext cx="682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dirty="0" smtClean="0">
                <a:solidFill>
                  <a:prstClr val="white"/>
                </a:solidFill>
              </a:rPr>
              <a:t>ক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4118" y="2532221"/>
            <a:ext cx="3466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বিধু রায়ের বাড়িতে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198" y="3613666"/>
            <a:ext cx="571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অন্নদা রায়ের বাড়িতে 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77037" y="3429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যতিন রায়ের বাড়িতে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33638" y="5230007"/>
            <a:ext cx="787934" cy="233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7548" y="5090785"/>
            <a:ext cx="2256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অপুর পছন্দ নয়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90501" y="5230007"/>
            <a:ext cx="857937" cy="233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33638" y="6090999"/>
            <a:ext cx="675371" cy="289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615491" y="5950405"/>
            <a:ext cx="820281" cy="233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5090785"/>
            <a:ext cx="2476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অপুর আগ্রহ নাই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5798611"/>
            <a:ext cx="3076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অপুর খেলা হয়ে গেছে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2706" y="5950405"/>
            <a:ext cx="331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পুরোনো হয়ে গেছে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101435"/>
            <a:ext cx="780109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কাঠের ঘোড়াটি পিজ্রাপোলের আসামির ন্যায় পড়েছিল,কারণ- </a:t>
            </a:r>
            <a:endPara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1485900" y="2475132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4757230" y="3284041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ultiply 25"/>
          <p:cNvSpPr/>
          <p:nvPr/>
        </p:nvSpPr>
        <p:spPr>
          <a:xfrm>
            <a:off x="4876800" y="2322732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-Shape 26"/>
          <p:cNvSpPr/>
          <p:nvPr/>
        </p:nvSpPr>
        <p:spPr>
          <a:xfrm rot="1909761" flipH="1">
            <a:off x="1629312" y="3261210"/>
            <a:ext cx="381000" cy="704911"/>
          </a:xfrm>
          <a:prstGeom prst="corner">
            <a:avLst>
              <a:gd name="adj1" fmla="val 50000"/>
              <a:gd name="adj2" fmla="val 538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1562100" y="4925973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ultiply 28"/>
          <p:cNvSpPr/>
          <p:nvPr/>
        </p:nvSpPr>
        <p:spPr>
          <a:xfrm>
            <a:off x="4757230" y="4936897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ultiply 29"/>
          <p:cNvSpPr/>
          <p:nvPr/>
        </p:nvSpPr>
        <p:spPr>
          <a:xfrm>
            <a:off x="1562100" y="5655963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-Shape 30"/>
          <p:cNvSpPr/>
          <p:nvPr/>
        </p:nvSpPr>
        <p:spPr>
          <a:xfrm rot="1100999" flipH="1">
            <a:off x="4876601" y="5537781"/>
            <a:ext cx="414228" cy="825245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114" y="19907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indent="-749300"/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সর্বজয়ার মনে সংসার ত্যাগের ইচ্ছা জাগে কেন?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70455" y="1322215"/>
            <a:ext cx="678066" cy="496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421" y="2109399"/>
            <a:ext cx="678066" cy="501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9630" y="1153177"/>
            <a:ext cx="3162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অবিশ্বাসের কারণে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9630" y="1902646"/>
            <a:ext cx="4343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অভাবের কারণে </a:t>
            </a:r>
            <a:endParaRPr lang="bn-IN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89597" y="1101725"/>
            <a:ext cx="587440" cy="796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31456" y="1964202"/>
            <a:ext cx="596628" cy="64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11017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নিরাপত্তাহীনতার কারণে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1902646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অসন্তোষের কারণে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61915" y="4582869"/>
            <a:ext cx="682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dirty="0" smtClean="0">
                <a:solidFill>
                  <a:prstClr val="white"/>
                </a:solidFill>
              </a:rPr>
              <a:t>ক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00961" y="4659451"/>
            <a:ext cx="647560" cy="431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99630" y="4527294"/>
            <a:ext cx="2590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643502" y="4527293"/>
            <a:ext cx="712795" cy="499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73150" y="5602174"/>
            <a:ext cx="675371" cy="439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29561" y="5368053"/>
            <a:ext cx="675139" cy="477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3212" y="4582869"/>
            <a:ext cx="2476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ও  iii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3212" y="5309786"/>
            <a:ext cx="3076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ii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iii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33708" y="5456475"/>
            <a:ext cx="2291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  ও  iii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812792"/>
            <a:ext cx="78010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/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অপু ও দুর্গার জীবন প্রকৃতিঘনিষ্ঠ হওয়ার কারণ- 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749300" indent="-344488">
              <a:tabLst>
                <a:tab pos="630238" algn="l"/>
              </a:tabLst>
            </a:pP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তারা প্রকৃতির কোলে মানুষ 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ii) 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তারা প্রকৃতিকে ভালোবাসে     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iii) 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প্রকৃতিতে তাদের বাঁচার প্রেরণা </a:t>
            </a:r>
            <a:endParaRPr lang="bn-IN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1063574" y="1236821"/>
            <a:ext cx="393027" cy="6617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ultiply 28"/>
          <p:cNvSpPr/>
          <p:nvPr/>
        </p:nvSpPr>
        <p:spPr>
          <a:xfrm>
            <a:off x="5149382" y="1236821"/>
            <a:ext cx="413830" cy="65942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ultiply 29"/>
          <p:cNvSpPr/>
          <p:nvPr/>
        </p:nvSpPr>
        <p:spPr>
          <a:xfrm>
            <a:off x="4822897" y="4527293"/>
            <a:ext cx="533400" cy="6199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-Shape 30"/>
          <p:cNvSpPr/>
          <p:nvPr/>
        </p:nvSpPr>
        <p:spPr>
          <a:xfrm rot="1100999" flipH="1">
            <a:off x="4850887" y="5232116"/>
            <a:ext cx="293398" cy="601168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1015121" y="5584582"/>
            <a:ext cx="533400" cy="6199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ultiply 32"/>
          <p:cNvSpPr/>
          <p:nvPr/>
        </p:nvSpPr>
        <p:spPr>
          <a:xfrm rot="20868099">
            <a:off x="1006754" y="4665796"/>
            <a:ext cx="533400" cy="6199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Multiply 33"/>
          <p:cNvSpPr/>
          <p:nvPr/>
        </p:nvSpPr>
        <p:spPr>
          <a:xfrm>
            <a:off x="5231456" y="1964202"/>
            <a:ext cx="533400" cy="6199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-Shape 34"/>
          <p:cNvSpPr/>
          <p:nvPr/>
        </p:nvSpPr>
        <p:spPr>
          <a:xfrm rot="1100999" flipH="1">
            <a:off x="988132" y="1978465"/>
            <a:ext cx="293398" cy="601168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/>
      <p:bldP spid="9" grpId="0"/>
      <p:bldP spid="12" grpId="0" animBg="1"/>
      <p:bldP spid="14" grpId="0" animBg="1"/>
      <p:bldP spid="16" grpId="0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77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marL="569913" indent="-569913"/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'আজকাল চাষাদের ঘরে লক্ষ্মী বাঁধা' বলতে কী বোঝানো হয়েছে ?  </a:t>
            </a:r>
            <a:endParaRPr lang="bn-IN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404813" indent="-404813"/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'আম আঁটির ভেঁপু' গল্পের আলোকে বাংলাদেশের গ্রামীণ জীবনচিত্রের পরিচয় দাও । </a:t>
            </a:r>
            <a:endParaRPr lang="bn-IN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465138" indent="-465138"/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প্রকৃতি ও মানুষের নিবিড় সম্পর্কের স্বরূপ বিশ্লেষণ করো।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90435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১।আম আঁটির ভেঁপু' গল্পের আলোকে চিরায়ত শৈশবের দিকটি তুলে ধরো । </a:t>
            </a:r>
            <a:endParaRPr lang="bn-IN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465138" indent="-465138"/>
            <a:endParaRPr lang="bn-IN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09588" indent="-509588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'আম আঁটির ভেঁপু' গল্পের মাতৃস্নেহের শাশ্বত রূপ বিশ্লেষণ করো।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90600"/>
            <a:ext cx="8763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বাড়ির কাজ- 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09588" indent="-449263"/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১।নিম্ন মধ্যবিত্ত পরিবারের জীবন যাপন সম্পর্কে ধারণা দাও। 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4437698"/>
            <a:ext cx="5410200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3048000"/>
            <a:ext cx="4191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</a:p>
          <a:p>
            <a:pPr algn="ctr"/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রজব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চুহড়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মিঠাপুকুর,রংপুর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3352800"/>
            <a:ext cx="26869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 সাহিত্য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দশম শ্রেণি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গদ্যাংশ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455353"/>
            <a:ext cx="1843946" cy="2743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 descr="Rojo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1885949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590800" y="455353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58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415498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লক্ষ্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46495"/>
            <a:ext cx="9143999" cy="57013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46482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46495"/>
            <a:ext cx="9143999" cy="57013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00200" y="4038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আমের আঁটি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18.jpg"/>
          <p:cNvPicPr>
            <a:picLocks noChangeAspect="1"/>
          </p:cNvPicPr>
          <p:nvPr/>
        </p:nvPicPr>
        <p:blipFill>
          <a:blip r:embed="rId4"/>
          <a:srcRect l="10209" t="3750" r="11463" b="8750"/>
          <a:stretch>
            <a:fillRect/>
          </a:stretch>
        </p:blipFill>
        <p:spPr>
          <a:xfrm>
            <a:off x="-1" y="1246495"/>
            <a:ext cx="9143999" cy="57013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46482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আঁটির ভিতরে বীজপত্র 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59592"/>
            <a:ext cx="9143999" cy="558824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81200" y="2667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3036332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বীজপত্রের ভিতরে কচি পাতা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59592"/>
            <a:ext cx="9283433" cy="580320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2362200" y="36576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ফু দিয়ে বাঁশি বাজানো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7620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 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0480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 আঁটির ভেঁপু</a:t>
            </a:r>
            <a:endParaRPr lang="en-US" sz="8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বিভূতিভূষণ বন্দ্যোপাধ্যায়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 -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9718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প্রকৃতি ও মানুষের নিবিড় সম্পর্কের স্বরূপ বর্ণনা করতে পারবে।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বাংলাদেশের গ্রামীণ জীবন চিত্র বর্ণনা  করতে পারবে।</a:t>
            </a:r>
          </a:p>
          <a:p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আনন্দঘন শৈশবের স্বরূপ ও প্রকৃতি ব্যাখ্যা করতে পারবে।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নিম্নমধ্যবিত্ত  পরিবারের জীবনযাপন সম্পর্কে বর্ণনা করতে পারবে। 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040761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 পাঠ শেষে -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198" y="318883"/>
            <a:ext cx="38427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 পরিচিতি</a:t>
            </a:r>
            <a:endParaRPr lang="en-US" sz="6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524" y="1220700"/>
            <a:ext cx="1485900" cy="2524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46155" y="3882454"/>
            <a:ext cx="2304737" cy="954107"/>
          </a:xfrm>
          <a:prstGeom prst="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বিভূতিভূষণ বন্দ্যোপাধ্যায়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7428" y="5728741"/>
            <a:ext cx="1146572" cy="5334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7660" y="1907199"/>
            <a:ext cx="7302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১৮৯৪ সালে চব্বিশ পরগনার মুরারিপুর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গ্রামে জন্মগ্রহণ করেন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96401" y="5728741"/>
            <a:ext cx="1508982" cy="5334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পিতা ও মাতা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7660" y="1630200"/>
            <a:ext cx="676659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পিতাঃ মহানন্দ বন্দ্যোপাধ্যায়</a:t>
            </a:r>
          </a:p>
          <a:p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মাতাঃ মৃণালিনী দেবী</a:t>
            </a:r>
            <a:r>
              <a:rPr lang="bn-IN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73716" y="5728742"/>
            <a:ext cx="1478401" cy="5334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উপন্যাসসমূহ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5687" y="1334125"/>
            <a:ext cx="69651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পথের পাঁচালী</a:t>
            </a:r>
            <a:endParaRPr lang="bn-IN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অপরাজিত</a:t>
            </a:r>
            <a:endParaRPr lang="bn-IN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আরণ্যক</a:t>
            </a:r>
            <a:endParaRPr lang="bn-IN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ইছামতি</a:t>
            </a:r>
            <a:endParaRPr lang="bn-IN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দৃষ্টিপ্রদীপ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44554" y="5728742"/>
            <a:ext cx="1138889" cy="5334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গল্প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গ্রন্থ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00800" y="5728741"/>
            <a:ext cx="1272509" cy="53340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পুরষ্কার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27660" y="1907199"/>
            <a:ext cx="6040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রবীন্দ্র পুরস্কারে ভূষিত হন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863590" y="5758722"/>
            <a:ext cx="1047066" cy="595708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9748" y="2539649"/>
            <a:ext cx="78117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১৯৫০ সালের ১লা সেপ্টেম্বর </a:t>
            </a: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মৃ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ত্যুবরণ করেন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6692" y="1094282"/>
            <a:ext cx="30467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মেঘমল্লার</a:t>
            </a: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মৌরীফুল</a:t>
            </a: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যাত্রাবদল 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22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8" grpId="0" animBg="1"/>
      <p:bldP spid="20" grpId="0" animBg="1"/>
      <p:bldP spid="22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2413337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সরব পাঠ 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80365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আদর্শ পাঠ 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304800"/>
            <a:ext cx="632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এসো কিছু ছবি থেকে ধারণা  নেই -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7718" y="1828798"/>
            <a:ext cx="4206282" cy="35530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687561" y="5588414"/>
            <a:ext cx="2815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ভাই-বোনের ভালোবাসা।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828799"/>
            <a:ext cx="4471559" cy="35530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28798"/>
            <a:ext cx="9144000" cy="50292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85072"/>
            <a:ext cx="9143999" cy="50729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TextBox 15"/>
          <p:cNvSpPr txBox="1"/>
          <p:nvPr/>
        </p:nvSpPr>
        <p:spPr>
          <a:xfrm>
            <a:off x="1371600" y="3048000"/>
            <a:ext cx="777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34290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ভাই-বোনের চিরায়ত শৈশব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59603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F0"/>
                </a:solidFill>
              </a:rPr>
              <a:t>শব্দার্থ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457200" y="1640530"/>
            <a:ext cx="1828800" cy="608977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রোয়াক/দাওয়া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457200" y="5195316"/>
            <a:ext cx="1600200" cy="707886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কালমেঘ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457200" y="2702051"/>
            <a:ext cx="1600200" cy="726949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চুপড়ি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457200" y="3878580"/>
            <a:ext cx="1600200" cy="742938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নাটাফল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1480066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বারান্দা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2702052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ছোট ঝুড়ি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3913632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করঞ্জা ফল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5195316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যকৃতের রোগে উপকারি এক প্রকার তিক্ত গাছ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9464" y="1480066"/>
            <a:ext cx="2225142" cy="10702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9464" y="2702051"/>
            <a:ext cx="2225142" cy="9555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9464" y="3878581"/>
            <a:ext cx="2225142" cy="10744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9464" y="5195317"/>
            <a:ext cx="2225142" cy="988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Words>419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Apon</dc:creator>
  <cp:lastModifiedBy>Proshanto Kumar Das</cp:lastModifiedBy>
  <cp:revision>99</cp:revision>
  <dcterms:created xsi:type="dcterms:W3CDTF">2006-08-16T00:00:00Z</dcterms:created>
  <dcterms:modified xsi:type="dcterms:W3CDTF">2019-07-07T18:49:07Z</dcterms:modified>
</cp:coreProperties>
</file>