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2" r:id="rId6"/>
    <p:sldId id="263" r:id="rId7"/>
    <p:sldId id="288" r:id="rId8"/>
    <p:sldId id="271" r:id="rId9"/>
    <p:sldId id="289" r:id="rId10"/>
    <p:sldId id="260" r:id="rId11"/>
    <p:sldId id="282" r:id="rId12"/>
    <p:sldId id="283" r:id="rId13"/>
    <p:sldId id="284" r:id="rId14"/>
    <p:sldId id="285" r:id="rId15"/>
    <p:sldId id="292" r:id="rId16"/>
    <p:sldId id="286" r:id="rId17"/>
    <p:sldId id="287" r:id="rId18"/>
    <p:sldId id="261" r:id="rId19"/>
    <p:sldId id="264" r:id="rId20"/>
    <p:sldId id="291" r:id="rId21"/>
    <p:sldId id="268" r:id="rId22"/>
    <p:sldId id="269" r:id="rId23"/>
    <p:sldId id="273" r:id="rId24"/>
    <p:sldId id="274" r:id="rId25"/>
    <p:sldId id="275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89" autoAdjust="0"/>
    <p:restoredTop sz="94660"/>
  </p:normalViewPr>
  <p:slideViewPr>
    <p:cSldViewPr snapToGrid="0">
      <p:cViewPr varScale="1">
        <p:scale>
          <a:sx n="64" d="100"/>
          <a:sy n="6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A3B3A-FBCD-41EE-A0B3-C94E6A802B6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6E895-FE44-4754-95A9-0F5CB0C2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2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6E895-FE44-4754-95A9-0F5CB0C2E2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7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6E895-FE44-4754-95A9-0F5CB0C2E2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20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6E895-FE44-4754-95A9-0F5CB0C2E2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29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6E895-FE44-4754-95A9-0F5CB0C2E2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88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6E895-FE44-4754-95A9-0F5CB0C2E2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70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6E895-FE44-4754-95A9-0F5CB0C2E2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44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6E895-FE44-4754-95A9-0F5CB0C2E2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1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6E895-FE44-4754-95A9-0F5CB0C2E2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59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6E895-FE44-4754-95A9-0F5CB0C2E2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95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6E895-FE44-4754-95A9-0F5CB0C2E2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3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6E895-FE44-4754-95A9-0F5CB0C2E2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2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6E895-FE44-4754-95A9-0F5CB0C2E2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42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6E895-FE44-4754-95A9-0F5CB0C2E2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249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6E895-FE44-4754-95A9-0F5CB0C2E2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093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6E895-FE44-4754-95A9-0F5CB0C2E2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062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6E895-FE44-4754-95A9-0F5CB0C2E2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816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6E895-FE44-4754-95A9-0F5CB0C2E2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83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6E895-FE44-4754-95A9-0F5CB0C2E2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20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6E895-FE44-4754-95A9-0F5CB0C2E2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6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6E895-FE44-4754-95A9-0F5CB0C2E2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85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6E895-FE44-4754-95A9-0F5CB0C2E2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99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6E895-FE44-4754-95A9-0F5CB0C2E2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30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6E895-FE44-4754-95A9-0F5CB0C2E2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2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6E895-FE44-4754-95A9-0F5CB0C2E2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1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A883-F5DC-45E9-99AF-D8DF70E7A04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F79A-2FF4-4D5F-9062-BF7D1A39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A883-F5DC-45E9-99AF-D8DF70E7A04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F79A-2FF4-4D5F-9062-BF7D1A39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9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A883-F5DC-45E9-99AF-D8DF70E7A04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F79A-2FF4-4D5F-9062-BF7D1A39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0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A883-F5DC-45E9-99AF-D8DF70E7A04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F79A-2FF4-4D5F-9062-BF7D1A39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2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A883-F5DC-45E9-99AF-D8DF70E7A04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F79A-2FF4-4D5F-9062-BF7D1A39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9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A883-F5DC-45E9-99AF-D8DF70E7A04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F79A-2FF4-4D5F-9062-BF7D1A39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7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A883-F5DC-45E9-99AF-D8DF70E7A04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F79A-2FF4-4D5F-9062-BF7D1A39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2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A883-F5DC-45E9-99AF-D8DF70E7A04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F79A-2FF4-4D5F-9062-BF7D1A39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7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A883-F5DC-45E9-99AF-D8DF70E7A04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F79A-2FF4-4D5F-9062-BF7D1A39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0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A883-F5DC-45E9-99AF-D8DF70E7A04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F79A-2FF4-4D5F-9062-BF7D1A39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7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A883-F5DC-45E9-99AF-D8DF70E7A04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F79A-2FF4-4D5F-9062-BF7D1A39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0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5000">
              <a:schemeClr val="accent5">
                <a:lumMod val="0"/>
                <a:lumOff val="100000"/>
              </a:schemeClr>
            </a:gs>
            <a:gs pos="32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AA883-F5DC-45E9-99AF-D8DF70E7A04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1F79A-2FF4-4D5F-9062-BF7D1A39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8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67"/>
            <a:ext cx="12192000" cy="6699203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257577" y="538402"/>
            <a:ext cx="3332608" cy="4559681"/>
            <a:chOff x="6224441" y="339715"/>
            <a:chExt cx="3332608" cy="455968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15993" flipH="1">
              <a:off x="6897733" y="339715"/>
              <a:ext cx="2659316" cy="240980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6224441" y="1454802"/>
              <a:ext cx="1621104" cy="3444594"/>
              <a:chOff x="-5705319" y="1302803"/>
              <a:chExt cx="1621104" cy="3304662"/>
            </a:xfrm>
          </p:grpSpPr>
          <p:grpSp>
            <p:nvGrpSpPr>
              <p:cNvPr id="9" name="Group 8"/>
              <p:cNvGrpSpPr/>
              <p:nvPr/>
            </p:nvGrpSpPr>
            <p:grpSpPr>
              <a:xfrm rot="18980215" flipV="1">
                <a:off x="-5483417" y="1302803"/>
                <a:ext cx="1233055" cy="1356360"/>
                <a:chOff x="4592782" y="1995055"/>
                <a:chExt cx="1356360" cy="1356360"/>
              </a:xfrm>
              <a:solidFill>
                <a:srgbClr val="FFC000"/>
              </a:solidFill>
            </p:grpSpPr>
            <p:sp>
              <p:nvSpPr>
                <p:cNvPr id="12" name="Oval 11"/>
                <p:cNvSpPr/>
                <p:nvPr/>
              </p:nvSpPr>
              <p:spPr>
                <a:xfrm>
                  <a:off x="4592782" y="19950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4745182" y="21474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4897582" y="22998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5049982" y="24522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5202382" y="26046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5354782" y="27570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5507182" y="29094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5659582" y="30618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5811982" y="32142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705319" y="2733209"/>
                <a:ext cx="1621104" cy="1874256"/>
              </a:xfrm>
              <a:prstGeom prst="rect">
                <a:avLst/>
              </a:prstGeom>
            </p:spPr>
          </p:pic>
          <p:sp>
            <p:nvSpPr>
              <p:cNvPr id="11" name="Flowchart: Connector 10"/>
              <p:cNvSpPr/>
              <p:nvPr/>
            </p:nvSpPr>
            <p:spPr>
              <a:xfrm>
                <a:off x="-4931798" y="3062109"/>
                <a:ext cx="166255" cy="18288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875648" y="291789"/>
            <a:ext cx="3288956" cy="4928055"/>
            <a:chOff x="5831334" y="756961"/>
            <a:chExt cx="3288956" cy="45612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15993" flipH="1">
              <a:off x="6460974" y="756961"/>
              <a:ext cx="2659316" cy="2409800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5831334" y="1799566"/>
              <a:ext cx="1900466" cy="3518656"/>
              <a:chOff x="-4328571" y="1324076"/>
              <a:chExt cx="1900466" cy="3375712"/>
            </a:xfrm>
          </p:grpSpPr>
          <p:grpSp>
            <p:nvGrpSpPr>
              <p:cNvPr id="24" name="Group 23"/>
              <p:cNvGrpSpPr/>
              <p:nvPr/>
            </p:nvGrpSpPr>
            <p:grpSpPr>
              <a:xfrm rot="18980215" flipV="1">
                <a:off x="-4077328" y="1324076"/>
                <a:ext cx="1233055" cy="1356359"/>
                <a:chOff x="4592792" y="1995056"/>
                <a:chExt cx="1356350" cy="1356359"/>
              </a:xfrm>
              <a:solidFill>
                <a:srgbClr val="00B050"/>
              </a:solidFill>
            </p:grpSpPr>
            <p:sp>
              <p:nvSpPr>
                <p:cNvPr id="27" name="Oval 26"/>
                <p:cNvSpPr/>
                <p:nvPr/>
              </p:nvSpPr>
              <p:spPr>
                <a:xfrm>
                  <a:off x="4592792" y="1995056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4745191" y="2147457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4897589" y="2299857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5049989" y="2452257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5202393" y="2604657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5354789" y="2757056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5507188" y="2909457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5659580" y="306185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5811982" y="32142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89495">
                <a:off x="-4328571" y="2799324"/>
                <a:ext cx="1900466" cy="1900464"/>
              </a:xfrm>
              <a:prstGeom prst="rect">
                <a:avLst/>
              </a:prstGeom>
            </p:spPr>
          </p:pic>
          <p:sp>
            <p:nvSpPr>
              <p:cNvPr id="26" name="Flowchart: Connector 25"/>
              <p:cNvSpPr/>
              <p:nvPr/>
            </p:nvSpPr>
            <p:spPr>
              <a:xfrm>
                <a:off x="-3525709" y="3035257"/>
                <a:ext cx="166255" cy="18288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20157957" y="379282"/>
            <a:ext cx="3486991" cy="4795250"/>
            <a:chOff x="1831534" y="1145585"/>
            <a:chExt cx="3486991" cy="4795250"/>
          </a:xfrm>
        </p:grpSpPr>
        <p:grpSp>
          <p:nvGrpSpPr>
            <p:cNvPr id="37" name="Group 36"/>
            <p:cNvGrpSpPr/>
            <p:nvPr/>
          </p:nvGrpSpPr>
          <p:grpSpPr>
            <a:xfrm>
              <a:off x="1831534" y="2260151"/>
              <a:ext cx="1910101" cy="3680684"/>
              <a:chOff x="-1757688" y="1302049"/>
              <a:chExt cx="1910101" cy="3531161"/>
            </a:xfrm>
          </p:grpSpPr>
          <p:grpSp>
            <p:nvGrpSpPr>
              <p:cNvPr id="39" name="Group 38"/>
              <p:cNvGrpSpPr/>
              <p:nvPr/>
            </p:nvGrpSpPr>
            <p:grpSpPr>
              <a:xfrm rot="18980215" flipV="1">
                <a:off x="-1353707" y="1302049"/>
                <a:ext cx="1233055" cy="1356360"/>
                <a:chOff x="4592782" y="1995055"/>
                <a:chExt cx="1356360" cy="1356360"/>
              </a:xfrm>
              <a:solidFill>
                <a:srgbClr val="7030A0"/>
              </a:solidFill>
            </p:grpSpPr>
            <p:sp>
              <p:nvSpPr>
                <p:cNvPr id="42" name="Oval 41"/>
                <p:cNvSpPr/>
                <p:nvPr/>
              </p:nvSpPr>
              <p:spPr>
                <a:xfrm>
                  <a:off x="4592782" y="19950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4745182" y="21474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4897582" y="22998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5049982" y="24522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5202382" y="26046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354782" y="27570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5507182" y="29094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5659582" y="30618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5811982" y="32142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57688" y="2709362"/>
                <a:ext cx="1910101" cy="2123848"/>
              </a:xfrm>
              <a:prstGeom prst="rect">
                <a:avLst/>
              </a:prstGeom>
            </p:spPr>
          </p:pic>
          <p:sp>
            <p:nvSpPr>
              <p:cNvPr id="41" name="Flowchart: Connector 40"/>
              <p:cNvSpPr/>
              <p:nvPr/>
            </p:nvSpPr>
            <p:spPr>
              <a:xfrm>
                <a:off x="-816631" y="2997563"/>
                <a:ext cx="166255" cy="18288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15993" flipH="1">
              <a:off x="2659209" y="1145585"/>
              <a:ext cx="2659316" cy="240980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7779494" y="395214"/>
            <a:ext cx="3189644" cy="4526094"/>
            <a:chOff x="4964162" y="1499559"/>
            <a:chExt cx="3189644" cy="4526094"/>
          </a:xfrm>
        </p:grpSpPr>
        <p:grpSp>
          <p:nvGrpSpPr>
            <p:cNvPr id="52" name="Group 51"/>
            <p:cNvGrpSpPr/>
            <p:nvPr/>
          </p:nvGrpSpPr>
          <p:grpSpPr>
            <a:xfrm>
              <a:off x="4964162" y="2587920"/>
              <a:ext cx="1737683" cy="3437733"/>
              <a:chOff x="-2881906" y="1263752"/>
              <a:chExt cx="1737683" cy="3298079"/>
            </a:xfrm>
          </p:grpSpPr>
          <p:grpSp>
            <p:nvGrpSpPr>
              <p:cNvPr id="54" name="Group 53"/>
              <p:cNvGrpSpPr/>
              <p:nvPr/>
            </p:nvGrpSpPr>
            <p:grpSpPr>
              <a:xfrm rot="18980215" flipV="1">
                <a:off x="-2757578" y="1263752"/>
                <a:ext cx="1233055" cy="1356360"/>
                <a:chOff x="4592782" y="1995055"/>
                <a:chExt cx="1356360" cy="1356360"/>
              </a:xfrm>
              <a:solidFill>
                <a:srgbClr val="0070C0"/>
              </a:solidFill>
            </p:grpSpPr>
            <p:sp>
              <p:nvSpPr>
                <p:cNvPr id="57" name="Oval 56"/>
                <p:cNvSpPr/>
                <p:nvPr/>
              </p:nvSpPr>
              <p:spPr>
                <a:xfrm>
                  <a:off x="4592782" y="19950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4745182" y="21474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4897582" y="22998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5049982" y="24522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5202382" y="26046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5354782" y="27570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5507182" y="29094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5659582" y="30618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5811982" y="32142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881906" y="2824148"/>
                <a:ext cx="1737683" cy="1737683"/>
              </a:xfrm>
              <a:prstGeom prst="rect">
                <a:avLst/>
              </a:prstGeom>
            </p:spPr>
          </p:pic>
          <p:sp>
            <p:nvSpPr>
              <p:cNvPr id="56" name="Flowchart: Connector 55"/>
              <p:cNvSpPr/>
              <p:nvPr/>
            </p:nvSpPr>
            <p:spPr>
              <a:xfrm>
                <a:off x="-2173875" y="2974932"/>
                <a:ext cx="166255" cy="18288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15993" flipH="1">
              <a:off x="5494490" y="1499559"/>
              <a:ext cx="2659316" cy="2409800"/>
            </a:xfrm>
            <a:prstGeom prst="rect">
              <a:avLst/>
            </a:prstGeom>
          </p:spPr>
        </p:pic>
      </p:grpSp>
      <p:sp>
        <p:nvSpPr>
          <p:cNvPr id="73" name="Rectangle 72"/>
          <p:cNvSpPr/>
          <p:nvPr/>
        </p:nvSpPr>
        <p:spPr>
          <a:xfrm>
            <a:off x="182880" y="4534339"/>
            <a:ext cx="5715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3800" b="1" spc="50" dirty="0" smtClean="0">
                <a:ln w="11430">
                  <a:solidFill>
                    <a:srgbClr val="FF33CC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cap="none" spc="50" dirty="0">
              <a:ln w="11430">
                <a:solidFill>
                  <a:srgbClr val="FF33CC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909" y="-27680"/>
            <a:ext cx="6244593" cy="688568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242" y="-13840"/>
            <a:ext cx="6729941" cy="688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7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52956 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71" y="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0.61172 0.01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86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88789 -0.033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01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-0.89531 -0.015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66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93099 0.0189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49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93502 0.019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58" y="97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1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3822" y="493416"/>
            <a:ext cx="293979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বঙ্গভূমির প্রতি</a:t>
            </a:r>
          </a:p>
          <a:p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 মধুসূদন দত্ত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9608" y="4459682"/>
            <a:ext cx="10012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রেখো, মা, দাসেরে মনে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মিনতি করি পদে।</a:t>
            </a:r>
          </a:p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সাধিতে মনের সাধ</a:t>
            </a:r>
          </a:p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ঘটে যদি পরমাদ,</a:t>
            </a:r>
          </a:p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মধুহীন করো না গো তব মনঃকোকনদে।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74" y="1685925"/>
            <a:ext cx="3770126" cy="2508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85924"/>
            <a:ext cx="4132904" cy="2508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87" y="1702541"/>
            <a:ext cx="1907123" cy="10546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84" y="1716807"/>
            <a:ext cx="1838653" cy="12235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21" y="202653"/>
            <a:ext cx="3179123" cy="4041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807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1490" y="479921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প্রবাসে, দৈবের বশে,</a:t>
            </a:r>
          </a:p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জীব-তারা যদি খসে</a:t>
            </a:r>
          </a:p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এ দেহ-আকাশ হতে, নাহি খেদ তাহে।</a:t>
            </a:r>
          </a:p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21" y="202653"/>
            <a:ext cx="3179123" cy="4041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26" y="585252"/>
            <a:ext cx="2815014" cy="365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67" y="666582"/>
            <a:ext cx="3049798" cy="3489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45" y="666582"/>
            <a:ext cx="2857500" cy="3489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1704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0635" y="3738418"/>
            <a:ext cx="89213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জন্মিলে মরিতে হবে,</a:t>
            </a:r>
          </a:p>
          <a:p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অমর কে কোথা কবে,</a:t>
            </a:r>
          </a:p>
          <a:p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চিরস্থির কবে নীর, হায় রে, জীবন-নদে?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5" y="950913"/>
            <a:ext cx="4163374" cy="266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20" y="950914"/>
            <a:ext cx="4033789" cy="266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21" y="202653"/>
            <a:ext cx="3179123" cy="4041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9530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549" y="4581730"/>
            <a:ext cx="78395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 যদি রাখ মনে,</a:t>
            </a:r>
          </a:p>
          <a:p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নাহি, মা, ডরি শমনে;</a:t>
            </a:r>
          </a:p>
          <a:p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মক্ষিকাও গলে না গো  পড়িলে অমৃত-হ্রদে। 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648" y="576263"/>
            <a:ext cx="4507317" cy="3668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2" y="633463"/>
            <a:ext cx="3924658" cy="3553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21" y="202653"/>
            <a:ext cx="3179123" cy="4041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370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85433" y="454967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সেই ধন্য নরকুলে, </a:t>
            </a:r>
          </a:p>
          <a:p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লোকে যারে নাহি ভুলে,</a:t>
            </a:r>
          </a:p>
          <a:p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মনের মন্দিরে সদা  সেবে সর্বজন;</a:t>
            </a:r>
          </a:p>
          <a:p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44" y="565875"/>
            <a:ext cx="2612183" cy="3407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90" y="565875"/>
            <a:ext cx="2940468" cy="3407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5" y="565876"/>
            <a:ext cx="2739096" cy="3407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21" y="202653"/>
            <a:ext cx="3179123" cy="4041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258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8540" y="4540684"/>
            <a:ext cx="76033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 কোন গুণ আছে,</a:t>
            </a:r>
          </a:p>
          <a:p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যাচিব যে তব কাছে,</a:t>
            </a:r>
          </a:p>
          <a:p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হেন অমরতা আমি,  কহ, গো, শ্যামা জন্মদে!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21" y="202653"/>
            <a:ext cx="3179123" cy="4041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44" y="565875"/>
            <a:ext cx="2612183" cy="3407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90" y="565875"/>
            <a:ext cx="2940468" cy="3407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5" y="565876"/>
            <a:ext cx="2739096" cy="3407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904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1042" y="454967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তবে যদি দয়া কর,</a:t>
            </a:r>
          </a:p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ভূল দোষ, গুণ, ধর</a:t>
            </a:r>
          </a:p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অমর করিয়া বর দেহ দাসে, সুবরদে!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438111"/>
            <a:ext cx="6650181" cy="3833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21" y="202653"/>
            <a:ext cx="3179123" cy="4041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229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4625" y="474625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ফুটি যেন স্মৃতি-জলে,</a:t>
            </a:r>
          </a:p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মানসে, মা, যথা ফলে</a:t>
            </a:r>
          </a:p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মধুময় তামারস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বসন্ত, কী শরদে!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81" y="422196"/>
            <a:ext cx="4705004" cy="3822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" y="623352"/>
            <a:ext cx="3773977" cy="362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21" y="202653"/>
            <a:ext cx="3179123" cy="4041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21" y="202653"/>
            <a:ext cx="3179123" cy="4041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95" y="556779"/>
            <a:ext cx="8506470" cy="4791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87495" y="5748984"/>
            <a:ext cx="88761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লাখো শহীদের রক্ত- স্নাত সবুজ এই ভূমি আমাদের বঙ্গভূমি</a:t>
            </a:r>
            <a:r>
              <a:rPr lang="hi-IN" sz="4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7655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0882" y="4360824"/>
            <a:ext cx="10730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 দেশকে মা হিসেবে কল্পনা করেছেন আর নিজেকে ভেবেছেন তাঁর </a:t>
            </a: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সন্তান। তাই দেশমাতৃকার কাছে তিনি প্রণতি জানাচ্ছেন, পদ্মফুল যেমন </a:t>
            </a: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পানিতে ফুটে, তিনিও তেমনি দেশমাতৃকার স্মৃতিতে ফুটে থাকতে চান।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21" y="202653"/>
            <a:ext cx="3179123" cy="4041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532" y="646460"/>
            <a:ext cx="4006433" cy="3156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2" y="646460"/>
            <a:ext cx="4521344" cy="3156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223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nut 3"/>
          <p:cNvSpPr/>
          <p:nvPr/>
        </p:nvSpPr>
        <p:spPr>
          <a:xfrm>
            <a:off x="6819900" y="749300"/>
            <a:ext cx="4820691" cy="4978400"/>
          </a:xfrm>
          <a:prstGeom prst="donut">
            <a:avLst/>
          </a:prstGeom>
          <a:solidFill>
            <a:schemeClr val="accent6">
              <a:lumMod val="60000"/>
              <a:lumOff val="40000"/>
            </a:schemeClr>
          </a:solidFill>
          <a:ln w="101600" cmpd="dbl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Book Antiqua" pitchFamily="18" charset="0"/>
              </a:rPr>
              <a:t>সমরেশ</a:t>
            </a:r>
            <a:r>
              <a:rPr lang="en-US" sz="5400" b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Book Antiqua" pitchFamily="18" charset="0"/>
              </a:rPr>
              <a:t>চন্দ্র</a:t>
            </a:r>
            <a:r>
              <a:rPr lang="en-US" sz="5400" b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Book Antiqua" pitchFamily="18" charset="0"/>
              </a:rPr>
              <a:t>সাহা</a:t>
            </a:r>
            <a:r>
              <a:rPr lang="en-US" sz="5400" b="1" dirty="0" smtClean="0">
                <a:solidFill>
                  <a:schemeClr val="tx1"/>
                </a:solidFill>
                <a:latin typeface="Book Antiqua" pitchFamily="18" charset="0"/>
              </a:rPr>
              <a:t> . </a:t>
            </a:r>
            <a:r>
              <a:rPr lang="en-US" sz="5400" b="1" dirty="0" err="1" smtClean="0">
                <a:solidFill>
                  <a:schemeClr val="tx1"/>
                </a:solidFill>
                <a:latin typeface="Book Antiqua" pitchFamily="18" charset="0"/>
              </a:rPr>
              <a:t>সহকারী</a:t>
            </a:r>
            <a:r>
              <a:rPr lang="en-US" sz="5400" b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Book Antiqua" pitchFamily="18" charset="0"/>
              </a:rPr>
              <a:t>শিক্ষক</a:t>
            </a:r>
            <a:r>
              <a:rPr lang="en-US" sz="5400" b="1" dirty="0" smtClean="0">
                <a:solidFill>
                  <a:schemeClr val="tx1"/>
                </a:solidFill>
                <a:latin typeface="Book Antiqua" pitchFamily="18" charset="0"/>
              </a:rPr>
              <a:t> . </a:t>
            </a:r>
            <a:r>
              <a:rPr lang="en-US" sz="5400" b="1" dirty="0" err="1" smtClean="0">
                <a:solidFill>
                  <a:schemeClr val="tx1"/>
                </a:solidFill>
                <a:latin typeface="Book Antiqua" pitchFamily="18" charset="0"/>
              </a:rPr>
              <a:t>সাবেরুন্নেচ্ছা</a:t>
            </a:r>
            <a:r>
              <a:rPr lang="en-US" sz="5400" b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Book Antiqua" pitchFamily="18" charset="0"/>
              </a:rPr>
              <a:t>বালিকা</a:t>
            </a:r>
            <a:r>
              <a:rPr lang="en-US" sz="5400" b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Book Antiqua" pitchFamily="18" charset="0"/>
              </a:rPr>
              <a:t>উচ্চ</a:t>
            </a:r>
            <a:r>
              <a:rPr lang="en-US" sz="5400" b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Book Antiqua" pitchFamily="18" charset="0"/>
              </a:rPr>
              <a:t>বিদ্যালয়</a:t>
            </a:r>
            <a:r>
              <a:rPr lang="en-US" sz="5400" b="1" dirty="0" smtClean="0">
                <a:solidFill>
                  <a:schemeClr val="tx1"/>
                </a:solidFill>
                <a:latin typeface="Book Antiqua" pitchFamily="18" charset="0"/>
              </a:rPr>
              <a:t> .</a:t>
            </a:r>
            <a:endParaRPr lang="en-US" sz="5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99" y="1524758"/>
            <a:ext cx="3685459" cy="34143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9650" y="2525693"/>
            <a:ext cx="60960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mg‡ik</a:t>
            </a:r>
            <a:r>
              <a:rPr lang="en-US" sz="5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P›`ª </a:t>
            </a:r>
            <a:r>
              <a:rPr lang="en-US" sz="5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mvnv</a:t>
            </a:r>
            <a:endParaRPr lang="en-US" sz="54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mv‡eiæ‡bœQv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evwjKv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D”P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‡K›`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yqv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bÎ‡Kvbv</a:t>
            </a:r>
            <a:endParaRPr lang="en-US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r>
              <a:rPr lang="en-US" sz="36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০১</a:t>
            </a:r>
            <a:r>
              <a:rPr lang="en-US" sz="36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712394899</a:t>
            </a:r>
            <a:endParaRPr lang="en-US" sz="36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E-mail:- saha2178@yahoo.com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04825" y="216286"/>
            <a:ext cx="6096000" cy="3454961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algn="ctr"/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200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শিক্ষকপরিচিতি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581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0626" y="5765861"/>
            <a:ext cx="8751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‘তোমার জন্মভূমি’-বিষয়ে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লাইনের একটি অনুচ্ছেদ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 ।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21" y="202653"/>
            <a:ext cx="3179123" cy="4041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279" y="1341925"/>
            <a:ext cx="4381419" cy="2588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4" y="1152511"/>
            <a:ext cx="1925782" cy="2142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71" y="3022875"/>
            <a:ext cx="1925782" cy="2142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07" y="3784875"/>
            <a:ext cx="1925782" cy="2142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07" y="3628489"/>
            <a:ext cx="1925782" cy="21420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38" y="2858934"/>
            <a:ext cx="1925782" cy="21420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499" y="1097506"/>
            <a:ext cx="1925782" cy="214208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344759" y="272031"/>
            <a:ext cx="2182008" cy="769441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just"/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38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7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61551" y="356132"/>
            <a:ext cx="3911648" cy="707886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 গঠন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1" y="1655114"/>
            <a:ext cx="129539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মিনতি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624" y="3429954"/>
            <a:ext cx="156057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কোকনদ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716" y="4980960"/>
            <a:ext cx="125548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নীর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8" y="1152057"/>
            <a:ext cx="3124200" cy="15149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8" y="2866811"/>
            <a:ext cx="3124200" cy="14003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444173"/>
            <a:ext cx="3124200" cy="17280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219370" y="1641085"/>
            <a:ext cx="2117271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বিনীত প্রার্থনা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9368" y="3161723"/>
            <a:ext cx="2117271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 পদ্ম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9369" y="4980959"/>
            <a:ext cx="2117271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পানি;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21" y="202653"/>
            <a:ext cx="3179123" cy="4041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8034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40559"/>
            <a:ext cx="14478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মক্ষিকা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573" y="3348894"/>
            <a:ext cx="1426027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2973" y="5181600"/>
            <a:ext cx="1400627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মানস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607555"/>
            <a:ext cx="2895600" cy="1640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95401"/>
            <a:ext cx="289560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mj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2905201"/>
            <a:ext cx="2895600" cy="1514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019800" y="1684546"/>
            <a:ext cx="218661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1" y="3366203"/>
            <a:ext cx="218661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আশীর্বাদ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1" y="5029200"/>
            <a:ext cx="218661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61551" y="356132"/>
            <a:ext cx="3911648" cy="707886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 গঠন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21" y="202653"/>
            <a:ext cx="3179123" cy="4041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9023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5570" y="298306"/>
            <a:ext cx="3067995" cy="1107996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bn-BD" sz="66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632028" y="1371600"/>
            <a:ext cx="7783855" cy="646331"/>
          </a:xfrm>
          <a:prstGeom prst="rect">
            <a:avLst/>
          </a:prstGeom>
          <a:solidFill>
            <a:srgbClr val="FDE9F9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 মধুসূদন দত্তের জন্ম কত খ্রিষ্টাব্দে?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3925492"/>
            <a:ext cx="7730083" cy="646331"/>
          </a:xfrm>
          <a:prstGeom prst="rect">
            <a:avLst/>
          </a:prstGeom>
          <a:solidFill>
            <a:srgbClr val="FDE9F9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‘মক্ষিকা’ শব্দের আভিধানিক অর্থ কী?</a:t>
            </a:r>
          </a:p>
        </p:txBody>
      </p:sp>
      <p:sp>
        <p:nvSpPr>
          <p:cNvPr id="7" name="Rectangle 6"/>
          <p:cNvSpPr/>
          <p:nvPr/>
        </p:nvSpPr>
        <p:spPr>
          <a:xfrm>
            <a:off x="4617570" y="2945537"/>
            <a:ext cx="3821222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১৮২৬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6433" y="2960914"/>
            <a:ext cx="3616337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গ) ১৮২৪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6433" y="2221637"/>
            <a:ext cx="3616337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১৮২০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17570" y="2221637"/>
            <a:ext cx="3821222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১৮২২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1199" y="5600700"/>
            <a:ext cx="3821222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টিকটিকি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0062" y="5616077"/>
            <a:ext cx="3616337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গ) মাকড়সা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0062" y="4876800"/>
            <a:ext cx="3616337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মাছি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21199" y="4876800"/>
            <a:ext cx="3821222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 মশা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09893" y="313321"/>
            <a:ext cx="2683329" cy="44631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Top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6433" y="2983889"/>
            <a:ext cx="346064" cy="4046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814474" y="4895817"/>
            <a:ext cx="346064" cy="4046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21" y="202653"/>
            <a:ext cx="3179123" cy="4041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4262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863" y="4425127"/>
            <a:ext cx="7742359" cy="584775"/>
          </a:xfrm>
          <a:prstGeom prst="rect">
            <a:avLst/>
          </a:prstGeom>
          <a:solidFill>
            <a:srgbClr val="FDE9F9"/>
          </a:solidFill>
          <a:ln>
            <a:solidFill>
              <a:srgbClr val="1C0A0A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‘বঙ্গভূমির প্রতি’ কবিতায় কবি কিসের বর চেয়েছেন?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09893" y="313321"/>
            <a:ext cx="2683329" cy="44631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Top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5771921"/>
            <a:ext cx="382122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ক্ষমতার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0863" y="5787298"/>
            <a:ext cx="3616337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অমরতার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0863" y="5238521"/>
            <a:ext cx="3616337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সম্পদের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5238521"/>
            <a:ext cx="382122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বিবাহের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272" y="1241557"/>
            <a:ext cx="8313693" cy="584775"/>
          </a:xfrm>
          <a:prstGeom prst="rect">
            <a:avLst/>
          </a:prstGeom>
          <a:solidFill>
            <a:srgbClr val="FDE9F9"/>
          </a:solidFill>
          <a:ln>
            <a:solidFill>
              <a:srgbClr val="1C0A0A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‘মধুহীন করো না গো’-এই চরণে প্রকাশ পেয়েছে 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হৃদয়ের</a:t>
            </a:r>
            <a:r>
              <a:rPr lang="bn-IN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863" y="2641170"/>
            <a:ext cx="7742359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0" y="3947623"/>
            <a:ext cx="382122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i, ii,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0863" y="3963000"/>
            <a:ext cx="3616337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0863" y="3414223"/>
            <a:ext cx="3616337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0" y="3414223"/>
            <a:ext cx="382122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864" y="1985413"/>
            <a:ext cx="2549538" cy="523220"/>
          </a:xfrm>
          <a:prstGeom prst="rect">
            <a:avLst/>
          </a:prstGeom>
          <a:solidFill>
            <a:srgbClr val="E4D2F2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 প্রণতি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1989878"/>
            <a:ext cx="2590799" cy="523220"/>
          </a:xfrm>
          <a:prstGeom prst="rect">
            <a:avLst/>
          </a:prstGeom>
          <a:solidFill>
            <a:srgbClr val="E4D2F2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 আত্মনিবেদন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85115" y="1989878"/>
            <a:ext cx="2308107" cy="523220"/>
          </a:xfrm>
          <a:prstGeom prst="rect">
            <a:avLst/>
          </a:prstGeom>
          <a:solidFill>
            <a:srgbClr val="E4D2F2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একাগ্রতা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87111" y="133561"/>
            <a:ext cx="3067995" cy="1107996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bn-BD" sz="66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/>
          </a:p>
        </p:txBody>
      </p:sp>
      <p:sp>
        <p:nvSpPr>
          <p:cNvPr id="20" name="Oval 19"/>
          <p:cNvSpPr/>
          <p:nvPr/>
        </p:nvSpPr>
        <p:spPr>
          <a:xfrm>
            <a:off x="4638500" y="3907347"/>
            <a:ext cx="346064" cy="4046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8391" y="5752772"/>
            <a:ext cx="346064" cy="4046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21" y="202653"/>
            <a:ext cx="3179123" cy="4041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505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3"/>
            <a:ext cx="12132544" cy="6853477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21" y="202653"/>
            <a:ext cx="3179123" cy="4041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267712" y="202653"/>
            <a:ext cx="4297680" cy="1205523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/>
            <a:r>
              <a:rPr lang="bn-BD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23246" y="3161543"/>
            <a:ext cx="70184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মরিতে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চাহি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ভূবনে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মানবের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বাঁচিবারে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পুস্পিত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কাননে</a:t>
            </a:r>
            <a:endParaRPr lang="en-US" sz="4000" b="1" dirty="0" smtClean="0">
              <a:ln w="1270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জীবন্ত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হৃদয়-মাঝে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7778" y="5849126"/>
            <a:ext cx="949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কবিতাংশে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বুঝাতে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চেয়েছে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5405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77" y="624792"/>
            <a:ext cx="3179123" cy="4041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52400" y="475173"/>
            <a:ext cx="11887200" cy="25425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111537" y="411371"/>
            <a:ext cx="4843811" cy="6035258"/>
            <a:chOff x="5990257" y="263647"/>
            <a:chExt cx="4974282" cy="63007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0257" y="263647"/>
              <a:ext cx="4974282" cy="6300759"/>
            </a:xfrm>
            <a:prstGeom prst="rect">
              <a:avLst/>
            </a:prstGeom>
          </p:spPr>
        </p:pic>
        <p:sp>
          <p:nvSpPr>
            <p:cNvPr id="9" name="Freeform 8"/>
            <p:cNvSpPr/>
            <p:nvPr/>
          </p:nvSpPr>
          <p:spPr>
            <a:xfrm rot="479373">
              <a:off x="8156959" y="305227"/>
              <a:ext cx="652515" cy="776325"/>
            </a:xfrm>
            <a:custGeom>
              <a:avLst/>
              <a:gdLst>
                <a:gd name="connsiteX0" fmla="*/ 305427 w 633087"/>
                <a:gd name="connsiteY0" fmla="*/ 0 h 670560"/>
                <a:gd name="connsiteX1" fmla="*/ 633087 w 633087"/>
                <a:gd name="connsiteY1" fmla="*/ 335280 h 670560"/>
                <a:gd name="connsiteX2" fmla="*/ 305427 w 633087"/>
                <a:gd name="connsiteY2" fmla="*/ 670560 h 670560"/>
                <a:gd name="connsiteX3" fmla="*/ 3516 w 633087"/>
                <a:gd name="connsiteY3" fmla="*/ 465786 h 670560"/>
                <a:gd name="connsiteX4" fmla="*/ 0 w 633087"/>
                <a:gd name="connsiteY4" fmla="*/ 447967 h 670560"/>
                <a:gd name="connsiteX5" fmla="*/ 184076 w 633087"/>
                <a:gd name="connsiteY5" fmla="*/ 447967 h 670560"/>
                <a:gd name="connsiteX6" fmla="*/ 189582 w 633087"/>
                <a:gd name="connsiteY6" fmla="*/ 456513 h 670560"/>
                <a:gd name="connsiteX7" fmla="*/ 305427 w 633087"/>
                <a:gd name="connsiteY7" fmla="*/ 506730 h 670560"/>
                <a:gd name="connsiteX8" fmla="*/ 469257 w 633087"/>
                <a:gd name="connsiteY8" fmla="*/ 335280 h 670560"/>
                <a:gd name="connsiteX9" fmla="*/ 305427 w 633087"/>
                <a:gd name="connsiteY9" fmla="*/ 163830 h 670560"/>
                <a:gd name="connsiteX10" fmla="*/ 189582 w 633087"/>
                <a:gd name="connsiteY10" fmla="*/ 214047 h 670560"/>
                <a:gd name="connsiteX11" fmla="*/ 184076 w 633087"/>
                <a:gd name="connsiteY11" fmla="*/ 222592 h 670560"/>
                <a:gd name="connsiteX12" fmla="*/ 1 w 633087"/>
                <a:gd name="connsiteY12" fmla="*/ 222592 h 670560"/>
                <a:gd name="connsiteX13" fmla="*/ 3516 w 633087"/>
                <a:gd name="connsiteY13" fmla="*/ 204774 h 670560"/>
                <a:gd name="connsiteX14" fmla="*/ 305427 w 633087"/>
                <a:gd name="connsiteY14" fmla="*/ 0 h 67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3087" h="670560">
                  <a:moveTo>
                    <a:pt x="305427" y="0"/>
                  </a:moveTo>
                  <a:cubicBezTo>
                    <a:pt x="486389" y="0"/>
                    <a:pt x="633087" y="150110"/>
                    <a:pt x="633087" y="335280"/>
                  </a:cubicBezTo>
                  <a:cubicBezTo>
                    <a:pt x="633087" y="520450"/>
                    <a:pt x="486389" y="670560"/>
                    <a:pt x="305427" y="670560"/>
                  </a:cubicBezTo>
                  <a:cubicBezTo>
                    <a:pt x="169706" y="670560"/>
                    <a:pt x="53258" y="586123"/>
                    <a:pt x="3516" y="465786"/>
                  </a:cubicBezTo>
                  <a:lnTo>
                    <a:pt x="0" y="447967"/>
                  </a:lnTo>
                  <a:lnTo>
                    <a:pt x="184076" y="447967"/>
                  </a:lnTo>
                  <a:lnTo>
                    <a:pt x="189582" y="456513"/>
                  </a:lnTo>
                  <a:cubicBezTo>
                    <a:pt x="219229" y="487540"/>
                    <a:pt x="260187" y="506730"/>
                    <a:pt x="305427" y="506730"/>
                  </a:cubicBezTo>
                  <a:cubicBezTo>
                    <a:pt x="395908" y="506730"/>
                    <a:pt x="469257" y="429969"/>
                    <a:pt x="469257" y="335280"/>
                  </a:cubicBezTo>
                  <a:cubicBezTo>
                    <a:pt x="469257" y="240591"/>
                    <a:pt x="395908" y="163830"/>
                    <a:pt x="305427" y="163830"/>
                  </a:cubicBezTo>
                  <a:cubicBezTo>
                    <a:pt x="260187" y="163830"/>
                    <a:pt x="219229" y="183020"/>
                    <a:pt x="189582" y="214047"/>
                  </a:cubicBezTo>
                  <a:lnTo>
                    <a:pt x="184076" y="222592"/>
                  </a:lnTo>
                  <a:lnTo>
                    <a:pt x="1" y="222592"/>
                  </a:lnTo>
                  <a:lnTo>
                    <a:pt x="3516" y="204774"/>
                  </a:lnTo>
                  <a:cubicBezTo>
                    <a:pt x="53258" y="84437"/>
                    <a:pt x="169706" y="0"/>
                    <a:pt x="305427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550214" y="260212"/>
            <a:ext cx="4350985" cy="5779449"/>
            <a:chOff x="3755189" y="1426401"/>
            <a:chExt cx="4350985" cy="57794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5189" y="1694601"/>
              <a:ext cx="4350985" cy="5511249"/>
            </a:xfrm>
            <a:prstGeom prst="rect">
              <a:avLst/>
            </a:prstGeom>
          </p:spPr>
        </p:pic>
        <p:sp>
          <p:nvSpPr>
            <p:cNvPr id="13" name="Freeform 12"/>
            <p:cNvSpPr/>
            <p:nvPr/>
          </p:nvSpPr>
          <p:spPr>
            <a:xfrm rot="479373">
              <a:off x="5636338" y="1426401"/>
              <a:ext cx="652515" cy="776325"/>
            </a:xfrm>
            <a:custGeom>
              <a:avLst/>
              <a:gdLst>
                <a:gd name="connsiteX0" fmla="*/ 305427 w 633087"/>
                <a:gd name="connsiteY0" fmla="*/ 0 h 670560"/>
                <a:gd name="connsiteX1" fmla="*/ 633087 w 633087"/>
                <a:gd name="connsiteY1" fmla="*/ 335280 h 670560"/>
                <a:gd name="connsiteX2" fmla="*/ 305427 w 633087"/>
                <a:gd name="connsiteY2" fmla="*/ 670560 h 670560"/>
                <a:gd name="connsiteX3" fmla="*/ 3516 w 633087"/>
                <a:gd name="connsiteY3" fmla="*/ 465786 h 670560"/>
                <a:gd name="connsiteX4" fmla="*/ 0 w 633087"/>
                <a:gd name="connsiteY4" fmla="*/ 447967 h 670560"/>
                <a:gd name="connsiteX5" fmla="*/ 184076 w 633087"/>
                <a:gd name="connsiteY5" fmla="*/ 447967 h 670560"/>
                <a:gd name="connsiteX6" fmla="*/ 189582 w 633087"/>
                <a:gd name="connsiteY6" fmla="*/ 456513 h 670560"/>
                <a:gd name="connsiteX7" fmla="*/ 305427 w 633087"/>
                <a:gd name="connsiteY7" fmla="*/ 506730 h 670560"/>
                <a:gd name="connsiteX8" fmla="*/ 469257 w 633087"/>
                <a:gd name="connsiteY8" fmla="*/ 335280 h 670560"/>
                <a:gd name="connsiteX9" fmla="*/ 305427 w 633087"/>
                <a:gd name="connsiteY9" fmla="*/ 163830 h 670560"/>
                <a:gd name="connsiteX10" fmla="*/ 189582 w 633087"/>
                <a:gd name="connsiteY10" fmla="*/ 214047 h 670560"/>
                <a:gd name="connsiteX11" fmla="*/ 184076 w 633087"/>
                <a:gd name="connsiteY11" fmla="*/ 222592 h 670560"/>
                <a:gd name="connsiteX12" fmla="*/ 1 w 633087"/>
                <a:gd name="connsiteY12" fmla="*/ 222592 h 670560"/>
                <a:gd name="connsiteX13" fmla="*/ 3516 w 633087"/>
                <a:gd name="connsiteY13" fmla="*/ 204774 h 670560"/>
                <a:gd name="connsiteX14" fmla="*/ 305427 w 633087"/>
                <a:gd name="connsiteY14" fmla="*/ 0 h 67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3087" h="670560">
                  <a:moveTo>
                    <a:pt x="305427" y="0"/>
                  </a:moveTo>
                  <a:cubicBezTo>
                    <a:pt x="486389" y="0"/>
                    <a:pt x="633087" y="150110"/>
                    <a:pt x="633087" y="335280"/>
                  </a:cubicBezTo>
                  <a:cubicBezTo>
                    <a:pt x="633087" y="520450"/>
                    <a:pt x="486389" y="670560"/>
                    <a:pt x="305427" y="670560"/>
                  </a:cubicBezTo>
                  <a:cubicBezTo>
                    <a:pt x="169706" y="670560"/>
                    <a:pt x="53258" y="586123"/>
                    <a:pt x="3516" y="465786"/>
                  </a:cubicBezTo>
                  <a:lnTo>
                    <a:pt x="0" y="447967"/>
                  </a:lnTo>
                  <a:lnTo>
                    <a:pt x="184076" y="447967"/>
                  </a:lnTo>
                  <a:lnTo>
                    <a:pt x="189582" y="456513"/>
                  </a:lnTo>
                  <a:cubicBezTo>
                    <a:pt x="219229" y="487540"/>
                    <a:pt x="260187" y="506730"/>
                    <a:pt x="305427" y="506730"/>
                  </a:cubicBezTo>
                  <a:cubicBezTo>
                    <a:pt x="395908" y="506730"/>
                    <a:pt x="469257" y="429969"/>
                    <a:pt x="469257" y="335280"/>
                  </a:cubicBezTo>
                  <a:cubicBezTo>
                    <a:pt x="469257" y="240591"/>
                    <a:pt x="395908" y="163830"/>
                    <a:pt x="305427" y="163830"/>
                  </a:cubicBezTo>
                  <a:cubicBezTo>
                    <a:pt x="260187" y="163830"/>
                    <a:pt x="219229" y="183020"/>
                    <a:pt x="189582" y="214047"/>
                  </a:cubicBezTo>
                  <a:lnTo>
                    <a:pt x="184076" y="222592"/>
                  </a:lnTo>
                  <a:lnTo>
                    <a:pt x="1" y="222592"/>
                  </a:lnTo>
                  <a:lnTo>
                    <a:pt x="3516" y="204774"/>
                  </a:lnTo>
                  <a:cubicBezTo>
                    <a:pt x="53258" y="84437"/>
                    <a:pt x="169706" y="0"/>
                    <a:pt x="305427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343337" y="322544"/>
            <a:ext cx="4268006" cy="5717117"/>
            <a:chOff x="-526634" y="1933331"/>
            <a:chExt cx="4268006" cy="57171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26634" y="2244306"/>
              <a:ext cx="4268006" cy="5406142"/>
            </a:xfrm>
            <a:prstGeom prst="rect">
              <a:avLst/>
            </a:prstGeom>
          </p:spPr>
        </p:pic>
        <p:sp>
          <p:nvSpPr>
            <p:cNvPr id="16" name="Freeform 15"/>
            <p:cNvSpPr/>
            <p:nvPr/>
          </p:nvSpPr>
          <p:spPr>
            <a:xfrm rot="479373">
              <a:off x="1337215" y="1933331"/>
              <a:ext cx="652515" cy="776325"/>
            </a:xfrm>
            <a:custGeom>
              <a:avLst/>
              <a:gdLst>
                <a:gd name="connsiteX0" fmla="*/ 305427 w 633087"/>
                <a:gd name="connsiteY0" fmla="*/ 0 h 670560"/>
                <a:gd name="connsiteX1" fmla="*/ 633087 w 633087"/>
                <a:gd name="connsiteY1" fmla="*/ 335280 h 670560"/>
                <a:gd name="connsiteX2" fmla="*/ 305427 w 633087"/>
                <a:gd name="connsiteY2" fmla="*/ 670560 h 670560"/>
                <a:gd name="connsiteX3" fmla="*/ 3516 w 633087"/>
                <a:gd name="connsiteY3" fmla="*/ 465786 h 670560"/>
                <a:gd name="connsiteX4" fmla="*/ 0 w 633087"/>
                <a:gd name="connsiteY4" fmla="*/ 447967 h 670560"/>
                <a:gd name="connsiteX5" fmla="*/ 184076 w 633087"/>
                <a:gd name="connsiteY5" fmla="*/ 447967 h 670560"/>
                <a:gd name="connsiteX6" fmla="*/ 189582 w 633087"/>
                <a:gd name="connsiteY6" fmla="*/ 456513 h 670560"/>
                <a:gd name="connsiteX7" fmla="*/ 305427 w 633087"/>
                <a:gd name="connsiteY7" fmla="*/ 506730 h 670560"/>
                <a:gd name="connsiteX8" fmla="*/ 469257 w 633087"/>
                <a:gd name="connsiteY8" fmla="*/ 335280 h 670560"/>
                <a:gd name="connsiteX9" fmla="*/ 305427 w 633087"/>
                <a:gd name="connsiteY9" fmla="*/ 163830 h 670560"/>
                <a:gd name="connsiteX10" fmla="*/ 189582 w 633087"/>
                <a:gd name="connsiteY10" fmla="*/ 214047 h 670560"/>
                <a:gd name="connsiteX11" fmla="*/ 184076 w 633087"/>
                <a:gd name="connsiteY11" fmla="*/ 222592 h 670560"/>
                <a:gd name="connsiteX12" fmla="*/ 1 w 633087"/>
                <a:gd name="connsiteY12" fmla="*/ 222592 h 670560"/>
                <a:gd name="connsiteX13" fmla="*/ 3516 w 633087"/>
                <a:gd name="connsiteY13" fmla="*/ 204774 h 670560"/>
                <a:gd name="connsiteX14" fmla="*/ 305427 w 633087"/>
                <a:gd name="connsiteY14" fmla="*/ 0 h 67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3087" h="670560">
                  <a:moveTo>
                    <a:pt x="305427" y="0"/>
                  </a:moveTo>
                  <a:cubicBezTo>
                    <a:pt x="486389" y="0"/>
                    <a:pt x="633087" y="150110"/>
                    <a:pt x="633087" y="335280"/>
                  </a:cubicBezTo>
                  <a:cubicBezTo>
                    <a:pt x="633087" y="520450"/>
                    <a:pt x="486389" y="670560"/>
                    <a:pt x="305427" y="670560"/>
                  </a:cubicBezTo>
                  <a:cubicBezTo>
                    <a:pt x="169706" y="670560"/>
                    <a:pt x="53258" y="586123"/>
                    <a:pt x="3516" y="465786"/>
                  </a:cubicBezTo>
                  <a:lnTo>
                    <a:pt x="0" y="447967"/>
                  </a:lnTo>
                  <a:lnTo>
                    <a:pt x="184076" y="447967"/>
                  </a:lnTo>
                  <a:lnTo>
                    <a:pt x="189582" y="456513"/>
                  </a:lnTo>
                  <a:cubicBezTo>
                    <a:pt x="219229" y="487540"/>
                    <a:pt x="260187" y="506730"/>
                    <a:pt x="305427" y="506730"/>
                  </a:cubicBezTo>
                  <a:cubicBezTo>
                    <a:pt x="395908" y="506730"/>
                    <a:pt x="469257" y="429969"/>
                    <a:pt x="469257" y="335280"/>
                  </a:cubicBezTo>
                  <a:cubicBezTo>
                    <a:pt x="469257" y="240591"/>
                    <a:pt x="395908" y="163830"/>
                    <a:pt x="305427" y="163830"/>
                  </a:cubicBezTo>
                  <a:cubicBezTo>
                    <a:pt x="260187" y="163830"/>
                    <a:pt x="219229" y="183020"/>
                    <a:pt x="189582" y="214047"/>
                  </a:cubicBezTo>
                  <a:lnTo>
                    <a:pt x="184076" y="222592"/>
                  </a:lnTo>
                  <a:lnTo>
                    <a:pt x="1" y="222592"/>
                  </a:lnTo>
                  <a:lnTo>
                    <a:pt x="3516" y="204774"/>
                  </a:lnTo>
                  <a:cubicBezTo>
                    <a:pt x="53258" y="84437"/>
                    <a:pt x="169706" y="0"/>
                    <a:pt x="305427" y="0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090287" y="528412"/>
            <a:ext cx="4229331" cy="5628202"/>
            <a:chOff x="1964277" y="1141309"/>
            <a:chExt cx="4229331" cy="56282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277" y="1412358"/>
              <a:ext cx="4229331" cy="5357153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 rot="479373">
              <a:off x="3763884" y="1141309"/>
              <a:ext cx="652515" cy="776325"/>
            </a:xfrm>
            <a:custGeom>
              <a:avLst/>
              <a:gdLst>
                <a:gd name="connsiteX0" fmla="*/ 305427 w 633087"/>
                <a:gd name="connsiteY0" fmla="*/ 0 h 670560"/>
                <a:gd name="connsiteX1" fmla="*/ 633087 w 633087"/>
                <a:gd name="connsiteY1" fmla="*/ 335280 h 670560"/>
                <a:gd name="connsiteX2" fmla="*/ 305427 w 633087"/>
                <a:gd name="connsiteY2" fmla="*/ 670560 h 670560"/>
                <a:gd name="connsiteX3" fmla="*/ 3516 w 633087"/>
                <a:gd name="connsiteY3" fmla="*/ 465786 h 670560"/>
                <a:gd name="connsiteX4" fmla="*/ 0 w 633087"/>
                <a:gd name="connsiteY4" fmla="*/ 447967 h 670560"/>
                <a:gd name="connsiteX5" fmla="*/ 184076 w 633087"/>
                <a:gd name="connsiteY5" fmla="*/ 447967 h 670560"/>
                <a:gd name="connsiteX6" fmla="*/ 189582 w 633087"/>
                <a:gd name="connsiteY6" fmla="*/ 456513 h 670560"/>
                <a:gd name="connsiteX7" fmla="*/ 305427 w 633087"/>
                <a:gd name="connsiteY7" fmla="*/ 506730 h 670560"/>
                <a:gd name="connsiteX8" fmla="*/ 469257 w 633087"/>
                <a:gd name="connsiteY8" fmla="*/ 335280 h 670560"/>
                <a:gd name="connsiteX9" fmla="*/ 305427 w 633087"/>
                <a:gd name="connsiteY9" fmla="*/ 163830 h 670560"/>
                <a:gd name="connsiteX10" fmla="*/ 189582 w 633087"/>
                <a:gd name="connsiteY10" fmla="*/ 214047 h 670560"/>
                <a:gd name="connsiteX11" fmla="*/ 184076 w 633087"/>
                <a:gd name="connsiteY11" fmla="*/ 222592 h 670560"/>
                <a:gd name="connsiteX12" fmla="*/ 1 w 633087"/>
                <a:gd name="connsiteY12" fmla="*/ 222592 h 670560"/>
                <a:gd name="connsiteX13" fmla="*/ 3516 w 633087"/>
                <a:gd name="connsiteY13" fmla="*/ 204774 h 670560"/>
                <a:gd name="connsiteX14" fmla="*/ 305427 w 633087"/>
                <a:gd name="connsiteY14" fmla="*/ 0 h 67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3087" h="670560">
                  <a:moveTo>
                    <a:pt x="305427" y="0"/>
                  </a:moveTo>
                  <a:cubicBezTo>
                    <a:pt x="486389" y="0"/>
                    <a:pt x="633087" y="150110"/>
                    <a:pt x="633087" y="335280"/>
                  </a:cubicBezTo>
                  <a:cubicBezTo>
                    <a:pt x="633087" y="520450"/>
                    <a:pt x="486389" y="670560"/>
                    <a:pt x="305427" y="670560"/>
                  </a:cubicBezTo>
                  <a:cubicBezTo>
                    <a:pt x="169706" y="670560"/>
                    <a:pt x="53258" y="586123"/>
                    <a:pt x="3516" y="465786"/>
                  </a:cubicBezTo>
                  <a:lnTo>
                    <a:pt x="0" y="447967"/>
                  </a:lnTo>
                  <a:lnTo>
                    <a:pt x="184076" y="447967"/>
                  </a:lnTo>
                  <a:lnTo>
                    <a:pt x="189582" y="456513"/>
                  </a:lnTo>
                  <a:cubicBezTo>
                    <a:pt x="219229" y="487540"/>
                    <a:pt x="260187" y="506730"/>
                    <a:pt x="305427" y="506730"/>
                  </a:cubicBezTo>
                  <a:cubicBezTo>
                    <a:pt x="395908" y="506730"/>
                    <a:pt x="469257" y="429969"/>
                    <a:pt x="469257" y="335280"/>
                  </a:cubicBezTo>
                  <a:cubicBezTo>
                    <a:pt x="469257" y="240591"/>
                    <a:pt x="395908" y="163830"/>
                    <a:pt x="305427" y="163830"/>
                  </a:cubicBezTo>
                  <a:cubicBezTo>
                    <a:pt x="260187" y="163830"/>
                    <a:pt x="219229" y="183020"/>
                    <a:pt x="189582" y="214047"/>
                  </a:cubicBezTo>
                  <a:lnTo>
                    <a:pt x="184076" y="222592"/>
                  </a:lnTo>
                  <a:lnTo>
                    <a:pt x="1" y="222592"/>
                  </a:lnTo>
                  <a:lnTo>
                    <a:pt x="3516" y="204774"/>
                  </a:lnTo>
                  <a:cubicBezTo>
                    <a:pt x="53258" y="84437"/>
                    <a:pt x="169706" y="0"/>
                    <a:pt x="30542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38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99258 -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3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9207 -0.0020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4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3333 L -0.69583 -0.0340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9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 L -0.46927 -0.0238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0" y="155606"/>
            <a:ext cx="4506811" cy="1942355"/>
          </a:xfrm>
          <a:prstGeom prst="rect">
            <a:avLst/>
          </a:prstGeom>
        </p:spPr>
        <p:txBody>
          <a:bodyPr wrap="none">
            <a:prstTxWarp prst="textTriangle">
              <a:avLst/>
            </a:prstTxWarp>
            <a:spAutoFit/>
          </a:bodyPr>
          <a:lstStyle/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76948" y="2063146"/>
            <a:ext cx="4152165" cy="3055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89129" y="1899373"/>
            <a:ext cx="4152165" cy="30556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13219" y="2253567"/>
            <a:ext cx="59195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n-BD" sz="4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48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457200"/>
            <a:r>
              <a:rPr lang="bn-BD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endParaRPr lang="en-US" sz="40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457200"/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বিষয়-বঙ্গভূমির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পদ্য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 defTabSz="457200"/>
            <a:r>
              <a:rPr lang="bn-BD" sz="4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4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</a:p>
          <a:p>
            <a:pPr algn="ctr" defTabSz="457200"/>
            <a:r>
              <a:rPr lang="bn-BD" sz="4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80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  <a:r>
              <a:rPr lang="en-US" sz="480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/০৯/২০১৯ইং</a:t>
            </a:r>
            <a:endParaRPr lang="bn-BD" sz="48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0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" y="-1"/>
            <a:ext cx="12061166" cy="6858001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3790616" y="178745"/>
            <a:ext cx="3441700" cy="805003"/>
          </a:xfrm>
          <a:prstGeom prst="rect">
            <a:avLst/>
          </a:prstGeom>
        </p:spPr>
        <p:txBody>
          <a:bodyPr>
            <a:prstTxWarp prst="textChevron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ছবিতে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কি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দেখছ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8005" y="4922719"/>
            <a:ext cx="11482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নদটি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চেন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bn-IN" sz="4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2121" y="4803342"/>
            <a:ext cx="920309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নদটি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মধুসূদন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দত্তের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বিজড়িত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70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57944" y="118986"/>
            <a:ext cx="2714205" cy="1107996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r>
              <a:rPr lang="bn-BD" sz="6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/>
          </a:p>
        </p:txBody>
      </p:sp>
      <p:sp>
        <p:nvSpPr>
          <p:cNvPr id="4" name="Rectangle 3"/>
          <p:cNvSpPr/>
          <p:nvPr/>
        </p:nvSpPr>
        <p:spPr>
          <a:xfrm>
            <a:off x="1106468" y="1412961"/>
            <a:ext cx="44085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BD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শেষে</a:t>
            </a:r>
            <a:r>
              <a:rPr lang="bn-BD" sz="5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শিক্ষার্থীরা...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241" y="2351782"/>
            <a:ext cx="82466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‘মাইকেল মধুসূদন দত্তের’ সংক্ষিপ্ত পরিচয়  উল্লেখ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করতে পারবে</a:t>
            </a:r>
            <a:r>
              <a:rPr lang="en-US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683" y="3602084"/>
            <a:ext cx="78566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</a:t>
            </a:r>
            <a:r>
              <a:rPr lang="bn-IN" sz="40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40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বাক্যে প্রয়োগ করতে পারবে</a:t>
            </a:r>
            <a:r>
              <a:rPr lang="en-US" sz="40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40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683" y="4562658"/>
            <a:ext cx="80025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 শুদ্ধ উচ্চারণে আবৃত্তি করতে পারবে</a:t>
            </a:r>
            <a:r>
              <a:rPr lang="en-US" sz="40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40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683" y="5459845"/>
            <a:ext cx="9971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bn-IN" sz="36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কবিতায় মাতৃভূমির প্রতি কবির যে বিনয় ও দায়িত্বচেতনা </a:t>
            </a:r>
            <a:endParaRPr lang="bn-BD" sz="3600" b="1" dirty="0" smtClean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প্রকাশ পেয়েছে তা ব্যাখ্যা করতে পারবে।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21" y="202653"/>
            <a:ext cx="3179123" cy="4041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461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09" y="2424055"/>
            <a:ext cx="2413727" cy="1958399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452834" y="4438283"/>
            <a:ext cx="217972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 মধুসূদন দত্ত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Callout 8"/>
          <p:cNvSpPr/>
          <p:nvPr/>
        </p:nvSpPr>
        <p:spPr bwMode="auto">
          <a:xfrm>
            <a:off x="3410475" y="435616"/>
            <a:ext cx="2146941" cy="1477946"/>
          </a:xfrm>
          <a:prstGeom prst="wedgeEllipseCallout">
            <a:avLst>
              <a:gd name="adj1" fmla="val 364"/>
              <a:gd name="adj2" fmla="val 72885"/>
            </a:avLst>
          </a:prstGeom>
          <a:solidFill>
            <a:srgbClr val="FCDC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dirty="0" smtClean="0">
                <a:ln>
                  <a:solidFill>
                    <a:srgbClr val="1C0A0A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</a:t>
            </a:r>
          </a:p>
          <a:p>
            <a:pPr algn="ctr">
              <a:defRPr/>
            </a:pPr>
            <a:r>
              <a:rPr lang="bn-BD" sz="3600" dirty="0" smtClean="0">
                <a:ln>
                  <a:solidFill>
                    <a:srgbClr val="1C0A0A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rot="14474111">
            <a:off x="5231081" y="2167981"/>
            <a:ext cx="802958" cy="540838"/>
          </a:xfrm>
          <a:prstGeom prst="downArrow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15000" y="530731"/>
            <a:ext cx="2969947" cy="1904999"/>
          </a:xfrm>
          <a:prstGeom prst="ellipse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6676526" y="594898"/>
            <a:ext cx="1142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13" name="TextBox 27"/>
          <p:cNvSpPr txBox="1">
            <a:spLocks noChangeArrowheads="1"/>
          </p:cNvSpPr>
          <p:nvPr/>
        </p:nvSpPr>
        <p:spPr bwMode="auto">
          <a:xfrm>
            <a:off x="5952370" y="1174589"/>
            <a:ext cx="2514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১৮২৪ খ্রিষ্টাব্দের ২৫ জানুয়ারি,যশোরের সাগরদাঁড়ি </a:t>
            </a:r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গ্রামে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19169364">
            <a:off x="5231081" y="4120344"/>
            <a:ext cx="802958" cy="540838"/>
          </a:xfrm>
          <a:prstGeom prst="downArrow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15000" y="4545964"/>
            <a:ext cx="2888700" cy="1904999"/>
          </a:xfrm>
          <a:prstGeom prst="ellipse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24"/>
          <p:cNvSpPr txBox="1">
            <a:spLocks noChangeArrowheads="1"/>
          </p:cNvSpPr>
          <p:nvPr/>
        </p:nvSpPr>
        <p:spPr bwMode="auto">
          <a:xfrm>
            <a:off x="6195764" y="4757449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১ম মহাকাব্য</a:t>
            </a:r>
            <a:r>
              <a:rPr lang="en-US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28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27"/>
          <p:cNvSpPr txBox="1">
            <a:spLocks noChangeArrowheads="1"/>
          </p:cNvSpPr>
          <p:nvPr/>
        </p:nvSpPr>
        <p:spPr bwMode="auto">
          <a:xfrm>
            <a:off x="5871601" y="5496794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মেঘনাদবধ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কাব্য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 rot="3064452">
            <a:off x="2779854" y="4243968"/>
            <a:ext cx="802958" cy="540838"/>
          </a:xfrm>
          <a:prstGeom prst="downArrow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12555" y="4530130"/>
            <a:ext cx="3255931" cy="2086801"/>
          </a:xfrm>
          <a:prstGeom prst="ellipse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1076165" y="4707726"/>
            <a:ext cx="19435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7"/>
          <p:cNvSpPr txBox="1">
            <a:spLocks noChangeArrowheads="1"/>
          </p:cNvSpPr>
          <p:nvPr/>
        </p:nvSpPr>
        <p:spPr bwMode="auto">
          <a:xfrm>
            <a:off x="437507" y="5159717"/>
            <a:ext cx="319868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একেই কি বলে সভ্যতা, বুড় সালিকের ঘাড়েরোঁ; নাটক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ঃ: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শর্মিষ্ঠা, পদ্মাবতী, 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কৃষ্ণকুমারী,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পত্রকাব্য,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বীরাঙ্গনা ইত্যাদি।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Down Arrow 21"/>
          <p:cNvSpPr/>
          <p:nvPr/>
        </p:nvSpPr>
        <p:spPr>
          <a:xfrm rot="7747083">
            <a:off x="2780330" y="2165310"/>
            <a:ext cx="802958" cy="540838"/>
          </a:xfrm>
          <a:prstGeom prst="downArrow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37507" y="532914"/>
            <a:ext cx="2915293" cy="1904999"/>
          </a:xfrm>
          <a:prstGeom prst="ellipse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1003289" y="778068"/>
            <a:ext cx="17972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পারদর্শী ভাষা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7"/>
          <p:cNvSpPr txBox="1">
            <a:spLocks noChangeArrowheads="1"/>
          </p:cNvSpPr>
          <p:nvPr/>
        </p:nvSpPr>
        <p:spPr bwMode="auto">
          <a:xfrm>
            <a:off x="569013" y="1274487"/>
            <a:ext cx="26657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বাংলা,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ইংরেজি ছাড়াও,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হিব্রু,ফরাসী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জার্মান,ইটালিয়ান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তামিল,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তেলেগু ইত্যাদি।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822449" y="2477455"/>
            <a:ext cx="3130972" cy="1914607"/>
          </a:xfrm>
          <a:prstGeom prst="ellipse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6629400" y="2665915"/>
            <a:ext cx="19435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তাঁর রচনা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055043" y="3190434"/>
            <a:ext cx="26657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bn-BD" sz="2400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মহাকাব্য,</a:t>
            </a:r>
            <a:r>
              <a:rPr lang="bn-IN" sz="2400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গীতিকাব্য,</a:t>
            </a:r>
            <a:r>
              <a:rPr lang="bn-IN" sz="2400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সনেট,</a:t>
            </a:r>
            <a:r>
              <a:rPr lang="bn-IN" sz="2400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পত্রকাব্য,</a:t>
            </a:r>
            <a:r>
              <a:rPr lang="bn-IN" sz="2400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নাটক,</a:t>
            </a:r>
            <a:r>
              <a:rPr lang="bn-IN" sz="2400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প্রহসন </a:t>
            </a:r>
            <a:r>
              <a:rPr lang="bn-BD" sz="2400" dirty="0" smtClean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ইত্যাদি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55110" y="2506693"/>
            <a:ext cx="2842886" cy="1904999"/>
          </a:xfrm>
          <a:prstGeom prst="ellipse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4"/>
          <p:cNvSpPr txBox="1">
            <a:spLocks noChangeArrowheads="1"/>
          </p:cNvSpPr>
          <p:nvPr/>
        </p:nvSpPr>
        <p:spPr bwMode="auto">
          <a:xfrm>
            <a:off x="1196413" y="2506693"/>
            <a:ext cx="12904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বাসনা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27"/>
          <p:cNvSpPr txBox="1">
            <a:spLocks noChangeArrowheads="1"/>
          </p:cNvSpPr>
          <p:nvPr/>
        </p:nvSpPr>
        <p:spPr bwMode="auto">
          <a:xfrm>
            <a:off x="312555" y="3215264"/>
            <a:ext cx="266578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শৈশব থেকেই তাঁর মনে কবি হওয়ার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বাসনা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626772" y="4905182"/>
            <a:ext cx="1999211" cy="1529947"/>
          </a:xfrm>
          <a:prstGeom prst="ellipse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24"/>
          <p:cNvSpPr txBox="1">
            <a:spLocks noChangeArrowheads="1"/>
          </p:cNvSpPr>
          <p:nvPr/>
        </p:nvSpPr>
        <p:spPr bwMode="auto">
          <a:xfrm>
            <a:off x="4238040" y="4920095"/>
            <a:ext cx="1070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27"/>
          <p:cNvSpPr txBox="1">
            <a:spLocks noChangeArrowheads="1"/>
          </p:cNvSpPr>
          <p:nvPr/>
        </p:nvSpPr>
        <p:spPr bwMode="auto">
          <a:xfrm>
            <a:off x="3608629" y="5403301"/>
            <a:ext cx="20768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১৮৭৩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খ্রিষ্টাব্দের</a:t>
            </a:r>
          </a:p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২৯শে জুন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21" y="202653"/>
            <a:ext cx="3179123" cy="4041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426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/>
      <p:bldP spid="17" grpId="0"/>
      <p:bldP spid="18" grpId="0" animBg="1"/>
      <p:bldP spid="19" grpId="0" animBg="1"/>
      <p:bldP spid="20" grpId="0"/>
      <p:bldP spid="21" grpId="0"/>
      <p:bldP spid="22" grpId="0" animBg="1"/>
      <p:bldP spid="23" grpId="0" animBg="1"/>
      <p:bldP spid="24" grpId="0"/>
      <p:bldP spid="25" grpId="0"/>
      <p:bldP spid="26" grpId="0" animBg="1"/>
      <p:bldP spid="27" grpId="0"/>
      <p:bldP spid="28" grpId="0"/>
      <p:bldP spid="29" grpId="0" animBg="1"/>
      <p:bldP spid="30" grpId="0"/>
      <p:bldP spid="31" grpId="0"/>
      <p:bldP spid="32" grpId="0" animBg="1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6" y="864523"/>
            <a:ext cx="8229600" cy="4629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194336" y="5809143"/>
            <a:ext cx="94291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 মধুসূদন দত্তের জীবনী সম্পর্কে পাঁচটি বাক্য </a:t>
            </a: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1204" y="195110"/>
            <a:ext cx="2457724" cy="769441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একক কাজ 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21" y="202653"/>
            <a:ext cx="3179123" cy="4041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737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9660" y="246517"/>
            <a:ext cx="4479010" cy="1316122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just"/>
            <a:r>
              <a:rPr lang="bn-BD" sz="199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199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10" y="1562639"/>
            <a:ext cx="7608711" cy="42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21" y="202653"/>
            <a:ext cx="3179123" cy="4041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553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0623" y="330773"/>
            <a:ext cx="2951606" cy="910205"/>
          </a:xfrm>
          <a:prstGeom prst="rect">
            <a:avLst/>
          </a:prstGeom>
        </p:spPr>
        <p:txBody>
          <a:bodyPr wrap="none">
            <a:prstTxWarp prst="textChevron">
              <a:avLst>
                <a:gd name="adj" fmla="val 35216"/>
              </a:avLst>
            </a:prstTxWarp>
            <a:spAutoFit/>
          </a:bodyPr>
          <a:lstStyle/>
          <a:p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63" y="1404737"/>
            <a:ext cx="7712037" cy="43792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21" y="202653"/>
            <a:ext cx="3179123" cy="4041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278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689</TotalTime>
  <Words>1054</Words>
  <Application>Microsoft Office PowerPoint</Application>
  <PresentationFormat>Widescreen</PresentationFormat>
  <Paragraphs>181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Book Antiqua</vt:lpstr>
      <vt:lpstr>Calibri</vt:lpstr>
      <vt:lpstr>Calibri Light</vt:lpstr>
      <vt:lpstr>NikoshBAN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night</dc:creator>
  <cp:lastModifiedBy>night</cp:lastModifiedBy>
  <cp:revision>224</cp:revision>
  <dcterms:created xsi:type="dcterms:W3CDTF">2019-09-21T07:46:37Z</dcterms:created>
  <dcterms:modified xsi:type="dcterms:W3CDTF">2019-10-15T08:46:26Z</dcterms:modified>
</cp:coreProperties>
</file>