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303" r:id="rId3"/>
    <p:sldId id="287" r:id="rId4"/>
    <p:sldId id="265" r:id="rId5"/>
    <p:sldId id="301" r:id="rId6"/>
    <p:sldId id="256" r:id="rId7"/>
    <p:sldId id="258" r:id="rId8"/>
    <p:sldId id="294" r:id="rId9"/>
    <p:sldId id="292" r:id="rId10"/>
    <p:sldId id="295" r:id="rId11"/>
    <p:sldId id="296" r:id="rId12"/>
    <p:sldId id="297" r:id="rId13"/>
    <p:sldId id="293" r:id="rId14"/>
    <p:sldId id="300" r:id="rId15"/>
    <p:sldId id="302" r:id="rId16"/>
    <p:sldId id="270" r:id="rId17"/>
    <p:sldId id="267" r:id="rId18"/>
    <p:sldId id="260" r:id="rId19"/>
    <p:sldId id="26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D58A3-9E23-4E7E-B34C-609C9A89DB69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CA46ECCC-EAC6-425C-9B50-65D1F2D08445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বিনিয়োগ সিদ্ধান্ত সংক্রান্ত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BCCAC43-5846-4E7C-8B64-1F7C11AD97A8}" type="parTrans" cxnId="{0B03D7B9-2211-4C37-8105-87BF65364E3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94E717-9AEC-4880-BBD4-7883DAFA3597}" type="sibTrans" cxnId="{0B03D7B9-2211-4C37-8105-87BF65364E3F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E3A35CF-7834-4406-B23C-91DD0F7F2A8E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মূলধন  কাঠামো সংক্রান্ত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4B997B5-33E5-4E18-BA6C-C8FF8138704A}" type="parTrans" cxnId="{AAC034EC-7528-4206-BB63-54A190A9EEC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17C610-180F-4A28-9EC2-36BF4DAEFAFC}" type="sibTrans" cxnId="{AAC034EC-7528-4206-BB63-54A190A9EEC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4A081E0-4607-4CFD-B30C-83578996DEF0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5400" smtClean="0">
              <a:solidFill>
                <a:prstClr val="black"/>
              </a:solidFill>
              <a:latin typeface="NikoshBAN" pitchFamily="2" charset="0"/>
              <a:cs typeface="NikoshBAN" pitchFamily="2" charset="0"/>
            </a:rPr>
            <a:t>মূলধন খরচ</a:t>
          </a:r>
          <a:endParaRPr lang="en-US" sz="5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5D20F5C-87A0-4CDE-9D8B-453A62BD632F}" type="parTrans" cxnId="{E7BD1CB1-9536-4F16-98FF-8058B6144EE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5B4C8C8-ADB2-4AD3-A3FD-CDD51A466B61}" type="sibTrans" cxnId="{E7BD1CB1-9536-4F16-98FF-8058B6144EE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37BEA30-9570-4B06-B73E-9A75B4C5E7EB}" type="pres">
      <dgm:prSet presAssocID="{BBFD58A3-9E23-4E7E-B34C-609C9A89DB69}" presName="Name0" presStyleCnt="0">
        <dgm:presLayoutVars>
          <dgm:dir/>
          <dgm:resizeHandles val="exact"/>
        </dgm:presLayoutVars>
      </dgm:prSet>
      <dgm:spPr/>
    </dgm:pt>
    <dgm:pt modelId="{2D4E3E89-2D14-4889-90D1-9F787089CAA3}" type="pres">
      <dgm:prSet presAssocID="{BBFD58A3-9E23-4E7E-B34C-609C9A89DB69}" presName="vNodes" presStyleCnt="0"/>
      <dgm:spPr/>
    </dgm:pt>
    <dgm:pt modelId="{62A9FAA1-749E-4E36-8FB2-4128180736C8}" type="pres">
      <dgm:prSet presAssocID="{CA46ECCC-EAC6-425C-9B50-65D1F2D08445}" presName="node" presStyleLbl="node1" presStyleIdx="0" presStyleCnt="3" custScaleX="186168" custScaleY="121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DB3C-6544-4FBF-9028-6E3C9690B6B4}" type="pres">
      <dgm:prSet presAssocID="{BB94E717-9AEC-4880-BBD4-7883DAFA3597}" presName="spacerT" presStyleCnt="0"/>
      <dgm:spPr/>
    </dgm:pt>
    <dgm:pt modelId="{60623721-8EF7-47FD-94E1-09DEBA71FB95}" type="pres">
      <dgm:prSet presAssocID="{BB94E717-9AEC-4880-BBD4-7883DAFA359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8CECB6C-B9E0-4ED9-87A8-AD353AD05C68}" type="pres">
      <dgm:prSet presAssocID="{BB94E717-9AEC-4880-BBD4-7883DAFA3597}" presName="spacerB" presStyleCnt="0"/>
      <dgm:spPr/>
    </dgm:pt>
    <dgm:pt modelId="{D84C25EB-67E3-488B-8E43-4589CB56CF2C}" type="pres">
      <dgm:prSet presAssocID="{0E3A35CF-7834-4406-B23C-91DD0F7F2A8E}" presName="node" presStyleLbl="node1" presStyleIdx="1" presStyleCnt="3" custScaleX="182195" custScaleY="117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A6A04-3563-4A7E-BA2A-46B605BFA6C2}" type="pres">
      <dgm:prSet presAssocID="{BBFD58A3-9E23-4E7E-B34C-609C9A89DB69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1BAA0FC5-C24B-42DC-A302-0F6C1D6D095A}" type="pres">
      <dgm:prSet presAssocID="{BBFD58A3-9E23-4E7E-B34C-609C9A89DB6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67F190B-11F0-4BBC-82FE-0D28995C47B0}" type="pres">
      <dgm:prSet presAssocID="{BBFD58A3-9E23-4E7E-B34C-609C9A89DB69}" presName="lastNode" presStyleLbl="node1" presStyleIdx="2" presStyleCnt="3" custScaleX="116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8C78E-041C-4EC0-BC96-335E6C19B7D2}" type="presOf" srcId="{BB94E717-9AEC-4880-BBD4-7883DAFA3597}" destId="{60623721-8EF7-47FD-94E1-09DEBA71FB95}" srcOrd="0" destOrd="0" presId="urn:microsoft.com/office/officeart/2005/8/layout/equation2"/>
    <dgm:cxn modelId="{9902C698-FAF2-4B6C-82CB-7F3C163E6357}" type="presOf" srcId="{6817C610-180F-4A28-9EC2-36BF4DAEFAFC}" destId="{A3FA6A04-3563-4A7E-BA2A-46B605BFA6C2}" srcOrd="0" destOrd="0" presId="urn:microsoft.com/office/officeart/2005/8/layout/equation2"/>
    <dgm:cxn modelId="{5F8F48AC-424D-4AE9-ADE7-4BD65B12F71C}" type="presOf" srcId="{CA46ECCC-EAC6-425C-9B50-65D1F2D08445}" destId="{62A9FAA1-749E-4E36-8FB2-4128180736C8}" srcOrd="0" destOrd="0" presId="urn:microsoft.com/office/officeart/2005/8/layout/equation2"/>
    <dgm:cxn modelId="{AAC034EC-7528-4206-BB63-54A190A9EEC6}" srcId="{BBFD58A3-9E23-4E7E-B34C-609C9A89DB69}" destId="{0E3A35CF-7834-4406-B23C-91DD0F7F2A8E}" srcOrd="1" destOrd="0" parTransId="{84B997B5-33E5-4E18-BA6C-C8FF8138704A}" sibTransId="{6817C610-180F-4A28-9EC2-36BF4DAEFAFC}"/>
    <dgm:cxn modelId="{D9549423-AAE8-4DF6-BE16-EDE779B966BE}" type="presOf" srcId="{BBFD58A3-9E23-4E7E-B34C-609C9A89DB69}" destId="{A37BEA30-9570-4B06-B73E-9A75B4C5E7EB}" srcOrd="0" destOrd="0" presId="urn:microsoft.com/office/officeart/2005/8/layout/equation2"/>
    <dgm:cxn modelId="{E7BD1CB1-9536-4F16-98FF-8058B6144EEE}" srcId="{BBFD58A3-9E23-4E7E-B34C-609C9A89DB69}" destId="{D4A081E0-4607-4CFD-B30C-83578996DEF0}" srcOrd="2" destOrd="0" parTransId="{85D20F5C-87A0-4CDE-9D8B-453A62BD632F}" sibTransId="{D5B4C8C8-ADB2-4AD3-A3FD-CDD51A466B61}"/>
    <dgm:cxn modelId="{0B03D7B9-2211-4C37-8105-87BF65364E3F}" srcId="{BBFD58A3-9E23-4E7E-B34C-609C9A89DB69}" destId="{CA46ECCC-EAC6-425C-9B50-65D1F2D08445}" srcOrd="0" destOrd="0" parTransId="{1BCCAC43-5846-4E7C-8B64-1F7C11AD97A8}" sibTransId="{BB94E717-9AEC-4880-BBD4-7883DAFA3597}"/>
    <dgm:cxn modelId="{754B2FC9-7C9B-444C-9FD7-6EEE1A1ABEAB}" type="presOf" srcId="{0E3A35CF-7834-4406-B23C-91DD0F7F2A8E}" destId="{D84C25EB-67E3-488B-8E43-4589CB56CF2C}" srcOrd="0" destOrd="0" presId="urn:microsoft.com/office/officeart/2005/8/layout/equation2"/>
    <dgm:cxn modelId="{F667B99C-827A-4AC9-B1E3-47BCFFB834C8}" type="presOf" srcId="{6817C610-180F-4A28-9EC2-36BF4DAEFAFC}" destId="{1BAA0FC5-C24B-42DC-A302-0F6C1D6D095A}" srcOrd="1" destOrd="0" presId="urn:microsoft.com/office/officeart/2005/8/layout/equation2"/>
    <dgm:cxn modelId="{0E351BA5-594A-4C90-A9FE-3BA785F4AC65}" type="presOf" srcId="{D4A081E0-4607-4CFD-B30C-83578996DEF0}" destId="{767F190B-11F0-4BBC-82FE-0D28995C47B0}" srcOrd="0" destOrd="0" presId="urn:microsoft.com/office/officeart/2005/8/layout/equation2"/>
    <dgm:cxn modelId="{0BA72600-4883-478B-9EC6-697B9466364A}" type="presParOf" srcId="{A37BEA30-9570-4B06-B73E-9A75B4C5E7EB}" destId="{2D4E3E89-2D14-4889-90D1-9F787089CAA3}" srcOrd="0" destOrd="0" presId="urn:microsoft.com/office/officeart/2005/8/layout/equation2"/>
    <dgm:cxn modelId="{FFF3D96B-0592-4796-8294-2FF285109465}" type="presParOf" srcId="{2D4E3E89-2D14-4889-90D1-9F787089CAA3}" destId="{62A9FAA1-749E-4E36-8FB2-4128180736C8}" srcOrd="0" destOrd="0" presId="urn:microsoft.com/office/officeart/2005/8/layout/equation2"/>
    <dgm:cxn modelId="{45D82E59-2074-4D67-99B2-0EA828E83451}" type="presParOf" srcId="{2D4E3E89-2D14-4889-90D1-9F787089CAA3}" destId="{F176DB3C-6544-4FBF-9028-6E3C9690B6B4}" srcOrd="1" destOrd="0" presId="urn:microsoft.com/office/officeart/2005/8/layout/equation2"/>
    <dgm:cxn modelId="{1FC34CD5-946B-4486-8801-DD8A0054FC3A}" type="presParOf" srcId="{2D4E3E89-2D14-4889-90D1-9F787089CAA3}" destId="{60623721-8EF7-47FD-94E1-09DEBA71FB95}" srcOrd="2" destOrd="0" presId="urn:microsoft.com/office/officeart/2005/8/layout/equation2"/>
    <dgm:cxn modelId="{C5740D6F-F2AB-4590-ACD0-550F60E9B2F9}" type="presParOf" srcId="{2D4E3E89-2D14-4889-90D1-9F787089CAA3}" destId="{48CECB6C-B9E0-4ED9-87A8-AD353AD05C68}" srcOrd="3" destOrd="0" presId="urn:microsoft.com/office/officeart/2005/8/layout/equation2"/>
    <dgm:cxn modelId="{9F54EE51-A2CF-45E6-AEDA-3488085AF33B}" type="presParOf" srcId="{2D4E3E89-2D14-4889-90D1-9F787089CAA3}" destId="{D84C25EB-67E3-488B-8E43-4589CB56CF2C}" srcOrd="4" destOrd="0" presId="urn:microsoft.com/office/officeart/2005/8/layout/equation2"/>
    <dgm:cxn modelId="{3B2E9CE4-A015-4B9E-B75D-207A203C4B5D}" type="presParOf" srcId="{A37BEA30-9570-4B06-B73E-9A75B4C5E7EB}" destId="{A3FA6A04-3563-4A7E-BA2A-46B605BFA6C2}" srcOrd="1" destOrd="0" presId="urn:microsoft.com/office/officeart/2005/8/layout/equation2"/>
    <dgm:cxn modelId="{BA40BA59-B4B9-43AA-8400-32EFE82E839B}" type="presParOf" srcId="{A3FA6A04-3563-4A7E-BA2A-46B605BFA6C2}" destId="{1BAA0FC5-C24B-42DC-A302-0F6C1D6D095A}" srcOrd="0" destOrd="0" presId="urn:microsoft.com/office/officeart/2005/8/layout/equation2"/>
    <dgm:cxn modelId="{BF6BEA62-C535-4AE3-BEAF-D05DE00418E0}" type="presParOf" srcId="{A37BEA30-9570-4B06-B73E-9A75B4C5E7EB}" destId="{767F190B-11F0-4BBC-82FE-0D28995C47B0}" srcOrd="2" destOrd="0" presId="urn:microsoft.com/office/officeart/2005/8/layout/equati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777B8-9CFE-43CF-B98F-D6885F0FC4A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447C5-ED00-4AB1-A386-9A9B339D6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1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9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5200" y="762000"/>
            <a:ext cx="5486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7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2932851_1206162069416877_720473447762933645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752600"/>
            <a:ext cx="76200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0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705600"/>
            <a:chOff x="152400" y="1524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495800" y="573071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মূলধন ব্যয় নির্ণয়  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362607" y="1295400"/>
            <a:ext cx="11295993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মূলধনের উৎস যেমন ভিন্ন ভিন্ন, প্রতিটি উৎসের খরচও তেমনি ভিন্ন।সাধারণত অর্থ সরবরাহকারীরা তাদের বিনিয়োগকে যত বেশি ঝুঁকিপূর্ণ মনে করবে, তাদের প্রত্যাশিত আয়ের হারও তত বেশি হবে।</a:t>
            </a:r>
            <a:endParaRPr lang="en-US" sz="3200" dirty="0"/>
          </a:p>
        </p:txBody>
      </p:sp>
      <p:pic>
        <p:nvPicPr>
          <p:cNvPr id="11" name="Picture 10" descr="imagesg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" y="2837329"/>
            <a:ext cx="5036051" cy="3351263"/>
          </a:xfrm>
          <a:prstGeom prst="rect">
            <a:avLst/>
          </a:prstGeom>
        </p:spPr>
      </p:pic>
      <p:pic>
        <p:nvPicPr>
          <p:cNvPr id="14" name="Picture 13" descr="imageso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837329"/>
            <a:ext cx="4724400" cy="33348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12192000" cy="6553200"/>
            <a:chOff x="152400" y="1524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609600" y="1295400"/>
            <a:ext cx="11161986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 সমন্বয়কৃত ঋণ মূলধন খরচ=করপূর্ব ঋণ মূলধন ব্যয়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ᵡ</a:t>
            </a:r>
            <a:r>
              <a:rPr lang="bn-BD" sz="28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১-কর হার)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19600" y="685801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মূলধন ব্যয় নির্ণয়  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609600" y="1828801"/>
            <a:ext cx="11161986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মনে করি, সোনালী ব্যাংক ব্যবসায়ীকে ৫,০০,০০০ টাকা ১৫% হার সুদে ঋণ দিতে সম্মত হয়েছে। এক্ষেত্রে  ব্যবসায়ীর ঋণ মূলধন ব্যয় হবে ১৫%। ৩০% কর হার দিয়ে সমন্বয় করলে-</a:t>
            </a: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সমন্বয়কৃত ঋণ মূলধন  খরচ=করপূর্ব ঋণ মূলধন ব্যয়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ᵡ</a:t>
            </a:r>
            <a:r>
              <a:rPr lang="bn-BD" sz="28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১-কর হার) </a:t>
            </a: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=১৫% 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ᵡ</a:t>
            </a:r>
            <a:r>
              <a:rPr lang="bn-BD" sz="2800" b="1" dirty="0">
                <a:solidFill>
                  <a:srgbClr val="FF0000"/>
                </a:solidFill>
                <a:latin typeface="Arial"/>
                <a:cs typeface="Arial"/>
              </a:rPr>
              <a:t> (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১- ৩০%)=১০.৫%</a:t>
            </a:r>
          </a:p>
        </p:txBody>
      </p:sp>
      <p:pic>
        <p:nvPicPr>
          <p:cNvPr id="13" name="Picture 12" descr="images7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845671"/>
            <a:ext cx="3911272" cy="1478929"/>
          </a:xfrm>
          <a:prstGeom prst="rect">
            <a:avLst/>
          </a:prstGeom>
        </p:spPr>
      </p:pic>
      <p:pic>
        <p:nvPicPr>
          <p:cNvPr id="14" name="Picture 13" descr="imagesbh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806891"/>
            <a:ext cx="3886200" cy="1374710"/>
          </a:xfrm>
          <a:prstGeom prst="rect">
            <a:avLst/>
          </a:prstGeom>
        </p:spPr>
      </p:pic>
      <p:pic>
        <p:nvPicPr>
          <p:cNvPr id="15" name="Picture 14" descr="imagesq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949901"/>
            <a:ext cx="4495800" cy="2370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12192000" cy="6553200"/>
            <a:chOff x="152400" y="1524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114800" y="762001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অগ্রাধিকার শেয়ারের ব্যয়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533400" y="1371600"/>
            <a:ext cx="111252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অগ্রাধিকার শেয়ার মালিকরা নির্দিষ্ট হারে অনির্দিষ্ট সময়ের জন্য বাধ্যতামূলক লভ্যাংশ পেয়ে থাকে।</a:t>
            </a:r>
          </a:p>
          <a:p>
            <a:pPr algn="just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অগ্রাধিকার শেয়ার মূলধন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GB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=শেয়ার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মালিকদের প্রত্যাশিত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লভ্যাং</a:t>
            </a:r>
            <a:r>
              <a:rPr lang="en-GB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× ১০০</a:t>
            </a:r>
          </a:p>
          <a:p>
            <a:pPr algn="just"/>
            <a:r>
              <a:rPr lang="en-GB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			          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শেয়ার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 থেকে প্রাপ্ত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414" y="4150311"/>
            <a:ext cx="11238186" cy="17543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কোং ৮% অগ্রাধিকার শেয়ার ইস্যু করে। প্রতিটি শেয়ারের লিখিত মূল্য ১০০ টাকা এবংবিক্রি থেকে প্রাপ্ত অর্থ ৯০ টাকা। এখানে, অগ্রাধিকার শেয়ার মূলধন ব্যয়=(৮/৯০)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ᵡ</a:t>
            </a:r>
            <a:r>
              <a:rPr lang="bn-BD" sz="3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১০০=৮.৮৯%।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29200" y="2971800"/>
            <a:ext cx="487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12192000" cy="6553200"/>
            <a:chOff x="152400" y="1524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962400" y="685801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সাধারণ শেয়ার মূলধন ব্যয়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420414" y="1295400"/>
            <a:ext cx="11351172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বাজারে সাধারণ শেয়ার বিক্রির মাধ্যমে কোং তার মূলধন সংস্থান করে।তবে-</a:t>
            </a:r>
          </a:p>
          <a:p>
            <a:pPr algn="just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☺</a:t>
            </a:r>
            <a:r>
              <a:rPr lang="en-GB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কোম্পানী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ইক্যুইটি মূলধনের উপর সবসময় লভ্যাংশ দিতে বাধ্য থাকেনা।</a:t>
            </a:r>
          </a:p>
          <a:p>
            <a:pPr algn="just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☺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লভ্যাংশ দিলেও প্রদত্ত লভ্যাংশের পরিমাণ বা হার সবসময় সমান থাকেনা।</a:t>
            </a:r>
          </a:p>
        </p:txBody>
      </p:sp>
      <p:pic>
        <p:nvPicPr>
          <p:cNvPr id="11" name="Picture 10" descr="images (6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994" y="3463661"/>
            <a:ext cx="3753126" cy="2207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images (4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793" y="3461583"/>
            <a:ext cx="3864945" cy="22144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93" y="3462229"/>
            <a:ext cx="3642739" cy="22123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7056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20414" y="4671191"/>
            <a:ext cx="11351172" cy="12003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কোং-র শেয়ারের বর্তমান বাজার মূল্য ১১০ টাকা। প্রতিটি শেয়ারের লভ্যাংশ ১০ টাকা। এখানে, সাধারণ শেয়ার মূলধন ব্যয়=(১০/১১০)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ᵡ</a:t>
            </a:r>
            <a:r>
              <a:rPr lang="bn-BD" sz="3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১০০=৯.০৯%।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2400" y="685801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সাধারণ শেয়ার মূলধন ব্যয়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420414" y="1293502"/>
            <a:ext cx="11351172" cy="34163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শূণ্য লভ্যাংশ বৃদ্ধি পদ্ধতিঃ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বর্তমান এবং ভবিষ্যৎ বছরগুলোতে লভ্যাংশ সমান থাকলে-</a:t>
            </a:r>
          </a:p>
          <a:p>
            <a:pPr algn="just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সাধারণ শেয়ার মূলধন ব্যয়</a:t>
            </a:r>
            <a:r>
              <a:rPr lang="en-GB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3600" baseline="30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bn-BD" sz="3600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GB" sz="3600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GB" sz="3600" baseline="-25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GB" sz="4800" b="1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×১০০</a:t>
            </a:r>
            <a:endParaRPr lang="en-GB" sz="4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GB" sz="3600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				</a:t>
            </a:r>
            <a:r>
              <a:rPr lang="bn-BD" sz="3600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শেয়ার মূল্য০</a:t>
            </a:r>
            <a:endParaRPr lang="en-GB" sz="3600" baseline="-25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aseline="30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bn-BD" sz="3600" baseline="-25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=বছর শেষে প্রত্যাশিত লভ্যাংশ</a:t>
            </a:r>
          </a:p>
          <a:p>
            <a:pPr algn="just"/>
            <a:r>
              <a:rPr lang="en-GB" sz="3600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শেয়ার </a:t>
            </a:r>
            <a:r>
              <a:rPr lang="bn-BD" sz="3600" baseline="-25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মূল্য০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GB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শেয়ারের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বর্তমান বাজার মূল্য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19600" y="3200400"/>
            <a:ext cx="2819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12115800" cy="68580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24610" y="4530536"/>
            <a:ext cx="11280228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কোং-র শেয়ারের বর্তমান বাজার মূল্য ১১০ টাকা। প্রতিটি শেয়ারের বাজার মূল্য ১৫০ টাকা; লভ্যাংশ ১৫ টাকা এবং বৃদ্ধির হার ৫%। এখানে, সাধারণ শেয়ার মূলধন ব্যয়=(১৫(১+০.৫)/১৫০) 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ᵡ</a:t>
            </a:r>
            <a:r>
              <a:rPr lang="bn-BD" sz="3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১০০=১৫.৫%।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2400" y="685801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সাধারণ শেয়ার মূলধন ব্যয়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417786" y="1447801"/>
            <a:ext cx="11280228" cy="28007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স্থিরহারে লভ্যাংশ বৃদ্ধি পদ্ধতিঃ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বর্তমান এবং ভবিষ্যৎ বছরগুলোতে লভ্যাংশ সমান থাকলে-</a:t>
            </a:r>
          </a:p>
          <a:p>
            <a:pPr algn="just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সাধারণ শেয়ার মূলধন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GB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3600" b="1" baseline="30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en-GB" sz="3600" b="1" baseline="30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     (১+বৃদ্ধিরহার)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GB" sz="3200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				        </a:t>
            </a:r>
            <a:r>
              <a:rPr lang="en-GB" sz="4400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শেয়ার মূল্য০</a:t>
            </a:r>
            <a:r>
              <a:rPr lang="en-GB" sz="4400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GB" sz="4400" baseline="-25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GB" sz="4400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aseline="-25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GB" sz="4400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GB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এখানে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aseline="30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bn-BD" sz="3200" baseline="-25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baseline="30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লভ্যাংশ০ (১+বৃদ্ধির হার)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baseline="-25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শেয়ার মূল্য০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=শেয়ারের বর্তমান বাজার মূল্য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29200" y="2514599"/>
            <a:ext cx="388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011316" y="2222212"/>
            <a:ext cx="118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rial"/>
                <a:cs typeface="Arial"/>
              </a:rPr>
              <a:t>ᵡ১০০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1162050"/>
            <a:ext cx="3733800" cy="6667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bn-BD" sz="6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438401"/>
            <a:ext cx="1089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কোং ১০০০ টাকা লিখিত মূল্যের ১০% অগ্রাধিকার শেয়ার বাজারে বিক্রির চিন্তা করছে। প্রতিটি শেয়ার বিক্রি থেকে কোং ৮২০ টাকা পাওয়ার প্রত্যাশা করে। বর্ণিত তথ্যাদি ব্যবহার করে অগ্রাধিকার শেয়ারের ব্যয় নির্ণয় কর।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52400"/>
            <a:ext cx="12115800" cy="6553200"/>
            <a:chOff x="152400" y="152400"/>
            <a:chExt cx="8839200" cy="6553200"/>
          </a:xfrm>
        </p:grpSpPr>
        <p:sp>
          <p:nvSpPr>
            <p:cNvPr id="6" name="Rectangle 5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67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1085850"/>
            <a:ext cx="3733800" cy="6667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60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438400"/>
            <a:ext cx="111252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কাম্য ঋণনীতি কিভাবে মূলধন খরচ সর্বনিম্ন রাখতে সাহায্য করবে তা বর্ণনা কর।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52400"/>
            <a:ext cx="12192000" cy="6553200"/>
            <a:chOff x="152400" y="152400"/>
            <a:chExt cx="8839200" cy="6553200"/>
          </a:xfrm>
        </p:grpSpPr>
        <p:sp>
          <p:nvSpPr>
            <p:cNvPr id="5" name="Rectangle 4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imagesrt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099560"/>
            <a:ext cx="3581400" cy="2148840"/>
          </a:xfrm>
          <a:prstGeom prst="rect">
            <a:avLst/>
          </a:prstGeom>
        </p:spPr>
      </p:pic>
      <p:pic>
        <p:nvPicPr>
          <p:cNvPr id="9" name="Picture 8" descr="images (4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114800"/>
            <a:ext cx="4114800" cy="2133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58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1262" y="638175"/>
            <a:ext cx="269327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752601"/>
            <a:ext cx="1074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মূলধন ব্যয় কী?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মূলধন ব্যয় নির্ণয়ের তাৎপর্য কী?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ঋণ মূলধন ব্যয় নির্ণয়ের সূত্র বল।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অগ্রাধিকার শেয়ার মূলধন ব্যয় নির্ণয়ের সূত্র বল। 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শূণ্য লভ্যাংশ বৃদ্ধি পদ্ধতিতে সাধারণ শেয়ার মূলধন ব্যয় নির্ণয়ের সূত্র বল।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স্থিরহারে লভ্যাংশ বৃদ্ধি পদ্ধতিতে সাধারণ শেয়ার মূলধন ব্যয় নির্ণয়ের সূত্র বল।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52400"/>
            <a:ext cx="12115800" cy="6553200"/>
            <a:chOff x="152400" y="152400"/>
            <a:chExt cx="8839200" cy="6553200"/>
          </a:xfrm>
        </p:grpSpPr>
        <p:sp>
          <p:nvSpPr>
            <p:cNvPr id="6" name="Rectangle 5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541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1009650"/>
            <a:ext cx="4114800" cy="10477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88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990433"/>
            <a:ext cx="10820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কোং-র প্রতিটি শেয়ারের বাজার মূল্য ১২৫ টাকা; লভ্যাংশ ১২ টাকা এবং বৃদ্ধির হার ১০%। সাধারণ শেয়ার মূলধন ব্যয় নির্ণয় কর।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152400"/>
            <a:ext cx="12039600" cy="6553200"/>
            <a:chOff x="152400" y="152400"/>
            <a:chExt cx="8839200" cy="6553200"/>
          </a:xfrm>
        </p:grpSpPr>
        <p:sp>
          <p:nvSpPr>
            <p:cNvPr id="5" name="Rectangle 4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72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689" y="584269"/>
            <a:ext cx="5568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448" y="2784138"/>
            <a:ext cx="5595581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71" y="4230590"/>
            <a:ext cx="6100549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এলএম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আছহাব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হৃদয়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25" y="1060802"/>
            <a:ext cx="2332275" cy="31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7553-9CBA-4E3B-8D84-12D87EDD1E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5657850"/>
            <a:ext cx="3733800" cy="6667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bn-BD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12039600" cy="6553200"/>
            <a:chOff x="152400" y="152400"/>
            <a:chExt cx="8839200" cy="6553200"/>
          </a:xfrm>
        </p:grpSpPr>
        <p:sp>
          <p:nvSpPr>
            <p:cNvPr id="5" name="Rectangle 4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38175"/>
            <a:ext cx="11209283" cy="4924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142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0" y="0"/>
            <a:ext cx="120679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5800" y="5410201"/>
            <a:ext cx="10972800" cy="9144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উপরের চিত্রে আমরা কী দেখতে পাচ্ছি? মূলধন সংগ্রহ করতে আমাদের কি ধরনের ত্যাগ স্বীকার করতে হয়?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ndex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899930"/>
            <a:ext cx="4343400" cy="2357870"/>
          </a:xfrm>
          <a:prstGeom prst="rect">
            <a:avLst/>
          </a:prstGeom>
        </p:spPr>
      </p:pic>
      <p:pic>
        <p:nvPicPr>
          <p:cNvPr id="12" name="Picture 11" descr="imagess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914400"/>
            <a:ext cx="4572000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download (1) -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048000"/>
            <a:ext cx="4648201" cy="2209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images (5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599" y="838202"/>
            <a:ext cx="4250987" cy="20573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7296"/>
            <a:ext cx="10515600" cy="6678304"/>
            <a:chOff x="152400" y="1524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304800" y="457199"/>
              <a:ext cx="8686800" cy="6173627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own Arrow Callout 6"/>
          <p:cNvSpPr/>
          <p:nvPr/>
        </p:nvSpPr>
        <p:spPr>
          <a:xfrm>
            <a:off x="3124200" y="990600"/>
            <a:ext cx="5867400" cy="1295400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একটি ভিডিও উপভোগ 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043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4323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download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4038601"/>
            <a:ext cx="37338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b232b63b8edd48f0db727701b33aff4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11201400" cy="522426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76200"/>
            <a:ext cx="12192000" cy="6629400"/>
            <a:chOff x="152400" y="1524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981200" y="2993131"/>
            <a:ext cx="78486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মূলধন ব্যয়</a:t>
            </a:r>
            <a:endParaRPr lang="bn-BD" sz="199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5800" y="933450"/>
            <a:ext cx="3276600" cy="11239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8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862" y="2133600"/>
            <a:ext cx="11403724" cy="3886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algn="just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ব্যয়ের ধারণা ব্যাখ্যা করতে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 ব্যয় নির্ণয়ের তাৎপর্য ব্যাখ্যা করতে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 ব্যয় নির্ণয় করতে পারবে।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152400" y="152400"/>
            <a:chExt cx="8839200" cy="6553200"/>
          </a:xfrm>
        </p:grpSpPr>
        <p:sp>
          <p:nvSpPr>
            <p:cNvPr id="7" name="Rectangle 6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73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608" y="1371600"/>
            <a:ext cx="11408978" cy="228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 বিভিন্ন উৎস রয়েছে। প্রতিটি উৎস থেকে অর্থ সরবরাহকারীদের একটি প্রত্যাশিত আয় থাকে। তহবিল সরবরাহকারীদের এই প্রত্যাশিত আয়ই সংগ্রহকারী প্রতিষ্ঠানের জন্য মূলধন খরচ হিসেবে পরিগণিত হয়।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2697" y="667319"/>
            <a:ext cx="1828800" cy="6667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bn-B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705600"/>
            <a:chOff x="152400" y="152400"/>
            <a:chExt cx="8839200" cy="6553200"/>
          </a:xfrm>
        </p:grpSpPr>
        <p:sp>
          <p:nvSpPr>
            <p:cNvPr id="6" name="Rectangle 5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downloa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09" y="3810000"/>
            <a:ext cx="3978796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imagesnm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879113"/>
            <a:ext cx="4191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085" y="579210"/>
            <a:ext cx="11374821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মূলধন খরচঃ বড় বড় প্রতিষ্ঠান তাদের বিনিয়োগের জন্য প্রয়োজনীয় তহবিল এক বা একাধিক উৎস থেকে সংস্থান করে। এক্ষেত্রে সবগুলো উৎসের মূলধন খরচের গড় হারকেই উক্ত প্রতিষ্ঠানের মূলধন খরচ।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15800" cy="6846627"/>
            <a:chOff x="0" y="228600"/>
            <a:chExt cx="8839200" cy="6553200"/>
          </a:xfrm>
        </p:grpSpPr>
        <p:sp>
          <p:nvSpPr>
            <p:cNvPr id="6" name="Rectangle 5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286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images6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7001"/>
            <a:ext cx="4572000" cy="1981201"/>
          </a:xfrm>
          <a:prstGeom prst="rect">
            <a:avLst/>
          </a:prstGeom>
        </p:spPr>
      </p:pic>
      <p:pic>
        <p:nvPicPr>
          <p:cNvPr id="12" name="Picture 11" descr="imagesbh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311" y="2648804"/>
            <a:ext cx="4975441" cy="1981200"/>
          </a:xfrm>
          <a:prstGeom prst="rect">
            <a:avLst/>
          </a:prstGeom>
        </p:spPr>
      </p:pic>
      <p:pic>
        <p:nvPicPr>
          <p:cNvPr id="14" name="Picture 13" descr="imagescb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425649"/>
            <a:ext cx="4960225" cy="1823605"/>
          </a:xfrm>
          <a:prstGeom prst="rect">
            <a:avLst/>
          </a:prstGeom>
        </p:spPr>
      </p:pic>
      <p:pic>
        <p:nvPicPr>
          <p:cNvPr id="15" name="Picture 14" descr="imagesft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433455"/>
            <a:ext cx="4572000" cy="1891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12192000" cy="6705600"/>
            <a:chOff x="152400" y="1524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304800" y="457200"/>
              <a:ext cx="8534400" cy="6096000"/>
            </a:xfrm>
            <a:prstGeom prst="rect">
              <a:avLst/>
            </a:prstGeom>
            <a:noFill/>
            <a:ln w="57150">
              <a:solidFill>
                <a:srgbClr val="00B0F0">
                  <a:alpha val="48000"/>
                </a:srgb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638175"/>
              <a:ext cx="8229600" cy="576262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772103" y="675951"/>
            <a:ext cx="487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মূলধন ব্যয় নির্ণয়ের তাৎপর্য</a:t>
            </a:r>
            <a:endParaRPr lang="en-US" sz="4400" b="1" dirty="0"/>
          </a:p>
        </p:txBody>
      </p:sp>
      <p:sp>
        <p:nvSpPr>
          <p:cNvPr id="22" name="Rectangle 21"/>
          <p:cNvSpPr/>
          <p:nvPr/>
        </p:nvSpPr>
        <p:spPr>
          <a:xfrm>
            <a:off x="362607" y="1524000"/>
            <a:ext cx="11408979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প্রতিষ্ঠানের আর্থিক ব্যবস্থাপনার সিদ্ধান্ত গ্রহণে, অর্থায়নের সঠিক উৎস বেছে নেয়া থেকে শুরু করে বিনিয়োগ সুযোগ বা প্রকল্প মূল্যায়ন পর্যন্ত প্রয়োগ করা হয় মূলধন খরচ।</a:t>
            </a: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498552920"/>
              </p:ext>
            </p:extLst>
          </p:nvPr>
        </p:nvGraphicFramePr>
        <p:xfrm>
          <a:off x="1447800" y="3352800"/>
          <a:ext cx="7620000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62A9FAA1-749E-4E36-8FB2-412818073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3">
                                            <p:graphicEl>
                                              <a:dgm id="{62A9FAA1-749E-4E36-8FB2-412818073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60623721-8EF7-47FD-94E1-09DEBA71F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3">
                                            <p:graphicEl>
                                              <a:dgm id="{60623721-8EF7-47FD-94E1-09DEBA71F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D84C25EB-67E3-488B-8E43-4589CB56C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3">
                                            <p:graphicEl>
                                              <a:dgm id="{D84C25EB-67E3-488B-8E43-4589CB56C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3FA6A04-3563-4A7E-BA2A-46B605BFA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3">
                                            <p:graphicEl>
                                              <a:dgm id="{A3FA6A04-3563-4A7E-BA2A-46B605BFA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67F190B-11F0-4BBC-82FE-0D28995C4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">
                                            <p:graphicEl>
                                              <a:dgm id="{767F190B-11F0-4BBC-82FE-0D28995C4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Graphic spid="2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645</Words>
  <Application>Microsoft Office PowerPoint</Application>
  <PresentationFormat>Widescreen</PresentationFormat>
  <Paragraphs>76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Lm Ashab Uddin Ridoy</cp:lastModifiedBy>
  <cp:revision>155</cp:revision>
  <dcterms:created xsi:type="dcterms:W3CDTF">2006-08-16T00:00:00Z</dcterms:created>
  <dcterms:modified xsi:type="dcterms:W3CDTF">2019-10-15T01:34:40Z</dcterms:modified>
</cp:coreProperties>
</file>