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59" r:id="rId4"/>
    <p:sldId id="279" r:id="rId5"/>
    <p:sldId id="280" r:id="rId6"/>
    <p:sldId id="269" r:id="rId7"/>
    <p:sldId id="261" r:id="rId8"/>
    <p:sldId id="262" r:id="rId9"/>
    <p:sldId id="263" r:id="rId10"/>
    <p:sldId id="274" r:id="rId11"/>
    <p:sldId id="264" r:id="rId12"/>
    <p:sldId id="276" r:id="rId13"/>
    <p:sldId id="281"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66"/>
    <a:srgbClr val="003300"/>
    <a:srgbClr val="FF33CC"/>
    <a:srgbClr val="00FF00"/>
    <a:srgbClr val="C7D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4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pPr/>
              <a:t>15-Oct-19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3355873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pPr/>
              <a:t>15-Oct-19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1735000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pPr/>
              <a:t>15-Oct-19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3084318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F4AE9-912A-4396-982F-F19A6A6C5B19}" type="datetimeFigureOut">
              <a:rPr lang="en-US" smtClean="0"/>
              <a:pPr/>
              <a:t>15-Oct-19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2961348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F4AE9-912A-4396-982F-F19A6A6C5B19}" type="datetimeFigureOut">
              <a:rPr lang="en-US" smtClean="0"/>
              <a:pPr/>
              <a:t>15-Oct-19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2297822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F4AE9-912A-4396-982F-F19A6A6C5B19}" type="datetimeFigureOut">
              <a:rPr lang="en-US" smtClean="0"/>
              <a:pPr/>
              <a:t>15-Oct-19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260180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F4AE9-912A-4396-982F-F19A6A6C5B19}" type="datetimeFigureOut">
              <a:rPr lang="en-US" smtClean="0"/>
              <a:pPr/>
              <a:t>15-Oct-19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1985877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F4AE9-912A-4396-982F-F19A6A6C5B19}" type="datetimeFigureOut">
              <a:rPr lang="en-US" smtClean="0"/>
              <a:pPr/>
              <a:t>15-Oct-19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3289794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F4AE9-912A-4396-982F-F19A6A6C5B19}" type="datetimeFigureOut">
              <a:rPr lang="en-US" smtClean="0"/>
              <a:pPr/>
              <a:t>15-Oct-19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1502027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F4AE9-912A-4396-982F-F19A6A6C5B19}" type="datetimeFigureOut">
              <a:rPr lang="en-US" smtClean="0"/>
              <a:pPr/>
              <a:t>15-Oct-19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3393884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F4AE9-912A-4396-982F-F19A6A6C5B19}" type="datetimeFigureOut">
              <a:rPr lang="en-US" smtClean="0"/>
              <a:pPr/>
              <a:t>15-Oct-19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02279-F56D-4C23-A54E-7C04AA7D2084}" type="slidenum">
              <a:rPr lang="en-US" smtClean="0"/>
              <a:pPr/>
              <a:t>‹#›</a:t>
            </a:fld>
            <a:endParaRPr lang="en-US"/>
          </a:p>
        </p:txBody>
      </p:sp>
    </p:spTree>
    <p:extLst>
      <p:ext uri="{BB962C8B-B14F-4D97-AF65-F5344CB8AC3E}">
        <p14:creationId xmlns:p14="http://schemas.microsoft.com/office/powerpoint/2010/main" val="4151815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F4AE9-912A-4396-982F-F19A6A6C5B19}" type="datetimeFigureOut">
              <a:rPr lang="en-US" smtClean="0"/>
              <a:pPr/>
              <a:t>15-Oct-19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02279-F56D-4C23-A54E-7C04AA7D2084}"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857" y="27137"/>
            <a:ext cx="12144285" cy="6803726"/>
          </a:xfrm>
          <a:prstGeom prst="rect">
            <a:avLst/>
          </a:prstGeom>
        </p:spPr>
      </p:pic>
    </p:spTree>
    <p:extLst>
      <p:ext uri="{BB962C8B-B14F-4D97-AF65-F5344CB8AC3E}">
        <p14:creationId xmlns:p14="http://schemas.microsoft.com/office/powerpoint/2010/main" val="99653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59" y="4492266"/>
            <a:ext cx="3581400" cy="1914525"/>
          </a:xfrm>
          <a:prstGeom prst="rect">
            <a:avLst/>
          </a:prstGeom>
        </p:spPr>
      </p:pic>
      <p:sp>
        <p:nvSpPr>
          <p:cNvPr id="9" name="Title 8"/>
          <p:cNvSpPr>
            <a:spLocks noGrp="1"/>
          </p:cNvSpPr>
          <p:nvPr>
            <p:ph type="title"/>
          </p:nvPr>
        </p:nvSpPr>
        <p:spPr>
          <a:xfrm>
            <a:off x="903513" y="1139604"/>
            <a:ext cx="10515600" cy="5181600"/>
          </a:xfrm>
        </p:spPr>
        <p:txBody>
          <a:bodyPr>
            <a:prstTxWarp prst="textWave1">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তথ্য</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ও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যোগাযোগ</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প্রযুক্তি</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ক্লাসে</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সকলকে</a:t>
            </a:r>
            <a:r>
              <a:rPr lang="en-US"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8000" b="1" dirty="0" err="1"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স্বাগতম</a:t>
            </a:r>
            <a:r>
              <a:rPr lang="bn-IN" sz="8000" b="1" dirty="0" smtClean="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en-US" sz="8000" b="1" dirty="0">
              <a:ln w="11430"/>
              <a:solidFill>
                <a:srgbClr val="2D0EB2"/>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7542708" y="332357"/>
            <a:ext cx="2952750" cy="1990725"/>
          </a:xfrm>
          <a:prstGeom prst="rect">
            <a:avLst/>
          </a:prstGeom>
        </p:spPr>
      </p:pic>
    </p:spTree>
    <p:extLst>
      <p:ext uri="{BB962C8B-B14F-4D97-AF65-F5344CB8AC3E}">
        <p14:creationId xmlns:p14="http://schemas.microsoft.com/office/powerpoint/2010/main" val="12694311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6672"/>
          </a:xfrm>
        </p:spPr>
        <p:txBody>
          <a:bodyPr/>
          <a:lstStyle/>
          <a:p>
            <a:r>
              <a:rPr lang="bn-BD" dirty="0" smtClean="0"/>
              <a:t/>
            </a:r>
            <a:br>
              <a:rPr lang="bn-BD" dirty="0" smtClean="0"/>
            </a:br>
            <a:endParaRPr lang="en-US" dirty="0"/>
          </a:p>
        </p:txBody>
      </p:sp>
      <p:pic>
        <p:nvPicPr>
          <p:cNvPr id="6146" name="Picture 2" descr="J:\ \New folder\m\22d5159d06741a2b034e554d22992b9b.jpg"/>
          <p:cNvPicPr>
            <a:picLocks noChangeAspect="1" noChangeArrowheads="1"/>
          </p:cNvPicPr>
          <p:nvPr/>
        </p:nvPicPr>
        <p:blipFill>
          <a:blip r:embed="rId2"/>
          <a:srcRect/>
          <a:stretch>
            <a:fillRect/>
          </a:stretch>
        </p:blipFill>
        <p:spPr bwMode="auto">
          <a:xfrm>
            <a:off x="10019763" y="188407"/>
            <a:ext cx="1913586" cy="1048645"/>
          </a:xfrm>
          <a:prstGeom prst="rect">
            <a:avLst/>
          </a:prstGeom>
          <a:noFill/>
        </p:spPr>
      </p:pic>
      <p:sp>
        <p:nvSpPr>
          <p:cNvPr id="4" name="TextBox 3"/>
          <p:cNvSpPr txBox="1"/>
          <p:nvPr/>
        </p:nvSpPr>
        <p:spPr>
          <a:xfrm>
            <a:off x="3244501" y="293482"/>
            <a:ext cx="6001555" cy="646331"/>
          </a:xfrm>
          <a:prstGeom prst="rect">
            <a:avLst/>
          </a:prstGeom>
          <a:noFill/>
        </p:spPr>
        <p:txBody>
          <a:bodyPr wrap="square" rtlCol="0">
            <a:spAutoFit/>
          </a:bodyPr>
          <a:lstStyle/>
          <a:p>
            <a:r>
              <a:rPr lang="bn-IN" sz="3600" dirty="0">
                <a:solidFill>
                  <a:srgbClr val="7030A0"/>
                </a:solidFill>
                <a:latin typeface="NikoshBAN" panose="02000000000000000000" pitchFamily="2" charset="0"/>
                <a:cs typeface="NikoshBAN" panose="02000000000000000000" pitchFamily="2" charset="0"/>
              </a:rPr>
              <a:t>সামাজিক </a:t>
            </a:r>
            <a:r>
              <a:rPr lang="bn-IN" sz="3600" dirty="0" smtClean="0">
                <a:solidFill>
                  <a:srgbClr val="7030A0"/>
                </a:solidFill>
                <a:latin typeface="NikoshBAN" panose="02000000000000000000" pitchFamily="2" charset="0"/>
                <a:cs typeface="NikoshBAN" panose="02000000000000000000" pitchFamily="2" charset="0"/>
              </a:rPr>
              <a:t>যোগাযোগে</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সাইটের</a:t>
            </a:r>
            <a:r>
              <a:rPr lang="en-US" sz="3600" dirty="0" smtClean="0">
                <a:solidFill>
                  <a:srgbClr val="7030A0"/>
                </a:solidFill>
                <a:latin typeface="NikoshBAN" panose="02000000000000000000" pitchFamily="2" charset="0"/>
                <a:cs typeface="NikoshBAN" panose="02000000000000000000" pitchFamily="2" charset="0"/>
              </a:rPr>
              <a:t> </a:t>
            </a:r>
            <a:r>
              <a:rPr lang="bn-IN"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ব্যবহার</a:t>
            </a:r>
            <a:endParaRPr lang="en-US" sz="3600" dirty="0"/>
          </a:p>
        </p:txBody>
      </p:sp>
      <p:sp>
        <p:nvSpPr>
          <p:cNvPr id="6" name="TextBox 5"/>
          <p:cNvSpPr txBox="1"/>
          <p:nvPr/>
        </p:nvSpPr>
        <p:spPr>
          <a:xfrm>
            <a:off x="643944" y="4710857"/>
            <a:ext cx="10709856" cy="1754326"/>
          </a:xfrm>
          <a:prstGeom prst="rect">
            <a:avLst/>
          </a:prstGeom>
          <a:noFill/>
        </p:spPr>
        <p:txBody>
          <a:bodyPr wrap="square" rtlCol="0">
            <a:spAutoFit/>
          </a:bodyPr>
          <a:lstStyle/>
          <a:p>
            <a:r>
              <a:rPr lang="bn-IN" sz="3600" dirty="0">
                <a:solidFill>
                  <a:srgbClr val="0000CC"/>
                </a:solidFill>
                <a:latin typeface="NikoshBAN" panose="02000000000000000000" pitchFamily="2" charset="0"/>
                <a:cs typeface="NikoshBAN" panose="02000000000000000000" pitchFamily="2" charset="0"/>
              </a:rPr>
              <a:t>ইন্টারনেটের ব্যবহার, ই-মেইল, মোবাইল ফোন ও মেসেজিং সিস্টেম, ব্লগিং এবং সামাজিক যোগাযোগ প্ল্যাটফর্ম সমুহ ব্যবহার করে বর্তমানে আইসিটি ভিত্তিক সামাজিক যোগাযোগ অনেকাংশে সহজ ।</a:t>
            </a:r>
            <a:endParaRPr lang="en-US" sz="3600" dirty="0">
              <a:solidFill>
                <a:srgbClr val="0000CC"/>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534" y="1308695"/>
            <a:ext cx="4367464" cy="32442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22" y="1309869"/>
            <a:ext cx="5401056" cy="3243072"/>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84" y="3280938"/>
            <a:ext cx="10515600" cy="2965316"/>
          </a:xfrm>
        </p:spPr>
        <p:txBody>
          <a:bodyPr>
            <a:noAutofit/>
          </a:bodyPr>
          <a:lstStyle/>
          <a:p>
            <a:pPr marL="0" indent="0">
              <a:buNone/>
            </a:pPr>
            <a:r>
              <a:rPr lang="bn-IN" sz="3600" dirty="0">
                <a:solidFill>
                  <a:srgbClr val="0000CC"/>
                </a:solidFill>
                <a:latin typeface="NikoshBAN" panose="02000000000000000000" pitchFamily="2" charset="0"/>
                <a:cs typeface="NikoshBAN" panose="02000000000000000000" pitchFamily="2" charset="0"/>
              </a:rPr>
              <a:t>সামাজিক যোগাযোগে সুবিধা সমুহঃ</a:t>
            </a:r>
            <a:r>
              <a:rPr lang="as-IN" sz="3600" dirty="0" smtClean="0">
                <a:latin typeface="NikoshBAN" panose="02000000000000000000" pitchFamily="2" charset="0"/>
                <a:cs typeface="NikoshBAN" panose="02000000000000000000" pitchFamily="2" charset="0"/>
              </a:rPr>
              <a:t>ফেসবুক </a:t>
            </a:r>
            <a:r>
              <a:rPr lang="as-IN" sz="3600" dirty="0">
                <a:latin typeface="NikoshBAN" panose="02000000000000000000" pitchFamily="2" charset="0"/>
                <a:cs typeface="NikoshBAN" panose="02000000000000000000" pitchFamily="2" charset="0"/>
              </a:rPr>
              <a:t>একটি আধুনিক সামাজিক যোগাযোগ মাধ্যম। পৃথিবীর সবদেশেই ফেসবুক সমান জনপ্রিয়। ফেসবুকের জনপ্রিয়তার সবচেয়ে বড় কারণ- এর নানা ধরনের </a:t>
            </a:r>
            <a:r>
              <a:rPr lang="as-IN" sz="3600" dirty="0" smtClean="0">
                <a:latin typeface="NikoshBAN" panose="02000000000000000000" pitchFamily="2" charset="0"/>
                <a:cs typeface="NikoshBAN" panose="02000000000000000000" pitchFamily="2" charset="0"/>
              </a:rPr>
              <a:t>অ্যাপ্লিকেশনস</a:t>
            </a:r>
            <a:r>
              <a:rPr lang="en-US"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যা অন্য কোনো সামাজিক সাইটে একত্রে পাওয়া যায় না। ব্যবহারবিধিও অপেক্ষাকৃত সহজ ও শৈল্পিক। বর্তমানে এটি প্রাত্যহিক জীবনের অবিচ্ছেদ্য অংশ, তারুণ্যের নতুন জানালা এবং স্বাধীন মত প্রকাশের একটি প্রযুক্তি মাধ্যম।</a:t>
            </a:r>
            <a:endParaRPr lang="en-US" sz="3600" dirty="0" smtClean="0">
              <a:latin typeface="NikoshBAN" panose="02000000000000000000" pitchFamily="2" charset="0"/>
              <a:cs typeface="NikoshBAN" panose="02000000000000000000" pitchFamily="2" charset="0"/>
            </a:endParaRPr>
          </a:p>
          <a:p>
            <a:pPr marL="0" indent="0">
              <a:buNone/>
            </a:pPr>
            <a:endParaRPr lang="en-US" sz="3600" dirty="0">
              <a:latin typeface="NikoshBAN" panose="02000000000000000000" pitchFamily="2" charset="0"/>
              <a:cs typeface="NikoshBAN" panose="02000000000000000000" pitchFamily="2" charset="0"/>
            </a:endParaRPr>
          </a:p>
          <a:p>
            <a:pPr marL="0" indent="0">
              <a:buNone/>
            </a:pPr>
            <a:endParaRPr lang="en-US" sz="3600" dirty="0" smtClean="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3058463" y="38638"/>
            <a:ext cx="5609018" cy="3157076"/>
          </a:xfrm>
          <a:prstGeom prst="rect">
            <a:avLst/>
          </a:prstGeom>
        </p:spPr>
      </p:pic>
    </p:spTree>
    <p:extLst>
      <p:ext uri="{BB962C8B-B14F-4D97-AF65-F5344CB8AC3E}">
        <p14:creationId xmlns:p14="http://schemas.microsoft.com/office/powerpoint/2010/main" val="2201566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474" y="3087757"/>
            <a:ext cx="10515600" cy="3454713"/>
          </a:xfrm>
        </p:spPr>
        <p:txBody>
          <a:bodyPr/>
          <a:lstStyle/>
          <a:p>
            <a:pPr marL="0" indent="0">
              <a:buNone/>
            </a:pPr>
            <a:r>
              <a:rPr lang="as-IN" sz="4000" dirty="0">
                <a:solidFill>
                  <a:srgbClr val="FF0000"/>
                </a:solidFill>
                <a:latin typeface="NikoshBAN" panose="02000000000000000000" pitchFamily="2" charset="0"/>
                <a:cs typeface="NikoshBAN" panose="02000000000000000000" pitchFamily="2" charset="0"/>
              </a:rPr>
              <a:t>ফেসবুকের নেতিবাচক </a:t>
            </a:r>
            <a:r>
              <a:rPr lang="as-IN" sz="4000" dirty="0" smtClean="0">
                <a:solidFill>
                  <a:srgbClr val="FF0000"/>
                </a:solidFill>
                <a:latin typeface="NikoshBAN" panose="02000000000000000000" pitchFamily="2" charset="0"/>
                <a:cs typeface="NikoshBAN" panose="02000000000000000000" pitchFamily="2" charset="0"/>
              </a:rPr>
              <a:t>দিক</a:t>
            </a:r>
            <a:r>
              <a:rPr lang="en-US" sz="4000" dirty="0" smtClean="0">
                <a:solidFill>
                  <a:srgbClr val="FF0000"/>
                </a:solidFill>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পৃথিবীর </a:t>
            </a:r>
            <a:r>
              <a:rPr lang="as-IN" sz="4000" dirty="0">
                <a:latin typeface="NikoshBAN" panose="02000000000000000000" pitchFamily="2" charset="0"/>
                <a:cs typeface="NikoshBAN" panose="02000000000000000000" pitchFamily="2" charset="0"/>
              </a:rPr>
              <a:t>অন্যান্য দেশের মতো বাংলাদেশেও ফেসবুক-ভীতি তৈরি হয়েছে। মনে রাখতে হবে, ফেসবুক যতটা না সামাজিক যোগাযোগের ক্ষেত্রে ব্যবহার হচ্ছে তারচেয়ে বেশি ব্যবহার হচ্ছে অশ্লীলতা চর্চার মাধ্যম হিসেবে। এতে করে অনেক পরিবার তাদের ছেলেমেয়েদের নেট ব্যবহারে নিরুৎসাহী দেখা যায়।</a:t>
            </a:r>
            <a:endParaRPr lang="en-US" sz="4000" dirty="0">
              <a:solidFill>
                <a:srgbClr val="0070C0"/>
              </a:solidFill>
              <a:latin typeface="NikoshBAN" panose="02000000000000000000" pitchFamily="2" charset="0"/>
              <a:cs typeface="NikoshBAN" panose="02000000000000000000" pitchFamily="2"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997" y="360188"/>
            <a:ext cx="5056554" cy="2727569"/>
          </a:xfrm>
          <a:prstGeom prst="rect">
            <a:avLst/>
          </a:prstGeom>
        </p:spPr>
      </p:pic>
    </p:spTree>
    <p:extLst>
      <p:ext uri="{BB962C8B-B14F-4D97-AF65-F5344CB8AC3E}">
        <p14:creationId xmlns:p14="http://schemas.microsoft.com/office/powerpoint/2010/main" val="296047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0000CC"/>
                </a:solidFill>
                <a:latin typeface="NikoshBAN" panose="02000000000000000000" pitchFamily="2" charset="0"/>
                <a:cs typeface="NikoshBAN" panose="02000000000000000000" pitchFamily="2" charset="0"/>
              </a:rPr>
              <a:t>সামাজিক</a:t>
            </a:r>
            <a:r>
              <a:rPr lang="en-US" dirty="0">
                <a:solidFill>
                  <a:srgbClr val="0000CC"/>
                </a:solidFill>
                <a:latin typeface="NikoshBAN" panose="02000000000000000000" pitchFamily="2" charset="0"/>
                <a:cs typeface="NikoshBAN" panose="02000000000000000000" pitchFamily="2" charset="0"/>
              </a:rPr>
              <a:t> </a:t>
            </a:r>
            <a:r>
              <a:rPr lang="en-US" dirty="0" err="1">
                <a:solidFill>
                  <a:srgbClr val="0000CC"/>
                </a:solidFill>
                <a:latin typeface="NikoshBAN" panose="02000000000000000000" pitchFamily="2" charset="0"/>
                <a:cs typeface="NikoshBAN" panose="02000000000000000000" pitchFamily="2" charset="0"/>
              </a:rPr>
              <a:t>যোগাযোগ</a:t>
            </a:r>
            <a:r>
              <a:rPr lang="en-US" dirty="0">
                <a:solidFill>
                  <a:srgbClr val="0000CC"/>
                </a:solidFill>
                <a:latin typeface="NikoshBAN" panose="02000000000000000000" pitchFamily="2" charset="0"/>
                <a:cs typeface="NikoshBAN" panose="02000000000000000000" pitchFamily="2" charset="0"/>
              </a:rPr>
              <a:t> </a:t>
            </a:r>
            <a:r>
              <a:rPr lang="en-US" dirty="0" err="1">
                <a:solidFill>
                  <a:srgbClr val="0000CC"/>
                </a:solidFill>
                <a:latin typeface="NikoshBAN" panose="02000000000000000000" pitchFamily="2" charset="0"/>
                <a:cs typeface="NikoshBAN" panose="02000000000000000000" pitchFamily="2" charset="0"/>
              </a:rPr>
              <a:t>সাইটের</a:t>
            </a:r>
            <a:r>
              <a:rPr lang="en-US" dirty="0">
                <a:solidFill>
                  <a:srgbClr val="0000CC"/>
                </a:solidFill>
                <a:latin typeface="NikoshBAN" panose="02000000000000000000" pitchFamily="2" charset="0"/>
                <a:cs typeface="NikoshBAN" panose="02000000000000000000" pitchFamily="2" charset="0"/>
              </a:rPr>
              <a:t> </a:t>
            </a:r>
            <a:r>
              <a:rPr lang="en-US" dirty="0" err="1">
                <a:solidFill>
                  <a:srgbClr val="0000CC"/>
                </a:solidFill>
                <a:latin typeface="NikoshBAN" panose="02000000000000000000" pitchFamily="2" charset="0"/>
                <a:cs typeface="NikoshBAN" panose="02000000000000000000" pitchFamily="2" charset="0"/>
              </a:rPr>
              <a:t>একটি</a:t>
            </a:r>
            <a:r>
              <a:rPr lang="en-US" dirty="0">
                <a:solidFill>
                  <a:srgbClr val="0000CC"/>
                </a:solidFill>
                <a:latin typeface="NikoshBAN" panose="02000000000000000000" pitchFamily="2" charset="0"/>
                <a:cs typeface="NikoshBAN" panose="02000000000000000000" pitchFamily="2" charset="0"/>
              </a:rPr>
              <a:t> </a:t>
            </a:r>
            <a:r>
              <a:rPr lang="en-US" dirty="0" err="1">
                <a:solidFill>
                  <a:srgbClr val="0000CC"/>
                </a:solidFill>
                <a:latin typeface="NikoshBAN" panose="02000000000000000000" pitchFamily="2" charset="0"/>
                <a:cs typeface="NikoshBAN" panose="02000000000000000000" pitchFamily="2" charset="0"/>
              </a:rPr>
              <a:t>ভিডিও</a:t>
            </a:r>
            <a:r>
              <a:rPr lang="en-US" dirty="0">
                <a:solidFill>
                  <a:srgbClr val="0000CC"/>
                </a:solidFill>
                <a:latin typeface="NikoshBAN" panose="02000000000000000000" pitchFamily="2" charset="0"/>
                <a:cs typeface="NikoshBAN" panose="02000000000000000000" pitchFamily="2" charset="0"/>
              </a:rPr>
              <a:t> </a:t>
            </a:r>
            <a:r>
              <a:rPr lang="en-US" dirty="0" err="1">
                <a:solidFill>
                  <a:srgbClr val="0000CC"/>
                </a:solidFill>
                <a:latin typeface="NikoshBAN" panose="02000000000000000000" pitchFamily="2" charset="0"/>
                <a:cs typeface="NikoshBAN" panose="02000000000000000000" pitchFamily="2" charset="0"/>
              </a:rPr>
              <a:t>দেখি</a:t>
            </a:r>
            <a:r>
              <a:rPr lang="en-US" dirty="0">
                <a:solidFill>
                  <a:srgbClr val="0000CC"/>
                </a:solidFill>
                <a:latin typeface="NikoshBAN" panose="02000000000000000000" pitchFamily="2" charset="0"/>
                <a:cs typeface="NikoshBAN" panose="02000000000000000000" pitchFamily="2" charset="0"/>
              </a:rPr>
              <a:t>!</a:t>
            </a:r>
            <a:endParaRPr lang="en-US" dirty="0"/>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1955508609"/>
              </p:ext>
            </p:extLst>
          </p:nvPr>
        </p:nvGraphicFramePr>
        <p:xfrm>
          <a:off x="5247067" y="2940811"/>
          <a:ext cx="1697865" cy="1432574"/>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247067" y="2940811"/>
                        <a:ext cx="1697865" cy="1432574"/>
                      </a:xfrm>
                      <a:prstGeom prst="rect">
                        <a:avLst/>
                      </a:prstGeom>
                    </p:spPr>
                  </p:pic>
                </p:oleObj>
              </mc:Fallback>
            </mc:AlternateContent>
          </a:graphicData>
        </a:graphic>
      </p:graphicFrame>
    </p:spTree>
    <p:extLst>
      <p:ext uri="{BB962C8B-B14F-4D97-AF65-F5344CB8AC3E}">
        <p14:creationId xmlns:p14="http://schemas.microsoft.com/office/powerpoint/2010/main" val="7734136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352" y="2740458"/>
            <a:ext cx="10515600" cy="1587276"/>
          </a:xfrm>
        </p:spPr>
        <p:txBody>
          <a:bodyPr>
            <a:normAutofit/>
          </a:bodyPr>
          <a:lstStyle/>
          <a:p>
            <a:pPr>
              <a:buFont typeface="Wingdings" pitchFamily="2" charset="2"/>
              <a:buChar char="v"/>
            </a:pPr>
            <a:r>
              <a:rPr lang="bn-BD" sz="4800" dirty="0" smtClean="0">
                <a:latin typeface="NikoshBAN" pitchFamily="2" charset="0"/>
                <a:cs typeface="NikoshBAN" pitchFamily="2" charset="0"/>
              </a:rPr>
              <a:t>   সামাজিক যোগাযোগ ব্যবস্থার ওয়েবসাইটগুলো দিয়ে যোগাযোগ সহজ ও সাশ্রয়ী হয়েছে, ব্যাখ্যা দাও ?</a:t>
            </a:r>
            <a:endParaRPr lang="en-US" sz="4800" dirty="0">
              <a:latin typeface="NikoshBAN" pitchFamily="2" charset="0"/>
              <a:cs typeface="NikoshBAN" pitchFamily="2" charset="0"/>
            </a:endParaRPr>
          </a:p>
        </p:txBody>
      </p:sp>
      <p:sp>
        <p:nvSpPr>
          <p:cNvPr id="6" name="Title 1"/>
          <p:cNvSpPr>
            <a:spLocks noGrp="1"/>
          </p:cNvSpPr>
          <p:nvPr>
            <p:ph type="title"/>
          </p:nvPr>
        </p:nvSpPr>
        <p:spPr>
          <a:xfrm>
            <a:off x="4614119" y="455278"/>
            <a:ext cx="2922431" cy="1325563"/>
          </a:xfrm>
        </p:spPr>
        <p:txBody>
          <a:bodyPr>
            <a:normAutofit/>
          </a:bodyPr>
          <a:lstStyle/>
          <a:p>
            <a:pPr algn="ctr"/>
            <a:r>
              <a:rPr lang="en-US" sz="6000" u="sng" dirty="0" err="1" smtClean="0">
                <a:solidFill>
                  <a:srgbClr val="7030A0"/>
                </a:solidFill>
                <a:latin typeface="NikoshBAN" panose="02000000000000000000" pitchFamily="2" charset="0"/>
                <a:cs typeface="NikoshBAN" panose="02000000000000000000" pitchFamily="2" charset="0"/>
              </a:rPr>
              <a:t>দলীয়</a:t>
            </a:r>
            <a:r>
              <a:rPr lang="bn-IN" sz="6000" u="sng" dirty="0" smtClean="0">
                <a:solidFill>
                  <a:srgbClr val="7030A0"/>
                </a:solidFill>
                <a:latin typeface="NikoshBAN" panose="02000000000000000000" pitchFamily="2" charset="0"/>
                <a:cs typeface="NikoshBAN" panose="02000000000000000000" pitchFamily="2" charset="0"/>
              </a:rPr>
              <a:t> কাজ</a:t>
            </a:r>
            <a:endParaRPr lang="en-US" sz="6000" u="sng" dirty="0">
              <a:solidFill>
                <a:srgbClr val="7030A0"/>
              </a:solidFill>
              <a:latin typeface="NikoshBAN" panose="02000000000000000000" pitchFamily="2" charset="0"/>
              <a:cs typeface="NikoshBAN" panose="02000000000000000000" pitchFamily="2" charset="0"/>
            </a:endParaRPr>
          </a:p>
        </p:txBody>
      </p:sp>
      <p:sp>
        <p:nvSpPr>
          <p:cNvPr id="7" name="Title 1"/>
          <p:cNvSpPr txBox="1">
            <a:spLocks/>
          </p:cNvSpPr>
          <p:nvPr/>
        </p:nvSpPr>
        <p:spPr>
          <a:xfrm>
            <a:off x="8973064" y="790833"/>
            <a:ext cx="2064132" cy="654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১৫মিঃ</a:t>
            </a:r>
            <a:endParaRPr lang="en-US" sz="32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23" y="597650"/>
            <a:ext cx="2609850" cy="2142808"/>
          </a:xfrm>
          <a:prstGeom prst="ellipse">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290" y="4321135"/>
            <a:ext cx="3535680" cy="1932432"/>
          </a:xfrm>
          <a:prstGeom prst="rect">
            <a:avLst/>
          </a:prstGeom>
        </p:spPr>
      </p:pic>
    </p:spTree>
    <p:extLst>
      <p:ext uri="{BB962C8B-B14F-4D97-AF65-F5344CB8AC3E}">
        <p14:creationId xmlns:p14="http://schemas.microsoft.com/office/powerpoint/2010/main" val="35962903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6000" dirty="0" smtClean="0">
                <a:solidFill>
                  <a:srgbClr val="7030A0"/>
                </a:solidFill>
                <a:latin typeface="NikoshBAN" panose="02000000000000000000" pitchFamily="2" charset="0"/>
                <a:cs typeface="NikoshBAN" panose="02000000000000000000" pitchFamily="2" charset="0"/>
              </a:rPr>
              <a:t>মূল্যায়ন</a:t>
            </a:r>
            <a:endParaRPr lang="en-US" sz="6000"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542441" y="1686142"/>
            <a:ext cx="10941803" cy="4931633"/>
          </a:xfrm>
        </p:spPr>
        <p:txBody>
          <a:bodyPr>
            <a:noAutofit/>
          </a:bodyPr>
          <a:lstStyle/>
          <a:p>
            <a:pPr>
              <a:buFont typeface="Wingdings" pitchFamily="2" charset="2"/>
              <a:buChar char="ü"/>
            </a:pPr>
            <a:r>
              <a:rPr lang="bn-BD" sz="4000" dirty="0" smtClean="0">
                <a:latin typeface="NikoshBAN" pitchFamily="2" charset="0"/>
                <a:cs typeface="NikoshBAN" pitchFamily="2" charset="0"/>
              </a:rPr>
              <a:t> সামাজিক যোগাযেগে একটি ওয়েবসাইট এর নাম বলো ?</a:t>
            </a:r>
          </a:p>
          <a:p>
            <a:pPr>
              <a:buFont typeface="Wingdings" pitchFamily="2" charset="2"/>
              <a:buChar char="ü"/>
            </a:pPr>
            <a:r>
              <a:rPr lang="bn-BD" sz="4000" dirty="0" smtClean="0">
                <a:latin typeface="NikoshBAN" pitchFamily="2" charset="0"/>
                <a:cs typeface="NikoshBAN" pitchFamily="2" charset="0"/>
              </a:rPr>
              <a:t> ফেসবুক কে চালু করেন ?</a:t>
            </a:r>
          </a:p>
          <a:p>
            <a:pPr>
              <a:buFont typeface="Wingdings" pitchFamily="2" charset="2"/>
              <a:buChar char="ü"/>
            </a:pPr>
            <a:r>
              <a:rPr lang="bn-BD" sz="4000" dirty="0" smtClean="0">
                <a:latin typeface="NikoshBAN" pitchFamily="2" charset="0"/>
                <a:cs typeface="NikoshBAN" pitchFamily="2" charset="0"/>
              </a:rPr>
              <a:t> ফেসবুকে কী কী কাজ করা যায় ?</a:t>
            </a:r>
          </a:p>
          <a:p>
            <a:pPr>
              <a:buFont typeface="Wingdings" pitchFamily="2" charset="2"/>
              <a:buChar char="ü"/>
            </a:pPr>
            <a:r>
              <a:rPr lang="bn-BD" sz="4000" dirty="0" smtClean="0">
                <a:latin typeface="NikoshBAN" pitchFamily="2" charset="0"/>
                <a:cs typeface="NikoshBAN" pitchFamily="2" charset="0"/>
              </a:rPr>
              <a:t> ২০১৪ সালের শুরুতে বিশ্বে প্রায় কত জন ফেসবুক ব্যবহার করেন ?</a:t>
            </a:r>
          </a:p>
          <a:p>
            <a:pPr>
              <a:buFont typeface="Wingdings" pitchFamily="2" charset="2"/>
              <a:buChar char="ü"/>
            </a:pPr>
            <a:r>
              <a:rPr lang="bn-BD" sz="4000" dirty="0" smtClean="0">
                <a:latin typeface="NikoshBAN" pitchFamily="2" charset="0"/>
                <a:cs typeface="NikoshBAN" pitchFamily="2" charset="0"/>
              </a:rPr>
              <a:t> টুইটার কী ?</a:t>
            </a:r>
          </a:p>
          <a:p>
            <a:pPr>
              <a:buFont typeface="Wingdings" pitchFamily="2" charset="2"/>
              <a:buChar char="ü"/>
            </a:pPr>
            <a:r>
              <a:rPr lang="bn-BD" sz="4000" dirty="0" smtClean="0">
                <a:latin typeface="NikoshBAN" pitchFamily="2" charset="0"/>
                <a:cs typeface="NikoshBAN" pitchFamily="2" charset="0"/>
              </a:rPr>
              <a:t> টুইটারে কত অক্ষরের মধে মনোভাব প্রকাশ করতে হয় ?</a:t>
            </a:r>
          </a:p>
          <a:p>
            <a:pPr>
              <a:buFont typeface="Wingdings" pitchFamily="2" charset="2"/>
              <a:buChar char="ü"/>
            </a:pPr>
            <a:r>
              <a:rPr lang="bn-BD" sz="4000" dirty="0" smtClean="0">
                <a:latin typeface="NikoshBAN" pitchFamily="2" charset="0"/>
                <a:cs typeface="NikoshBAN" pitchFamily="2" charset="0"/>
              </a:rPr>
              <a:t> কোন সদস্যকে যারা অনুসরণ করেন তাদেরকে কি বলা হয় ?</a:t>
            </a:r>
            <a:endParaRPr lang="en-US" sz="4000"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503" y="363442"/>
            <a:ext cx="2353056" cy="1328928"/>
          </a:xfrm>
          <a:prstGeom prst="rect">
            <a:avLst/>
          </a:prstGeom>
        </p:spPr>
      </p:pic>
    </p:spTree>
    <p:extLst>
      <p:ext uri="{BB962C8B-B14F-4D97-AF65-F5344CB8AC3E}">
        <p14:creationId xmlns:p14="http://schemas.microsoft.com/office/powerpoint/2010/main" val="3711263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6000" dirty="0" smtClean="0">
                <a:solidFill>
                  <a:srgbClr val="7030A0"/>
                </a:solidFill>
                <a:latin typeface="NikoshBAN" panose="02000000000000000000" pitchFamily="2" charset="0"/>
                <a:cs typeface="NikoshBAN" panose="02000000000000000000" pitchFamily="2" charset="0"/>
              </a:rPr>
              <a:t>বাড়ির কাজ</a:t>
            </a:r>
            <a:endParaRPr lang="en-US" sz="6000"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966989" y="3006445"/>
            <a:ext cx="10515600" cy="1436766"/>
          </a:xfrm>
        </p:spPr>
        <p:txBody>
          <a:bodyPr>
            <a:normAutofit fontScale="85000" lnSpcReduction="10000"/>
          </a:bodyPr>
          <a:lstStyle/>
          <a:p>
            <a:pPr>
              <a:buFont typeface="Wingdings" pitchFamily="2" charset="2"/>
              <a:buChar char="q"/>
            </a:pPr>
            <a:r>
              <a:rPr lang="bn-BD" sz="6000" dirty="0" smtClean="0">
                <a:latin typeface="NikoshBAN" pitchFamily="2" charset="0"/>
                <a:cs typeface="NikoshBAN" pitchFamily="2" charset="0"/>
              </a:rPr>
              <a:t> কিভাবে ফেসবুক ও টুইটার ব্যবহার করে আমরা সামাজিক ভাবে যোগাযোগ করতে পারব ?</a:t>
            </a:r>
            <a:endParaRPr lang="en-US" sz="6000" dirty="0">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8461420" y="4248383"/>
            <a:ext cx="3021169" cy="15105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5125"/>
            <a:ext cx="2812093" cy="2517648"/>
          </a:xfrm>
          <a:prstGeom prst="rect">
            <a:avLst/>
          </a:prstGeom>
        </p:spPr>
      </p:pic>
    </p:spTree>
    <p:extLst>
      <p:ext uri="{BB962C8B-B14F-4D97-AF65-F5344CB8AC3E}">
        <p14:creationId xmlns:p14="http://schemas.microsoft.com/office/powerpoint/2010/main" val="264359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318" y="1014412"/>
            <a:ext cx="8615363" cy="4829175"/>
          </a:xfrm>
          <a:prstGeom prst="rect">
            <a:avLst/>
          </a:prstGeom>
        </p:spPr>
      </p:pic>
      <p:sp>
        <p:nvSpPr>
          <p:cNvPr id="2" name="Title 1"/>
          <p:cNvSpPr>
            <a:spLocks noGrp="1"/>
          </p:cNvSpPr>
          <p:nvPr>
            <p:ph type="title"/>
          </p:nvPr>
        </p:nvSpPr>
        <p:spPr>
          <a:xfrm>
            <a:off x="528034" y="2803516"/>
            <a:ext cx="10825766" cy="1325563"/>
          </a:xfrm>
        </p:spPr>
        <p:txBody>
          <a:bodyPr>
            <a:noAutofit/>
          </a:bodyPr>
          <a:lstStyle/>
          <a:p>
            <a:pPr algn="ctr"/>
            <a:r>
              <a:rPr lang="bn-IN" sz="16600" b="1" dirty="0" smtClean="0">
                <a:solidFill>
                  <a:srgbClr val="FF33CC"/>
                </a:solidFill>
                <a:latin typeface="NikoshBAN" panose="02000000000000000000" pitchFamily="2" charset="0"/>
                <a:cs typeface="NikoshBAN" panose="02000000000000000000" pitchFamily="2" charset="0"/>
              </a:rPr>
              <a:t>ধন্যবাদ সবাইকে</a:t>
            </a:r>
            <a:endParaRPr lang="en-US" sz="16600" b="1" dirty="0">
              <a:solidFill>
                <a:srgbClr val="FF33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52756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81141" b="11606"/>
          <a:stretch/>
        </p:blipFill>
        <p:spPr>
          <a:xfrm rot="586305">
            <a:off x="6259317" y="1459244"/>
            <a:ext cx="799743" cy="5074275"/>
          </a:xfrm>
          <a:prstGeom prst="rect">
            <a:avLst/>
          </a:prstGeom>
        </p:spPr>
      </p:pic>
      <p:sp>
        <p:nvSpPr>
          <p:cNvPr id="7" name="Title 6"/>
          <p:cNvSpPr>
            <a:spLocks noGrp="1"/>
          </p:cNvSpPr>
          <p:nvPr>
            <p:ph type="title"/>
          </p:nvPr>
        </p:nvSpPr>
        <p:spPr>
          <a:xfrm>
            <a:off x="4360039" y="218660"/>
            <a:ext cx="3732212" cy="777763"/>
          </a:xfrm>
          <a:noFill/>
          <a:ln>
            <a:solidFill>
              <a:srgbClr val="FF0000"/>
            </a:solidFill>
          </a:ln>
        </p:spPr>
        <p:txBody>
          <a:bodyPr>
            <a:normAutofit fontScale="90000"/>
          </a:bodyPr>
          <a:lstStyle/>
          <a:p>
            <a:pPr algn="ctr"/>
            <a:r>
              <a:rPr lang="bn-IN" sz="6000" b="1" dirty="0" smtClean="0">
                <a:ln/>
                <a:solidFill>
                  <a:srgbClr val="2D0EB2"/>
                </a:solidFill>
                <a:effectLst>
                  <a:glow rad="228600">
                    <a:schemeClr val="accent5">
                      <a:satMod val="175000"/>
                      <a:alpha val="40000"/>
                    </a:schemeClr>
                  </a:glow>
                </a:effectLst>
              </a:rPr>
              <a:t> </a:t>
            </a:r>
            <a:r>
              <a:rPr lang="bn-IN" sz="6000" dirty="0" smtClean="0">
                <a:ln w="0"/>
                <a:solidFill>
                  <a:srgbClr val="2D0EB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 </a:t>
            </a:r>
            <a:endParaRPr lang="en-US" sz="6000" dirty="0">
              <a:solidFill>
                <a:srgbClr val="2D0EB2"/>
              </a:solidFill>
              <a:latin typeface="NikoshBAN" panose="02000000000000000000" pitchFamily="2" charset="0"/>
              <a:cs typeface="NikoshBAN" panose="02000000000000000000" pitchFamily="2" charset="0"/>
            </a:endParaRPr>
          </a:p>
        </p:txBody>
      </p:sp>
      <p:sp>
        <p:nvSpPr>
          <p:cNvPr id="8" name="Text Placeholder 7"/>
          <p:cNvSpPr>
            <a:spLocks noGrp="1"/>
          </p:cNvSpPr>
          <p:nvPr>
            <p:ph type="body" idx="1"/>
          </p:nvPr>
        </p:nvSpPr>
        <p:spPr>
          <a:xfrm>
            <a:off x="220353" y="1004478"/>
            <a:ext cx="5157787" cy="823912"/>
          </a:xfrm>
          <a:solidFill>
            <a:schemeClr val="bg1"/>
          </a:solidFill>
          <a:ln>
            <a:solidFill>
              <a:srgbClr val="FF33CC"/>
            </a:solidFill>
          </a:ln>
        </p:spPr>
        <p:txBody>
          <a:bodyPr>
            <a:normAutofit/>
          </a:bodyPr>
          <a:lstStyle/>
          <a:p>
            <a:pPr algn="ctr"/>
            <a:r>
              <a:rPr lang="bn-IN" sz="4400" dirty="0" smtClean="0">
                <a:solidFill>
                  <a:srgbClr val="7030A0"/>
                </a:solidFill>
                <a:latin typeface="NikoshBAN" panose="02000000000000000000" pitchFamily="2" charset="0"/>
                <a:cs typeface="NikoshBAN" panose="02000000000000000000" pitchFamily="2" charset="0"/>
              </a:rPr>
              <a:t>শিক্ষক পরিচিতি</a:t>
            </a:r>
            <a:endParaRPr lang="en-US" sz="4400" dirty="0">
              <a:solidFill>
                <a:srgbClr val="7030A0"/>
              </a:solidFill>
              <a:latin typeface="NikoshBAN" panose="02000000000000000000" pitchFamily="2" charset="0"/>
              <a:cs typeface="NikoshBAN" panose="02000000000000000000" pitchFamily="2" charset="0"/>
            </a:endParaRPr>
          </a:p>
        </p:txBody>
      </p:sp>
      <p:sp>
        <p:nvSpPr>
          <p:cNvPr id="10" name="Text Placeholder 9"/>
          <p:cNvSpPr>
            <a:spLocks noGrp="1"/>
          </p:cNvSpPr>
          <p:nvPr>
            <p:ph type="body" sz="quarter" idx="3"/>
          </p:nvPr>
        </p:nvSpPr>
        <p:spPr>
          <a:xfrm>
            <a:off x="6788300" y="996423"/>
            <a:ext cx="5183188" cy="823912"/>
          </a:xfrm>
          <a:ln>
            <a:solidFill>
              <a:srgbClr val="FF33CC"/>
            </a:solidFill>
          </a:ln>
        </p:spPr>
        <p:txBody>
          <a:bodyPr>
            <a:normAutofit/>
          </a:bodyPr>
          <a:lstStyle/>
          <a:p>
            <a:pPr algn="ctr"/>
            <a:r>
              <a:rPr lang="bn-IN" sz="4400" dirty="0" smtClean="0">
                <a:solidFill>
                  <a:srgbClr val="7030A0"/>
                </a:solidFill>
                <a:latin typeface="NikoshBAN" panose="02000000000000000000" pitchFamily="2" charset="0"/>
                <a:cs typeface="NikoshBAN" panose="02000000000000000000" pitchFamily="2" charset="0"/>
              </a:rPr>
              <a:t>পাঠ পরিচিতি</a:t>
            </a:r>
            <a:endParaRPr lang="en-US" sz="4400" dirty="0">
              <a:solidFill>
                <a:srgbClr val="7030A0"/>
              </a:solidFill>
              <a:latin typeface="NikoshBAN" panose="02000000000000000000" pitchFamily="2" charset="0"/>
              <a:cs typeface="NikoshBAN" panose="02000000000000000000" pitchFamily="2" charset="0"/>
            </a:endParaRPr>
          </a:p>
        </p:txBody>
      </p:sp>
      <p:sp>
        <p:nvSpPr>
          <p:cNvPr id="16" name="TextBox 15"/>
          <p:cNvSpPr txBox="1"/>
          <p:nvPr/>
        </p:nvSpPr>
        <p:spPr>
          <a:xfrm>
            <a:off x="250726" y="4545174"/>
            <a:ext cx="5781363" cy="1815882"/>
          </a:xfrm>
          <a:prstGeom prst="rect">
            <a:avLst/>
          </a:prstGeom>
          <a:noFill/>
        </p:spPr>
        <p:txBody>
          <a:bodyPr wrap="square" rtlCol="0">
            <a:spAutoFit/>
          </a:bodyPr>
          <a:lstStyle/>
          <a:p>
            <a:r>
              <a:rPr lang="bn-IN" sz="2800" dirty="0" smtClean="0">
                <a:solidFill>
                  <a:srgbClr val="2D0EB2"/>
                </a:solidFill>
                <a:latin typeface="NikoshBAN" panose="02000000000000000000" pitchFamily="2" charset="0"/>
                <a:cs typeface="NikoshBAN" panose="02000000000000000000" pitchFamily="2" charset="0"/>
              </a:rPr>
              <a:t>মোঃ আশরাফুল ইসলাম</a:t>
            </a:r>
            <a:r>
              <a:rPr lang="en-US" sz="2800" dirty="0" smtClean="0">
                <a:solidFill>
                  <a:srgbClr val="2D0EB2"/>
                </a:solidFill>
                <a:latin typeface="NikoshBAN" panose="02000000000000000000" pitchFamily="2" charset="0"/>
                <a:cs typeface="NikoshBAN" panose="02000000000000000000" pitchFamily="2" charset="0"/>
              </a:rPr>
              <a:t>, </a:t>
            </a:r>
            <a:r>
              <a:rPr lang="bn-IN" sz="2800" dirty="0" smtClean="0">
                <a:solidFill>
                  <a:srgbClr val="2D0EB2"/>
                </a:solidFill>
                <a:latin typeface="NikoshBAN" panose="02000000000000000000" pitchFamily="2" charset="0"/>
                <a:cs typeface="NikoshBAN" panose="02000000000000000000" pitchFamily="2" charset="0"/>
              </a:rPr>
              <a:t>সহকারী শিক্ষক (</a:t>
            </a:r>
            <a:r>
              <a:rPr lang="en-US" sz="2000" dirty="0" smtClean="0">
                <a:solidFill>
                  <a:srgbClr val="2D0EB2"/>
                </a:solidFill>
                <a:latin typeface="NikoshBAN" panose="02000000000000000000" pitchFamily="2" charset="0"/>
                <a:cs typeface="NikoshBAN" panose="02000000000000000000" pitchFamily="2" charset="0"/>
              </a:rPr>
              <a:t>ICT</a:t>
            </a:r>
            <a:r>
              <a:rPr lang="en-US" sz="2800" dirty="0" smtClean="0">
                <a:solidFill>
                  <a:srgbClr val="2D0EB2"/>
                </a:solidFill>
                <a:latin typeface="NikoshBAN" panose="02000000000000000000" pitchFamily="2" charset="0"/>
                <a:cs typeface="NikoshBAN" panose="02000000000000000000" pitchFamily="2" charset="0"/>
              </a:rPr>
              <a:t>)</a:t>
            </a:r>
          </a:p>
          <a:p>
            <a:r>
              <a:rPr lang="bn-IN" sz="2800" dirty="0" smtClean="0">
                <a:solidFill>
                  <a:srgbClr val="2D0EB2"/>
                </a:solidFill>
                <a:latin typeface="NikoshBAN" panose="02000000000000000000" pitchFamily="2" charset="0"/>
                <a:cs typeface="NikoshBAN" panose="02000000000000000000" pitchFamily="2" charset="0"/>
              </a:rPr>
              <a:t>পিলজংগ মাধ্যমিক বিদ্যালয়</a:t>
            </a:r>
            <a:r>
              <a:rPr lang="en-US" sz="2800" dirty="0" smtClean="0">
                <a:solidFill>
                  <a:srgbClr val="2D0EB2"/>
                </a:solidFill>
                <a:latin typeface="NikoshBAN" panose="02000000000000000000" pitchFamily="2" charset="0"/>
                <a:cs typeface="NikoshBAN" panose="02000000000000000000" pitchFamily="2" charset="0"/>
              </a:rPr>
              <a:t>, </a:t>
            </a:r>
            <a:r>
              <a:rPr lang="bn-IN" sz="2800" dirty="0" smtClean="0">
                <a:solidFill>
                  <a:srgbClr val="2D0EB2"/>
                </a:solidFill>
                <a:latin typeface="NikoshBAN" panose="02000000000000000000" pitchFamily="2" charset="0"/>
                <a:cs typeface="NikoshBAN" panose="02000000000000000000" pitchFamily="2" charset="0"/>
              </a:rPr>
              <a:t>ফকিরহাট, বাগেরহাট।</a:t>
            </a:r>
            <a:endParaRPr lang="en-US" sz="2800" dirty="0" smtClean="0">
              <a:solidFill>
                <a:srgbClr val="2D0EB2"/>
              </a:solidFill>
              <a:latin typeface="NikoshBAN" panose="02000000000000000000" pitchFamily="2" charset="0"/>
              <a:cs typeface="NikoshBAN" panose="02000000000000000000" pitchFamily="2" charset="0"/>
            </a:endParaRPr>
          </a:p>
          <a:p>
            <a:r>
              <a:rPr lang="en-US" sz="2800" dirty="0" err="1" smtClean="0">
                <a:solidFill>
                  <a:srgbClr val="2D0EB2"/>
                </a:solidFill>
                <a:latin typeface="NikoshBAN" panose="02000000000000000000" pitchFamily="2" charset="0"/>
                <a:cs typeface="NikoshBAN" panose="02000000000000000000" pitchFamily="2" charset="0"/>
              </a:rPr>
              <a:t>মোবাঃ</a:t>
            </a:r>
            <a:r>
              <a:rPr lang="en-US" sz="2800" dirty="0" smtClean="0">
                <a:solidFill>
                  <a:srgbClr val="2D0EB2"/>
                </a:solidFill>
                <a:latin typeface="NikoshBAN" panose="02000000000000000000" pitchFamily="2" charset="0"/>
                <a:cs typeface="NikoshBAN" panose="02000000000000000000" pitchFamily="2" charset="0"/>
              </a:rPr>
              <a:t> ০১৮৩৫৬২৭২৭৮</a:t>
            </a:r>
          </a:p>
          <a:p>
            <a:r>
              <a:rPr lang="en-US" sz="2800" dirty="0" smtClean="0">
                <a:solidFill>
                  <a:srgbClr val="2D0EB2"/>
                </a:solidFill>
                <a:latin typeface="Times New Roman" panose="02020603050405020304" pitchFamily="18" charset="0"/>
                <a:cs typeface="Times New Roman" panose="02020603050405020304" pitchFamily="18" charset="0"/>
              </a:rPr>
              <a:t>E-mail: ashrafulict2010@gmail.com</a:t>
            </a:r>
            <a:endParaRPr lang="en-US" sz="2800" dirty="0">
              <a:solidFill>
                <a:srgbClr val="2D0EB2"/>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47453" y="1627211"/>
            <a:ext cx="2791825" cy="3111087"/>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736" y="1906125"/>
            <a:ext cx="3156315" cy="3670100"/>
          </a:xfrm>
          <a:prstGeom prst="rect">
            <a:avLst/>
          </a:prstGeom>
        </p:spPr>
      </p:pic>
      <p:sp>
        <p:nvSpPr>
          <p:cNvPr id="11" name="Content Placeholder 10"/>
          <p:cNvSpPr>
            <a:spLocks noGrp="1"/>
          </p:cNvSpPr>
          <p:nvPr>
            <p:ph sz="quarter" idx="4"/>
          </p:nvPr>
        </p:nvSpPr>
        <p:spPr>
          <a:xfrm>
            <a:off x="7854907" y="5607056"/>
            <a:ext cx="3156315" cy="1224173"/>
          </a:xfrm>
        </p:spPr>
        <p:txBody>
          <a:bodyPr>
            <a:noAutofit/>
          </a:bodyPr>
          <a:lstStyle/>
          <a:p>
            <a:pPr marL="0" indent="0" algn="ctr">
              <a:buNone/>
            </a:pPr>
            <a:r>
              <a:rPr lang="bn-IN" sz="3200" dirty="0" smtClean="0">
                <a:solidFill>
                  <a:srgbClr val="2D0EB2"/>
                </a:solidFill>
                <a:latin typeface="NikoshBAN" panose="02000000000000000000" pitchFamily="2" charset="0"/>
                <a:cs typeface="NikoshBAN" panose="02000000000000000000" pitchFamily="2" charset="0"/>
              </a:rPr>
              <a:t>নবম শ্রেণি</a:t>
            </a:r>
            <a:r>
              <a:rPr lang="en-US" sz="3200" dirty="0" smtClean="0">
                <a:solidFill>
                  <a:srgbClr val="2D0EB2"/>
                </a:solidFill>
                <a:latin typeface="NikoshBAN" panose="02000000000000000000" pitchFamily="2" charset="0"/>
                <a:cs typeface="NikoshBAN" panose="02000000000000000000" pitchFamily="2" charset="0"/>
              </a:rPr>
              <a:t>,</a:t>
            </a:r>
            <a:r>
              <a:rPr lang="en-US" sz="3200" dirty="0">
                <a:solidFill>
                  <a:srgbClr val="2D0EB2"/>
                </a:solidFill>
                <a:latin typeface="NikoshBAN" panose="02000000000000000000" pitchFamily="2" charset="0"/>
                <a:cs typeface="NikoshBAN" panose="02000000000000000000" pitchFamily="2" charset="0"/>
              </a:rPr>
              <a:t> </a:t>
            </a:r>
            <a:r>
              <a:rPr lang="bn-IN" sz="3200" dirty="0" smtClean="0">
                <a:solidFill>
                  <a:srgbClr val="2D0EB2"/>
                </a:solidFill>
                <a:latin typeface="NikoshBAN" panose="02000000000000000000" pitchFamily="2" charset="0"/>
                <a:cs typeface="NikoshBAN" panose="02000000000000000000" pitchFamily="2" charset="0"/>
              </a:rPr>
              <a:t>প্রথম অধ্যায়</a:t>
            </a:r>
            <a:endParaRPr lang="en-US" sz="3200" dirty="0" smtClean="0">
              <a:solidFill>
                <a:srgbClr val="2D0EB2"/>
              </a:solidFill>
              <a:latin typeface="NikoshBAN" panose="02000000000000000000" pitchFamily="2" charset="0"/>
              <a:cs typeface="NikoshBAN" panose="02000000000000000000" pitchFamily="2" charset="0"/>
            </a:endParaRPr>
          </a:p>
          <a:p>
            <a:pPr marL="0" indent="0" algn="ctr">
              <a:buNone/>
            </a:pPr>
            <a:r>
              <a:rPr lang="en-US" sz="3200" dirty="0" err="1" smtClean="0">
                <a:solidFill>
                  <a:srgbClr val="2D0EB2"/>
                </a:solidFill>
                <a:latin typeface="NikoshBAN" panose="02000000000000000000" pitchFamily="2" charset="0"/>
                <a:cs typeface="NikoshBAN" panose="02000000000000000000" pitchFamily="2" charset="0"/>
              </a:rPr>
              <a:t>সময়ঃ</a:t>
            </a:r>
            <a:r>
              <a:rPr lang="en-US" sz="3200" dirty="0" smtClean="0">
                <a:solidFill>
                  <a:srgbClr val="2D0EB2"/>
                </a:solidFill>
                <a:latin typeface="NikoshBAN" panose="02000000000000000000" pitchFamily="2" charset="0"/>
                <a:cs typeface="NikoshBAN" panose="02000000000000000000" pitchFamily="2" charset="0"/>
              </a:rPr>
              <a:t> ৪৫মিঃ </a:t>
            </a:r>
            <a:endParaRPr lang="en-US" sz="3200" dirty="0">
              <a:solidFill>
                <a:srgbClr val="2D0EB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5544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82170"/>
          </a:xfrm>
        </p:spPr>
        <p:txBody>
          <a:bodyPr/>
          <a:lstStyle/>
          <a:p>
            <a:r>
              <a:rPr lang="bn-BD" dirty="0" smtClean="0"/>
              <a:t/>
            </a:r>
            <a:br>
              <a:rPr lang="bn-BD" dirty="0" smtClean="0"/>
            </a:br>
            <a:endParaRPr lang="en-US" dirty="0"/>
          </a:p>
        </p:txBody>
      </p:sp>
      <p:sp>
        <p:nvSpPr>
          <p:cNvPr id="3" name="TextBox 2"/>
          <p:cNvSpPr txBox="1"/>
          <p:nvPr/>
        </p:nvSpPr>
        <p:spPr>
          <a:xfrm>
            <a:off x="2704563" y="618186"/>
            <a:ext cx="6194738" cy="707886"/>
          </a:xfrm>
          <a:prstGeom prst="rect">
            <a:avLst/>
          </a:prstGeom>
          <a:noFill/>
        </p:spPr>
        <p:txBody>
          <a:bodyPr wrap="square" rtlCol="0">
            <a:spAutoFit/>
          </a:bodyPr>
          <a:lstStyle/>
          <a:p>
            <a:pPr algn="ctr"/>
            <a:r>
              <a:rPr lang="en-US" sz="4000" dirty="0" err="1" smtClean="0">
                <a:solidFill>
                  <a:srgbClr val="0000CC"/>
                </a:solidFill>
                <a:latin typeface="NikoshBAN" panose="02000000000000000000" pitchFamily="2" charset="0"/>
                <a:cs typeface="NikoshBAN" panose="02000000000000000000" pitchFamily="2" charset="0"/>
              </a:rPr>
              <a:t>ছবি</a:t>
            </a:r>
            <a:r>
              <a:rPr lang="en-US" sz="4000" dirty="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দেখে</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আমরা</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কী</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বুঝতে</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পারছি</a:t>
            </a:r>
            <a:r>
              <a:rPr lang="en-US" sz="4000" dirty="0" smtClean="0">
                <a:solidFill>
                  <a:srgbClr val="0000CC"/>
                </a:solidFill>
                <a:latin typeface="NikoshBAN" panose="02000000000000000000" pitchFamily="2" charset="0"/>
                <a:cs typeface="NikoshBAN" panose="02000000000000000000" pitchFamily="2" charset="0"/>
              </a:rPr>
              <a:t>?</a:t>
            </a:r>
            <a:endParaRPr lang="en-US" sz="4000" dirty="0">
              <a:solidFill>
                <a:srgbClr val="0000CC"/>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38" y="1852474"/>
            <a:ext cx="7540487" cy="40684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115" y="2627836"/>
            <a:ext cx="3533847" cy="2530069"/>
          </a:xfrm>
          <a:prstGeom prst="rect">
            <a:avLst/>
          </a:prstGeom>
        </p:spPr>
      </p:pic>
    </p:spTree>
    <p:extLst>
      <p:ext uri="{BB962C8B-B14F-4D97-AF65-F5344CB8AC3E}">
        <p14:creationId xmlns:p14="http://schemas.microsoft.com/office/powerpoint/2010/main" val="3322649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6600" u="sng" dirty="0" smtClean="0">
                <a:blipFill>
                  <a:blip r:embed="rId2"/>
                  <a:tile tx="0" ty="0" sx="100000" sy="100000" flip="none" algn="tl"/>
                </a:blipFill>
                <a:latin typeface="NikoshBAN" panose="02000000000000000000" pitchFamily="2" charset="0"/>
                <a:cs typeface="NikoshBAN" panose="02000000000000000000" pitchFamily="2" charset="0"/>
              </a:rPr>
              <a:t>আজকের আলোচ্য পাঠ</a:t>
            </a:r>
            <a:endParaRPr lang="en-US" sz="6600" u="sng" dirty="0">
              <a:blipFill>
                <a:blip r:embed="rId2"/>
                <a:tile tx="0" ty="0" sx="100000" sy="100000" flip="none" algn="tl"/>
              </a:blip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017432" y="2096723"/>
            <a:ext cx="9131120" cy="3157857"/>
          </a:xfrm>
          <a:noFill/>
        </p:spPr>
        <p:txBody>
          <a:bodyPr>
            <a:prstTxWarp prst="textWave2">
              <a:avLst>
                <a:gd name="adj1" fmla="val 12500"/>
                <a:gd name="adj2" fmla="val 264"/>
              </a:avLst>
            </a:prstTxWarp>
            <a:normAutofit/>
          </a:bodyPr>
          <a:lstStyle/>
          <a:p>
            <a:pPr marL="0" indent="0" algn="ctr">
              <a:buNone/>
            </a:pPr>
            <a:r>
              <a:rPr lang="bn-IN" sz="6600" dirty="0" smtClean="0">
                <a:solidFill>
                  <a:srgbClr val="7030A0"/>
                </a:solidFill>
                <a:latin typeface="NikoshBAN" panose="02000000000000000000" pitchFamily="2" charset="0"/>
                <a:cs typeface="NikoshBAN" panose="02000000000000000000" pitchFamily="2" charset="0"/>
              </a:rPr>
              <a:t> </a:t>
            </a:r>
            <a:r>
              <a:rPr lang="en-US" sz="6600" dirty="0" smtClean="0">
                <a:solidFill>
                  <a:srgbClr val="7030A0"/>
                </a:solidFill>
                <a:latin typeface="NikoshBAN" panose="02000000000000000000" pitchFamily="2" charset="0"/>
                <a:cs typeface="NikoshBAN" panose="02000000000000000000" pitchFamily="2" charset="0"/>
              </a:rPr>
              <a:t> </a:t>
            </a:r>
            <a:r>
              <a:rPr lang="bn-IN" sz="6000" b="1" dirty="0" smtClean="0">
                <a:ln w="1905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সামাজিক </a:t>
            </a:r>
            <a:r>
              <a:rPr lang="bn-IN" sz="6000" b="1" dirty="0">
                <a:ln w="1905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যোগাযোগ ও </a:t>
            </a:r>
            <a:r>
              <a:rPr lang="bn-IN" sz="6000" b="1" dirty="0" smtClean="0">
                <a:ln w="1905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আইসিটি</a:t>
            </a:r>
            <a:endParaRPr lang="en-US" sz="6000" b="1" dirty="0">
              <a:ln w="19050">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5456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893" y="416641"/>
            <a:ext cx="2188335" cy="1012914"/>
          </a:xfrm>
          <a:ln w="12700">
            <a:solidFill>
              <a:schemeClr val="tx1"/>
            </a:solidFill>
          </a:ln>
        </p:spPr>
        <p:txBody>
          <a:bodyPr>
            <a:normAutofit/>
          </a:bodyPr>
          <a:lstStyle/>
          <a:p>
            <a:pPr algn="ctr"/>
            <a:r>
              <a:rPr lang="en-US" sz="5400" u="sng" dirty="0" err="1" smtClean="0">
                <a:solidFill>
                  <a:srgbClr val="2D0EB2"/>
                </a:solidFill>
                <a:latin typeface="NikoshBAN" panose="02000000000000000000" pitchFamily="2" charset="0"/>
                <a:cs typeface="NikoshBAN" panose="02000000000000000000" pitchFamily="2" charset="0"/>
              </a:rPr>
              <a:t>শিখনফল</a:t>
            </a:r>
            <a:endParaRPr lang="en-US" sz="5400" u="sng" dirty="0">
              <a:solidFill>
                <a:srgbClr val="2D0EB2"/>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4000" dirty="0" err="1" smtClean="0">
                <a:solidFill>
                  <a:srgbClr val="2D0EB2"/>
                </a:solidFill>
                <a:latin typeface="NikoshBAN" panose="02000000000000000000" pitchFamily="2" charset="0"/>
                <a:cs typeface="NikoshBAN" panose="02000000000000000000" pitchFamily="2" charset="0"/>
              </a:rPr>
              <a:t>এই</a:t>
            </a:r>
            <a:r>
              <a:rPr lang="en-US" sz="4000" dirty="0" smtClean="0">
                <a:solidFill>
                  <a:srgbClr val="2D0EB2"/>
                </a:solidFill>
                <a:latin typeface="NikoshBAN" panose="02000000000000000000" pitchFamily="2" charset="0"/>
                <a:cs typeface="NikoshBAN" panose="02000000000000000000" pitchFamily="2" charset="0"/>
              </a:rPr>
              <a:t> </a:t>
            </a:r>
            <a:r>
              <a:rPr lang="en-US" sz="4000" dirty="0" err="1" smtClean="0">
                <a:solidFill>
                  <a:srgbClr val="2D0EB2"/>
                </a:solidFill>
                <a:latin typeface="NikoshBAN" panose="02000000000000000000" pitchFamily="2" charset="0"/>
                <a:cs typeface="NikoshBAN" panose="02000000000000000000" pitchFamily="2" charset="0"/>
              </a:rPr>
              <a:t>পাঠ</a:t>
            </a:r>
            <a:r>
              <a:rPr lang="en-US" sz="4000" dirty="0" smtClean="0">
                <a:solidFill>
                  <a:srgbClr val="2D0EB2"/>
                </a:solidFill>
                <a:latin typeface="NikoshBAN" panose="02000000000000000000" pitchFamily="2" charset="0"/>
                <a:cs typeface="NikoshBAN" panose="02000000000000000000" pitchFamily="2" charset="0"/>
              </a:rPr>
              <a:t> </a:t>
            </a:r>
            <a:r>
              <a:rPr lang="en-US" sz="4000" dirty="0" err="1" smtClean="0">
                <a:solidFill>
                  <a:srgbClr val="2D0EB2"/>
                </a:solidFill>
                <a:latin typeface="NikoshBAN" panose="02000000000000000000" pitchFamily="2" charset="0"/>
                <a:cs typeface="NikoshBAN" panose="02000000000000000000" pitchFamily="2" charset="0"/>
              </a:rPr>
              <a:t>শেষে</a:t>
            </a:r>
            <a:r>
              <a:rPr lang="en-US" sz="4000" dirty="0" smtClean="0">
                <a:solidFill>
                  <a:srgbClr val="2D0EB2"/>
                </a:solidFill>
                <a:latin typeface="NikoshBAN" panose="02000000000000000000" pitchFamily="2" charset="0"/>
                <a:cs typeface="NikoshBAN" panose="02000000000000000000" pitchFamily="2" charset="0"/>
              </a:rPr>
              <a:t> </a:t>
            </a:r>
            <a:r>
              <a:rPr lang="en-US" sz="4000" dirty="0" err="1" smtClean="0">
                <a:solidFill>
                  <a:srgbClr val="2D0EB2"/>
                </a:solidFill>
                <a:latin typeface="NikoshBAN" panose="02000000000000000000" pitchFamily="2" charset="0"/>
                <a:cs typeface="NikoshBAN" panose="02000000000000000000" pitchFamily="2" charset="0"/>
              </a:rPr>
              <a:t>শিক্ষার্থীরা</a:t>
            </a:r>
            <a:r>
              <a:rPr lang="en-US" sz="4000" dirty="0" smtClean="0">
                <a:solidFill>
                  <a:srgbClr val="2D0EB2"/>
                </a:solidFill>
                <a:latin typeface="NikoshBAN" panose="02000000000000000000" pitchFamily="2" charset="0"/>
                <a:cs typeface="NikoshBAN" panose="02000000000000000000" pitchFamily="2" charset="0"/>
              </a:rPr>
              <a:t>…</a:t>
            </a:r>
          </a:p>
          <a:p>
            <a:pPr marL="0" indent="0">
              <a:buNone/>
            </a:pPr>
            <a:r>
              <a:rPr lang="en-US" sz="4000" dirty="0" smtClean="0">
                <a:solidFill>
                  <a:srgbClr val="0000CC"/>
                </a:solidFill>
                <a:latin typeface="NikoshBAN" panose="02000000000000000000" pitchFamily="2" charset="0"/>
                <a:cs typeface="NikoshBAN" panose="02000000000000000000" pitchFamily="2" charset="0"/>
              </a:rPr>
              <a:t>১।</a:t>
            </a:r>
            <a:r>
              <a:rPr lang="bn-BD" sz="4000" dirty="0">
                <a:solidFill>
                  <a:srgbClr val="0000CC"/>
                </a:solidFill>
                <a:latin typeface="NikoshBAN" pitchFamily="2" charset="0"/>
                <a:cs typeface="NikoshBAN" pitchFamily="2" charset="0"/>
              </a:rPr>
              <a:t> সামাজিক </a:t>
            </a:r>
            <a:r>
              <a:rPr lang="bn-BD" sz="4000" dirty="0" smtClean="0">
                <a:solidFill>
                  <a:srgbClr val="0000CC"/>
                </a:solidFill>
                <a:latin typeface="NikoshBAN" pitchFamily="2" charset="0"/>
                <a:cs typeface="NikoshBAN" pitchFamily="2" charset="0"/>
              </a:rPr>
              <a:t>যোগাযে</a:t>
            </a:r>
            <a:r>
              <a:rPr lang="en-US" sz="4000" dirty="0" smtClean="0">
                <a:solidFill>
                  <a:srgbClr val="0000CC"/>
                </a:solidFill>
                <a:latin typeface="NikoshBAN" pitchFamily="2" charset="0"/>
                <a:cs typeface="NikoshBAN" pitchFamily="2" charset="0"/>
              </a:rPr>
              <a:t>া</a:t>
            </a:r>
            <a:r>
              <a:rPr lang="bn-BD" sz="4000" dirty="0" smtClean="0">
                <a:solidFill>
                  <a:srgbClr val="0000CC"/>
                </a:solidFill>
                <a:latin typeface="NikoshBAN" pitchFamily="2" charset="0"/>
                <a:cs typeface="NikoshBAN" pitchFamily="2" charset="0"/>
              </a:rPr>
              <a:t>গে</a:t>
            </a:r>
            <a:r>
              <a:rPr lang="en-US" sz="4000" dirty="0" smtClean="0">
                <a:solidFill>
                  <a:srgbClr val="0000CC"/>
                </a:solidFill>
                <a:latin typeface="NikoshBAN" pitchFamily="2" charset="0"/>
                <a:cs typeface="NikoshBAN" pitchFamily="2" charset="0"/>
              </a:rPr>
              <a:t>র</a:t>
            </a:r>
            <a:r>
              <a:rPr lang="bn-BD" sz="4000" dirty="0" smtClean="0">
                <a:solidFill>
                  <a:srgbClr val="0000CC"/>
                </a:solidFill>
                <a:latin typeface="NikoshBAN" pitchFamily="2" charset="0"/>
                <a:cs typeface="NikoshBAN" pitchFamily="2" charset="0"/>
              </a:rPr>
              <a:t> ওয়েবসাইট</a:t>
            </a:r>
            <a:r>
              <a:rPr lang="en-US"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itchFamily="2" charset="0"/>
                <a:cs typeface="NikoshBAN" pitchFamily="2" charset="0"/>
              </a:rPr>
              <a:t>কী</a:t>
            </a:r>
            <a:r>
              <a:rPr lang="en-US"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itchFamily="2" charset="0"/>
                <a:cs typeface="NikoshBAN" pitchFamily="2" charset="0"/>
              </a:rPr>
              <a:t>তা</a:t>
            </a:r>
            <a:r>
              <a:rPr lang="en-US"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itchFamily="2" charset="0"/>
                <a:cs typeface="NikoshBAN" pitchFamily="2" charset="0"/>
              </a:rPr>
              <a:t>বলতে</a:t>
            </a:r>
            <a:r>
              <a:rPr lang="en-US"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anose="02000000000000000000" pitchFamily="2" charset="0"/>
                <a:cs typeface="NikoshBAN" panose="02000000000000000000" pitchFamily="2" charset="0"/>
              </a:rPr>
              <a:t>পারবে</a:t>
            </a:r>
            <a:r>
              <a:rPr lang="en-US" sz="4000" dirty="0" smtClean="0">
                <a:solidFill>
                  <a:srgbClr val="0000CC"/>
                </a:solidFill>
                <a:latin typeface="NikoshBAN" panose="02000000000000000000" pitchFamily="2" charset="0"/>
                <a:cs typeface="NikoshBAN" panose="02000000000000000000" pitchFamily="2" charset="0"/>
              </a:rPr>
              <a:t>।</a:t>
            </a:r>
          </a:p>
          <a:p>
            <a:pPr marL="0" indent="0">
              <a:buNone/>
            </a:pPr>
            <a:r>
              <a:rPr lang="en-US" sz="4000" dirty="0" smtClean="0">
                <a:solidFill>
                  <a:srgbClr val="0000CC"/>
                </a:solidFill>
                <a:latin typeface="NikoshBAN" panose="02000000000000000000" pitchFamily="2" charset="0"/>
                <a:cs typeface="NikoshBAN" panose="02000000000000000000" pitchFamily="2" charset="0"/>
              </a:rPr>
              <a:t>২। </a:t>
            </a:r>
            <a:r>
              <a:rPr lang="bn-BD" sz="4000" dirty="0">
                <a:solidFill>
                  <a:srgbClr val="0000CC"/>
                </a:solidFill>
                <a:latin typeface="NikoshBAN" pitchFamily="2" charset="0"/>
                <a:cs typeface="NikoshBAN" pitchFamily="2" charset="0"/>
              </a:rPr>
              <a:t>সামাজিক </a:t>
            </a:r>
            <a:r>
              <a:rPr lang="bn-BD" sz="4000" dirty="0" smtClean="0">
                <a:solidFill>
                  <a:srgbClr val="0000CC"/>
                </a:solidFill>
                <a:latin typeface="NikoshBAN" pitchFamily="2" charset="0"/>
                <a:cs typeface="NikoshBAN" pitchFamily="2" charset="0"/>
              </a:rPr>
              <a:t>যোগাযে</a:t>
            </a:r>
            <a:r>
              <a:rPr lang="en-US" sz="4000" dirty="0" smtClean="0">
                <a:solidFill>
                  <a:srgbClr val="0000CC"/>
                </a:solidFill>
                <a:latin typeface="NikoshBAN" pitchFamily="2" charset="0"/>
                <a:cs typeface="NikoshBAN" pitchFamily="2" charset="0"/>
              </a:rPr>
              <a:t>া</a:t>
            </a:r>
            <a:r>
              <a:rPr lang="bn-BD" sz="4000" dirty="0" smtClean="0">
                <a:solidFill>
                  <a:srgbClr val="0000CC"/>
                </a:solidFill>
                <a:latin typeface="NikoshBAN" pitchFamily="2" charset="0"/>
                <a:cs typeface="NikoshBAN" pitchFamily="2" charset="0"/>
              </a:rPr>
              <a:t>গে</a:t>
            </a:r>
            <a:r>
              <a:rPr lang="en-US" sz="4000" dirty="0" smtClean="0">
                <a:solidFill>
                  <a:srgbClr val="0000CC"/>
                </a:solidFill>
                <a:latin typeface="NikoshBAN" pitchFamily="2" charset="0"/>
                <a:cs typeface="NikoshBAN" pitchFamily="2" charset="0"/>
              </a:rPr>
              <a:t>র</a:t>
            </a:r>
            <a:r>
              <a:rPr lang="bn-BD" sz="4000" dirty="0" smtClean="0">
                <a:solidFill>
                  <a:srgbClr val="0000CC"/>
                </a:solidFill>
                <a:latin typeface="NikoshBAN" pitchFamily="2" charset="0"/>
                <a:cs typeface="NikoshBAN" pitchFamily="2" charset="0"/>
              </a:rPr>
              <a:t> ওয়েবসাইট</a:t>
            </a:r>
            <a:r>
              <a:rPr lang="en-US" sz="4000" dirty="0" err="1" smtClean="0">
                <a:solidFill>
                  <a:srgbClr val="0000CC"/>
                </a:solidFill>
                <a:latin typeface="NikoshBAN" pitchFamily="2" charset="0"/>
                <a:cs typeface="NikoshBAN" pitchFamily="2" charset="0"/>
              </a:rPr>
              <a:t>ের</a:t>
            </a:r>
            <a:r>
              <a:rPr lang="en-US" sz="4000" dirty="0" smtClean="0">
                <a:solidFill>
                  <a:srgbClr val="0000CC"/>
                </a:solidFill>
                <a:latin typeface="NikoshBAN" pitchFamily="2" charset="0"/>
                <a:cs typeface="NikoshBAN" pitchFamily="2" charset="0"/>
              </a:rPr>
              <a:t> </a:t>
            </a:r>
            <a:r>
              <a:rPr lang="en-US" sz="4000" dirty="0" err="1">
                <a:solidFill>
                  <a:srgbClr val="0000CC"/>
                </a:solidFill>
                <a:latin typeface="NikoshBAN" pitchFamily="2" charset="0"/>
                <a:cs typeface="NikoshBAN" pitchFamily="2" charset="0"/>
              </a:rPr>
              <a:t>ব্যাবহার</a:t>
            </a:r>
            <a:r>
              <a:rPr lang="bn-BD"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itchFamily="2" charset="0"/>
                <a:cs typeface="NikoshBAN" pitchFamily="2" charset="0"/>
              </a:rPr>
              <a:t>বর্ননা</a:t>
            </a:r>
            <a:r>
              <a:rPr lang="en-US"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anose="02000000000000000000" pitchFamily="2" charset="0"/>
                <a:cs typeface="NikoshBAN" panose="02000000000000000000" pitchFamily="2" charset="0"/>
              </a:rPr>
              <a:t>করতে</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পারবে</a:t>
            </a:r>
            <a:r>
              <a:rPr lang="bn-IN" sz="4000" dirty="0" smtClean="0">
                <a:solidFill>
                  <a:srgbClr val="0000CC"/>
                </a:solidFill>
                <a:latin typeface="NikoshBAN" panose="02000000000000000000" pitchFamily="2" charset="0"/>
                <a:cs typeface="NikoshBAN" panose="02000000000000000000" pitchFamily="2" charset="0"/>
              </a:rPr>
              <a:t>।</a:t>
            </a:r>
            <a:r>
              <a:rPr lang="en-US" sz="4000" dirty="0" smtClean="0">
                <a:solidFill>
                  <a:srgbClr val="0000CC"/>
                </a:solidFill>
                <a:latin typeface="NikoshBAN" panose="02000000000000000000" pitchFamily="2" charset="0"/>
                <a:cs typeface="NikoshBAN" panose="02000000000000000000" pitchFamily="2" charset="0"/>
              </a:rPr>
              <a:t> </a:t>
            </a:r>
          </a:p>
          <a:p>
            <a:pPr marL="0" indent="0">
              <a:buNone/>
            </a:pPr>
            <a:r>
              <a:rPr lang="en-US" sz="4000" dirty="0" smtClean="0">
                <a:solidFill>
                  <a:srgbClr val="0000CC"/>
                </a:solidFill>
                <a:latin typeface="NikoshBAN" panose="02000000000000000000" pitchFamily="2" charset="0"/>
                <a:cs typeface="NikoshBAN" panose="02000000000000000000" pitchFamily="2" charset="0"/>
              </a:rPr>
              <a:t>৩। </a:t>
            </a:r>
            <a:r>
              <a:rPr lang="bn-BD" sz="4000" dirty="0">
                <a:solidFill>
                  <a:srgbClr val="0000CC"/>
                </a:solidFill>
                <a:latin typeface="NikoshBAN" pitchFamily="2" charset="0"/>
                <a:cs typeface="NikoshBAN" pitchFamily="2" charset="0"/>
              </a:rPr>
              <a:t>সামাজিক যোগাযে</a:t>
            </a:r>
            <a:r>
              <a:rPr lang="en-US" sz="4000" dirty="0">
                <a:solidFill>
                  <a:srgbClr val="0000CC"/>
                </a:solidFill>
                <a:latin typeface="NikoshBAN" pitchFamily="2" charset="0"/>
                <a:cs typeface="NikoshBAN" pitchFamily="2" charset="0"/>
              </a:rPr>
              <a:t>া</a:t>
            </a:r>
            <a:r>
              <a:rPr lang="bn-BD" sz="4000" dirty="0">
                <a:solidFill>
                  <a:srgbClr val="0000CC"/>
                </a:solidFill>
                <a:latin typeface="NikoshBAN" pitchFamily="2" charset="0"/>
                <a:cs typeface="NikoshBAN" pitchFamily="2" charset="0"/>
              </a:rPr>
              <a:t>গে</a:t>
            </a:r>
            <a:r>
              <a:rPr lang="en-US" sz="4000" dirty="0">
                <a:solidFill>
                  <a:srgbClr val="0000CC"/>
                </a:solidFill>
                <a:latin typeface="NikoshBAN" pitchFamily="2" charset="0"/>
                <a:cs typeface="NikoshBAN" pitchFamily="2" charset="0"/>
              </a:rPr>
              <a:t>র</a:t>
            </a:r>
            <a:r>
              <a:rPr lang="bn-BD" sz="4000" dirty="0">
                <a:solidFill>
                  <a:srgbClr val="0000CC"/>
                </a:solidFill>
                <a:latin typeface="NikoshBAN" pitchFamily="2" charset="0"/>
                <a:cs typeface="NikoshBAN" pitchFamily="2" charset="0"/>
              </a:rPr>
              <a:t> ওয়েবসাইট</a:t>
            </a:r>
            <a:r>
              <a:rPr lang="en-US" sz="4000" dirty="0" err="1">
                <a:solidFill>
                  <a:srgbClr val="0000CC"/>
                </a:solidFill>
                <a:latin typeface="NikoshBAN" pitchFamily="2" charset="0"/>
                <a:cs typeface="NikoshBAN" pitchFamily="2" charset="0"/>
              </a:rPr>
              <a:t>ের</a:t>
            </a:r>
            <a:r>
              <a:rPr lang="en-US" sz="4000" dirty="0">
                <a:solidFill>
                  <a:srgbClr val="0000CC"/>
                </a:solidFill>
                <a:latin typeface="NikoshBAN" pitchFamily="2" charset="0"/>
                <a:cs typeface="NikoshBAN" pitchFamily="2" charset="0"/>
              </a:rPr>
              <a:t> </a:t>
            </a:r>
            <a:r>
              <a:rPr lang="bn-BD" sz="4000" dirty="0" smtClean="0">
                <a:solidFill>
                  <a:srgbClr val="0000CC"/>
                </a:solidFill>
                <a:latin typeface="NikoshBAN" pitchFamily="2" charset="0"/>
                <a:cs typeface="NikoshBAN" pitchFamily="2" charset="0"/>
              </a:rPr>
              <a:t>সুবিধা</a:t>
            </a:r>
            <a:r>
              <a:rPr lang="en-US" sz="4000" dirty="0" smtClean="0">
                <a:solidFill>
                  <a:srgbClr val="0000CC"/>
                </a:solidFill>
                <a:latin typeface="NikoshBAN" pitchFamily="2" charset="0"/>
                <a:cs typeface="NikoshBAN" pitchFamily="2" charset="0"/>
              </a:rPr>
              <a:t> ও </a:t>
            </a:r>
            <a:r>
              <a:rPr lang="en-US" sz="4000" dirty="0" err="1" smtClean="0">
                <a:solidFill>
                  <a:srgbClr val="0000CC"/>
                </a:solidFill>
                <a:latin typeface="NikoshBAN" pitchFamily="2" charset="0"/>
                <a:cs typeface="NikoshBAN" pitchFamily="2" charset="0"/>
              </a:rPr>
              <a:t>অসুবিধা</a:t>
            </a:r>
            <a:r>
              <a:rPr lang="bn-BD" sz="4000" dirty="0" smtClean="0">
                <a:solidFill>
                  <a:srgbClr val="0000CC"/>
                </a:solidFill>
                <a:latin typeface="NikoshBAN" pitchFamily="2" charset="0"/>
                <a:cs typeface="NikoshBAN" pitchFamily="2" charset="0"/>
              </a:rPr>
              <a:t> </a:t>
            </a:r>
            <a:r>
              <a:rPr lang="en-US" sz="4000" dirty="0" err="1" smtClean="0">
                <a:solidFill>
                  <a:srgbClr val="0000CC"/>
                </a:solidFill>
                <a:latin typeface="NikoshBAN" panose="02000000000000000000" pitchFamily="2" charset="0"/>
                <a:cs typeface="NikoshBAN" panose="02000000000000000000" pitchFamily="2" charset="0"/>
              </a:rPr>
              <a:t>ব্যাখ্যা</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করতে</a:t>
            </a:r>
            <a:r>
              <a:rPr lang="en-US" sz="4000" dirty="0" smtClean="0">
                <a:solidFill>
                  <a:srgbClr val="0000CC"/>
                </a:solidFill>
                <a:latin typeface="NikoshBAN" panose="02000000000000000000" pitchFamily="2" charset="0"/>
                <a:cs typeface="NikoshBAN" panose="02000000000000000000" pitchFamily="2" charset="0"/>
              </a:rPr>
              <a:t> </a:t>
            </a:r>
            <a:r>
              <a:rPr lang="en-US" sz="4000" dirty="0" err="1" smtClean="0">
                <a:solidFill>
                  <a:srgbClr val="0000CC"/>
                </a:solidFill>
                <a:latin typeface="NikoshBAN" panose="02000000000000000000" pitchFamily="2" charset="0"/>
                <a:cs typeface="NikoshBAN" panose="02000000000000000000" pitchFamily="2" charset="0"/>
              </a:rPr>
              <a:t>পারবে</a:t>
            </a:r>
            <a:r>
              <a:rPr lang="en-US" sz="4000" dirty="0">
                <a:solidFill>
                  <a:srgbClr val="0000CC"/>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167699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726" y="2137893"/>
            <a:ext cx="10847522" cy="4355897"/>
          </a:xfrm>
        </p:spPr>
        <p:txBody>
          <a:bodyPr>
            <a:normAutofit/>
          </a:bodyPr>
          <a:lstStyle/>
          <a:p>
            <a:pPr algn="ctr"/>
            <a:r>
              <a:rPr lang="bn-IN" sz="6000" dirty="0" smtClean="0">
                <a:solidFill>
                  <a:srgbClr val="0000CC"/>
                </a:solidFill>
                <a:latin typeface="NikoshBAN" panose="02000000000000000000" pitchFamily="2" charset="0"/>
                <a:cs typeface="NikoshBAN" panose="02000000000000000000" pitchFamily="2" charset="0"/>
              </a:rPr>
              <a:t>তথ্য ও যোগাযোগ প্রযুক্তি ব্যবহার করে মানুষ যোগাযোগ ও ভাব প্রকাশের জন্য যা কিছু সৃষ্টি, বিনিময় কিংবা আদান-প্রদান করে তাই সামাজিক যোগাযোগ ।</a:t>
            </a:r>
            <a:endParaRPr lang="en-US" sz="6000" dirty="0">
              <a:solidFill>
                <a:srgbClr val="0000CC"/>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112" y="585318"/>
            <a:ext cx="2952750" cy="1552575"/>
          </a:xfrm>
          <a:prstGeom prst="rect">
            <a:avLst/>
          </a:prstGeom>
        </p:spPr>
      </p:pic>
    </p:spTree>
    <p:extLst>
      <p:ext uri="{BB962C8B-B14F-4D97-AF65-F5344CB8AC3E}">
        <p14:creationId xmlns:p14="http://schemas.microsoft.com/office/powerpoint/2010/main" val="2166488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bn-IN" dirty="0" smtClean="0">
                <a:solidFill>
                  <a:srgbClr val="002060"/>
                </a:solidFill>
                <a:latin typeface="NikoshBAN" panose="02000000000000000000" pitchFamily="2" charset="0"/>
                <a:cs typeface="NikoshBAN" panose="02000000000000000000" pitchFamily="2" charset="0"/>
              </a:rPr>
              <a:t>দুইটি সামাজিক যোগাযোগের মাধ্যম হচ্ছে</a:t>
            </a:r>
            <a:endParaRPr lang="en-US" dirty="0">
              <a:solidFill>
                <a:srgbClr val="00206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bn-IN" sz="5400" dirty="0" smtClean="0">
                <a:latin typeface="NikoshBAN" panose="02000000000000000000" pitchFamily="2" charset="0"/>
                <a:cs typeface="NikoshBAN" panose="02000000000000000000" pitchFamily="2" charset="0"/>
              </a:rPr>
              <a:t> ফেসবুক (</a:t>
            </a:r>
            <a:r>
              <a:rPr lang="en-US" sz="5400" dirty="0" smtClean="0">
                <a:latin typeface="NikoshBAN" panose="02000000000000000000" pitchFamily="2" charset="0"/>
                <a:cs typeface="NikoshBAN" panose="02000000000000000000" pitchFamily="2" charset="0"/>
              </a:rPr>
              <a:t>www.facebook.com)</a:t>
            </a:r>
            <a:endParaRPr lang="bn-IN" sz="5400" dirty="0" smtClean="0">
              <a:latin typeface="NikoshBAN" panose="02000000000000000000" pitchFamily="2" charset="0"/>
              <a:cs typeface="NikoshBAN" panose="02000000000000000000" pitchFamily="2" charset="0"/>
            </a:endParaRPr>
          </a:p>
          <a:p>
            <a:pPr>
              <a:buFont typeface="Wingdings" panose="05000000000000000000" pitchFamily="2" charset="2"/>
              <a:buChar char="v"/>
            </a:pPr>
            <a:r>
              <a:rPr lang="bn-IN" sz="5400" dirty="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টুইটার</a:t>
            </a:r>
            <a:r>
              <a:rPr lang="en-US" sz="5400" dirty="0" smtClean="0">
                <a:latin typeface="NikoshBAN" panose="02000000000000000000" pitchFamily="2" charset="0"/>
                <a:cs typeface="NikoshBAN" panose="02000000000000000000" pitchFamily="2" charset="0"/>
              </a:rPr>
              <a:t>  (www.twitter.com)</a:t>
            </a:r>
            <a:endParaRPr lang="en-US" sz="5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srcRect l="40546" t="15889" r="39997" b="16197"/>
          <a:stretch/>
        </p:blipFill>
        <p:spPr>
          <a:xfrm>
            <a:off x="9603842" y="2615889"/>
            <a:ext cx="1519707" cy="1416676"/>
          </a:xfrm>
          <a:prstGeom prst="rect">
            <a:avLst/>
          </a:prstGeom>
        </p:spPr>
      </p:pic>
      <p:pic>
        <p:nvPicPr>
          <p:cNvPr id="5" name="Picture 4"/>
          <p:cNvPicPr>
            <a:picLocks noChangeAspect="1"/>
          </p:cNvPicPr>
          <p:nvPr/>
        </p:nvPicPr>
        <p:blipFill rotWithShape="1">
          <a:blip r:embed="rId2"/>
          <a:srcRect l="20053" t="13523" r="59196" b="14859"/>
          <a:stretch/>
        </p:blipFill>
        <p:spPr>
          <a:xfrm>
            <a:off x="10655204" y="1474999"/>
            <a:ext cx="1397192" cy="128788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768" y="3799523"/>
            <a:ext cx="3814354" cy="23774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447" y="3793427"/>
            <a:ext cx="3438144" cy="2383536"/>
          </a:xfrm>
          <a:prstGeom prst="rect">
            <a:avLst/>
          </a:prstGeom>
        </p:spPr>
      </p:pic>
    </p:spTree>
    <p:extLst>
      <p:ext uri="{BB962C8B-B14F-4D97-AF65-F5344CB8AC3E}">
        <p14:creationId xmlns:p14="http://schemas.microsoft.com/office/powerpoint/2010/main" val="1201882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IN" dirty="0">
                <a:latin typeface="NikoshBAN" panose="02000000000000000000" pitchFamily="2" charset="0"/>
                <a:cs typeface="NikoshBAN" panose="02000000000000000000" pitchFamily="2" charset="0"/>
              </a:rPr>
              <a:t> ফেসবুক (</a:t>
            </a:r>
            <a:r>
              <a:rPr lang="en-US" dirty="0">
                <a:latin typeface="NikoshBAN" panose="02000000000000000000" pitchFamily="2" charset="0"/>
                <a:cs typeface="NikoshBAN" panose="02000000000000000000" pitchFamily="2" charset="0"/>
              </a:rPr>
              <a:t>www.facebook.com)</a:t>
            </a:r>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endParaRPr lang="en-US" dirty="0"/>
          </a:p>
        </p:txBody>
      </p:sp>
      <p:sp>
        <p:nvSpPr>
          <p:cNvPr id="3" name="Content Placeholder 2"/>
          <p:cNvSpPr>
            <a:spLocks noGrp="1"/>
          </p:cNvSpPr>
          <p:nvPr>
            <p:ph idx="1"/>
          </p:nvPr>
        </p:nvSpPr>
        <p:spPr>
          <a:xfrm>
            <a:off x="838200" y="1181681"/>
            <a:ext cx="10515600" cy="2888044"/>
          </a:xfrm>
        </p:spPr>
        <p:txBody>
          <a:bodyPr>
            <a:noAutofit/>
          </a:bodyPr>
          <a:lstStyle/>
          <a:p>
            <a:pPr marL="0" indent="0" algn="just">
              <a:buNone/>
            </a:pPr>
            <a:r>
              <a:rPr lang="bn-IN" sz="4000" dirty="0" smtClean="0">
                <a:solidFill>
                  <a:srgbClr val="0000CC"/>
                </a:solidFill>
                <a:latin typeface="NikoshBAN" panose="02000000000000000000" pitchFamily="2" charset="0"/>
                <a:cs typeface="NikoshBAN" panose="02000000000000000000" pitchFamily="2" charset="0"/>
              </a:rPr>
              <a:t>ফেসবুক সামাজিক যোগাযোগ ব্যবস্থার একটি ওয়েবসাইট। </a:t>
            </a:r>
            <a:r>
              <a:rPr lang="en-US" sz="4000" dirty="0" smtClean="0">
                <a:solidFill>
                  <a:srgbClr val="0000CC"/>
                </a:solidFill>
                <a:latin typeface="NikoshBAN" panose="02000000000000000000" pitchFamily="2" charset="0"/>
                <a:cs typeface="NikoshBAN" panose="02000000000000000000" pitchFamily="2" charset="0"/>
              </a:rPr>
              <a:t>2</a:t>
            </a:r>
            <a:r>
              <a:rPr lang="bn-BD" sz="4000" dirty="0" smtClean="0">
                <a:solidFill>
                  <a:srgbClr val="0000CC"/>
                </a:solidFill>
                <a:latin typeface="NikoshBAN" panose="02000000000000000000" pitchFamily="2" charset="0"/>
                <a:cs typeface="NikoshBAN" panose="02000000000000000000" pitchFamily="2" charset="0"/>
              </a:rPr>
              <a:t>০০৪ সালের ৪ঠা ফেব্রুয়ারি মার্ক জ</a:t>
            </a:r>
            <a:r>
              <a:rPr lang="en-US" sz="4000" dirty="0" smtClean="0">
                <a:solidFill>
                  <a:srgbClr val="0000CC"/>
                </a:solidFill>
                <a:latin typeface="NikoshBAN" panose="02000000000000000000" pitchFamily="2" charset="0"/>
                <a:cs typeface="NikoshBAN" panose="02000000000000000000" pitchFamily="2" charset="0"/>
              </a:rPr>
              <a:t>ু</a:t>
            </a:r>
            <a:r>
              <a:rPr lang="bn-BD" sz="4000" dirty="0" smtClean="0">
                <a:solidFill>
                  <a:srgbClr val="0000CC"/>
                </a:solidFill>
                <a:latin typeface="NikoshBAN" panose="02000000000000000000" pitchFamily="2" charset="0"/>
                <a:cs typeface="NikoshBAN" panose="02000000000000000000" pitchFamily="2" charset="0"/>
              </a:rPr>
              <a:t>কারবার্গ তার অন্য বন্ধুদের সঙ্গে নিয়ে এটি চালু করেন । ব্যবহারকারীগন বন্ধু সংযোজন, বার্তা প্রেরণ এবং তাদের ব্যক্তিগত তথ্য প্রকাশ, আদান-প্রদান ও হালনাগাদ করতে পারেন । এছাড়া এতে অডিও ও ভিডিও প্রকাশ করা যায় ।</a:t>
            </a:r>
            <a:endParaRPr lang="en-US" sz="4000" dirty="0">
              <a:solidFill>
                <a:srgbClr val="0000CC"/>
              </a:solidFill>
              <a:latin typeface="NikoshBAN" panose="02000000000000000000" pitchFamily="2" charset="0"/>
              <a:cs typeface="NikoshBAN" panose="02000000000000000000" pitchFamily="2" charset="0"/>
            </a:endParaRPr>
          </a:p>
        </p:txBody>
      </p:sp>
      <p:pic>
        <p:nvPicPr>
          <p:cNvPr id="2050" name="Picture 2" descr="J:\ \New folder\m\images-04.png"/>
          <p:cNvPicPr>
            <a:picLocks noChangeAspect="1" noChangeArrowheads="1"/>
          </p:cNvPicPr>
          <p:nvPr/>
        </p:nvPicPr>
        <p:blipFill>
          <a:blip r:embed="rId2"/>
          <a:srcRect/>
          <a:stretch>
            <a:fillRect/>
          </a:stretch>
        </p:blipFill>
        <p:spPr bwMode="auto">
          <a:xfrm>
            <a:off x="10365746" y="169235"/>
            <a:ext cx="1521453" cy="1521453"/>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72214"/>
            <a:ext cx="3590855" cy="2042382"/>
          </a:xfrm>
          <a:prstGeom prst="rect">
            <a:avLst/>
          </a:prstGeom>
        </p:spPr>
      </p:pic>
    </p:spTree>
    <p:extLst>
      <p:ext uri="{BB962C8B-B14F-4D97-AF65-F5344CB8AC3E}">
        <p14:creationId xmlns:p14="http://schemas.microsoft.com/office/powerpoint/2010/main" val="3381219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IN" dirty="0">
                <a:latin typeface="NikoshBAN" panose="02000000000000000000" pitchFamily="2" charset="0"/>
                <a:cs typeface="NikoshBAN" panose="02000000000000000000" pitchFamily="2" charset="0"/>
              </a:rPr>
              <a:t> টুইটার</a:t>
            </a:r>
            <a:r>
              <a:rPr lang="en-US" dirty="0">
                <a:latin typeface="NikoshBAN" panose="02000000000000000000" pitchFamily="2" charset="0"/>
                <a:cs typeface="NikoshBAN" panose="02000000000000000000" pitchFamily="2" charset="0"/>
              </a:rPr>
              <a:t>  (www.twitter.com)</a:t>
            </a:r>
            <a:br>
              <a:rPr lang="en-US" dirty="0">
                <a:latin typeface="NikoshBAN" panose="02000000000000000000" pitchFamily="2" charset="0"/>
                <a:cs typeface="NikoshBAN" panose="02000000000000000000" pitchFamily="2" charset="0"/>
              </a:rPr>
            </a:br>
            <a:endParaRPr lang="en-US" dirty="0"/>
          </a:p>
        </p:txBody>
      </p:sp>
      <p:sp>
        <p:nvSpPr>
          <p:cNvPr id="3" name="Content Placeholder 2"/>
          <p:cNvSpPr>
            <a:spLocks noGrp="1"/>
          </p:cNvSpPr>
          <p:nvPr>
            <p:ph idx="1"/>
          </p:nvPr>
        </p:nvSpPr>
        <p:spPr>
          <a:xfrm>
            <a:off x="604434" y="1531162"/>
            <a:ext cx="10749366" cy="5373331"/>
          </a:xfrm>
        </p:spPr>
        <p:txBody>
          <a:bodyPr>
            <a:noAutofit/>
          </a:bodyPr>
          <a:lstStyle/>
          <a:p>
            <a:pPr marL="0" indent="0" algn="just">
              <a:buNone/>
            </a:pPr>
            <a:r>
              <a:rPr lang="bn-IN" sz="4000" dirty="0" smtClean="0">
                <a:latin typeface="NikoshBAN" panose="02000000000000000000" pitchFamily="2" charset="0"/>
                <a:cs typeface="NikoshBAN" panose="02000000000000000000" pitchFamily="2" charset="0"/>
              </a:rPr>
              <a:t>টুইটারও একটি </a:t>
            </a:r>
            <a:r>
              <a:rPr lang="bn-IN" sz="4000" dirty="0">
                <a:latin typeface="NikoshBAN" panose="02000000000000000000" pitchFamily="2" charset="0"/>
                <a:cs typeface="NikoshBAN" panose="02000000000000000000" pitchFamily="2" charset="0"/>
              </a:rPr>
              <a:t>সামাজিক যোগাযোগ ব্যবস্থার একটি ওয়েবসাইট। </a:t>
            </a:r>
            <a:r>
              <a:rPr lang="bn-BD" sz="4000" dirty="0" smtClean="0">
                <a:latin typeface="NikoshBAN" panose="02000000000000000000" pitchFamily="2" charset="0"/>
                <a:cs typeface="NikoshBAN" panose="02000000000000000000" pitchFamily="2" charset="0"/>
              </a:rPr>
              <a:t>তবে ফেসবুকের সংঙ্গে এর মৌলিক পার্থক্য রয়েছে। </a:t>
            </a:r>
            <a:r>
              <a:rPr lang="bn-BD" sz="4000" dirty="0" smtClean="0">
                <a:solidFill>
                  <a:srgbClr val="0000CC"/>
                </a:solidFill>
                <a:latin typeface="NikoshBAN" panose="02000000000000000000" pitchFamily="2" charset="0"/>
                <a:cs typeface="NikoshBAN" panose="02000000000000000000" pitchFamily="2" charset="0"/>
              </a:rPr>
              <a:t>এটিতে ব্যবহারকারীদের সর্বোচ্চ ১৪০ অক্ষরের মধ্যে তাদের মনোভাব প্রকাশ ও আদান প্রদান করতে হয়।</a:t>
            </a:r>
            <a:r>
              <a:rPr lang="bn-IN"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এজন্য এটিকে মাইক্রোব্লগিংয়ের একটি ওয়েবসাইটও বলা যায়। </a:t>
            </a:r>
            <a:r>
              <a:rPr lang="bn-BD" sz="4000" dirty="0" smtClean="0">
                <a:solidFill>
                  <a:srgbClr val="CC0066"/>
                </a:solidFill>
                <a:latin typeface="NikoshBAN" panose="02000000000000000000" pitchFamily="2" charset="0"/>
                <a:cs typeface="NikoshBAN" panose="02000000000000000000" pitchFamily="2" charset="0"/>
              </a:rPr>
              <a:t>১৪০ অক্ষরের এই বার্তাকে বলা হয় টুইট (</a:t>
            </a:r>
            <a:r>
              <a:rPr lang="en-US" sz="4000" dirty="0" smtClean="0">
                <a:solidFill>
                  <a:srgbClr val="CC0066"/>
                </a:solidFill>
                <a:latin typeface="NikoshBAN" panose="02000000000000000000" pitchFamily="2" charset="0"/>
                <a:cs typeface="NikoshBAN" panose="02000000000000000000" pitchFamily="2" charset="0"/>
              </a:rPr>
              <a:t>tweet)</a:t>
            </a:r>
            <a:r>
              <a:rPr lang="bn-BD" sz="4000" dirty="0" smtClean="0">
                <a:solidFill>
                  <a:srgbClr val="CC0066"/>
                </a:solidFill>
                <a:latin typeface="NikoshBAN" panose="02000000000000000000" pitchFamily="2" charset="0"/>
                <a:cs typeface="NikoshBAN" panose="02000000000000000000" pitchFamily="2" charset="0"/>
              </a:rPr>
              <a:t>।</a:t>
            </a:r>
            <a:r>
              <a:rPr lang="bn-BD" sz="4000" dirty="0" smtClean="0">
                <a:latin typeface="NikoshBAN" panose="02000000000000000000" pitchFamily="2" charset="0"/>
                <a:cs typeface="NikoshBAN" panose="02000000000000000000" pitchFamily="2" charset="0"/>
              </a:rPr>
              <a:t> টুইটারের সদস্যদের টুইট বার্তাগুলো তাদের প্রফাইল পাতায় দেখা যায়। টুইটারের সদস্যরা অন্য সদস্যদের টুইট পড়ার জন্য সে সদস্যকে অনুসরণ বা </a:t>
            </a:r>
            <a:r>
              <a:rPr lang="en-US" sz="4000" dirty="0" smtClean="0">
                <a:latin typeface="NikoshBAN" panose="02000000000000000000" pitchFamily="2" charset="0"/>
                <a:cs typeface="NikoshBAN" panose="02000000000000000000" pitchFamily="2" charset="0"/>
              </a:rPr>
              <a:t>follow </a:t>
            </a:r>
            <a:r>
              <a:rPr lang="bn-BD" sz="4000" dirty="0" smtClean="0">
                <a:latin typeface="NikoshBAN" panose="02000000000000000000" pitchFamily="2" charset="0"/>
                <a:cs typeface="NikoshBAN" panose="02000000000000000000" pitchFamily="2" charset="0"/>
              </a:rPr>
              <a:t>করতে পারেন। কোন সদস্যকে যারা অনুসরণ করে তাদেরকে বলা হয় </a:t>
            </a:r>
            <a:r>
              <a:rPr lang="en-US" sz="4000" dirty="0" smtClean="0">
                <a:latin typeface="NikoshBAN" panose="02000000000000000000" pitchFamily="2" charset="0"/>
                <a:cs typeface="NikoshBAN" panose="02000000000000000000" pitchFamily="2" charset="0"/>
              </a:rPr>
              <a:t>follower </a:t>
            </a:r>
            <a:r>
              <a:rPr lang="bn-BD" sz="4000" dirty="0" smtClean="0">
                <a:latin typeface="NikoshBAN" panose="02000000000000000000" pitchFamily="2" charset="0"/>
                <a:cs typeface="NikoshBAN" panose="02000000000000000000" pitchFamily="2" charset="0"/>
              </a:rPr>
              <a:t>বা অনুসারী।</a:t>
            </a:r>
            <a:r>
              <a:rPr lang="bn-IN"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1026" name="Picture 2" descr="J:\ \New folder\m\twitter-main.jpg"/>
          <p:cNvPicPr>
            <a:picLocks noChangeAspect="1" noChangeArrowheads="1"/>
          </p:cNvPicPr>
          <p:nvPr/>
        </p:nvPicPr>
        <p:blipFill>
          <a:blip r:embed="rId2"/>
          <a:srcRect/>
          <a:stretch>
            <a:fillRect/>
          </a:stretch>
        </p:blipFill>
        <p:spPr bwMode="auto">
          <a:xfrm>
            <a:off x="9438483" y="30995"/>
            <a:ext cx="2447238" cy="1586881"/>
          </a:xfrm>
          <a:prstGeom prst="rect">
            <a:avLst/>
          </a:prstGeom>
          <a:noFill/>
        </p:spPr>
      </p:pic>
    </p:spTree>
    <p:extLst>
      <p:ext uri="{BB962C8B-B14F-4D97-AF65-F5344CB8AC3E}">
        <p14:creationId xmlns:p14="http://schemas.microsoft.com/office/powerpoint/2010/main" val="156054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538</Words>
  <Application>Microsoft Office PowerPoint</Application>
  <PresentationFormat>Widescreen</PresentationFormat>
  <Paragraphs>47</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NikoshBAN</vt:lpstr>
      <vt:lpstr>Times New Roman</vt:lpstr>
      <vt:lpstr>Vrinda</vt:lpstr>
      <vt:lpstr>Wingdings</vt:lpstr>
      <vt:lpstr>Office Theme</vt:lpstr>
      <vt:lpstr>Package</vt:lpstr>
      <vt:lpstr>তথ্য ও যোগাযোগ প্রযুক্তি ক্লাসে সকলকে স্বাগতম।</vt:lpstr>
      <vt:lpstr> পরিচিতি </vt:lpstr>
      <vt:lpstr> </vt:lpstr>
      <vt:lpstr>আজকের আলোচ্য পাঠ</vt:lpstr>
      <vt:lpstr>শিখনফল</vt:lpstr>
      <vt:lpstr>তথ্য ও যোগাযোগ প্রযুক্তি ব্যবহার করে মানুষ যোগাযোগ ও ভাব প্রকাশের জন্য যা কিছু সৃষ্টি, বিনিময় কিংবা আদান-প্রদান করে তাই সামাজিক যোগাযোগ ।</vt:lpstr>
      <vt:lpstr> দুইটি সামাজিক যোগাযোগের মাধ্যম হচ্ছে</vt:lpstr>
      <vt:lpstr> ফেসবুক (www.facebook.com) </vt:lpstr>
      <vt:lpstr> টুইটার  (www.twitter.com) </vt:lpstr>
      <vt:lpstr> </vt:lpstr>
      <vt:lpstr>PowerPoint Presentation</vt:lpstr>
      <vt:lpstr>PowerPoint Presentation</vt:lpstr>
      <vt:lpstr>সামাজিক যোগাযোগ সাইটের একটি ভিডিও দেখি!</vt:lpstr>
      <vt:lpstr>দলীয় কাজ</vt:lpstr>
      <vt:lpstr>মূল্যায়ন</vt:lpstr>
      <vt:lpstr>বাড়ির কাজ</vt:lpstr>
      <vt:lpstr>ধন্যবাদ সবাইকে</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তথ্য ও যোগাযোগ প্রযুক্তি ক্লাসে নবম শ্রেণির ছাত্র-ছাত্রীদের জানাই সাদর আমন্ত্রয়ণ।</dc:title>
  <dc:creator>Md. Ashraful Islam</dc:creator>
  <cp:lastModifiedBy>Md. Ashraful Islam</cp:lastModifiedBy>
  <cp:revision>113</cp:revision>
  <dcterms:created xsi:type="dcterms:W3CDTF">2015-02-09T13:06:53Z</dcterms:created>
  <dcterms:modified xsi:type="dcterms:W3CDTF">2019-10-15T14:29:42Z</dcterms:modified>
</cp:coreProperties>
</file>