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6" r:id="rId3"/>
    <p:sldId id="274" r:id="rId4"/>
    <p:sldId id="259" r:id="rId5"/>
    <p:sldId id="278" r:id="rId6"/>
    <p:sldId id="279" r:id="rId7"/>
    <p:sldId id="262" r:id="rId8"/>
    <p:sldId id="269" r:id="rId9"/>
    <p:sldId id="261"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CC"/>
    <a:srgbClr val="00FF00"/>
    <a:srgbClr val="C7D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t>29-Sep-19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3355873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t>29-Sep-19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1735000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t>29-Sep-19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3084318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t>29-Sep-19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2961348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F4AE9-912A-4396-982F-F19A6A6C5B19}" type="datetimeFigureOut">
              <a:rPr lang="en-US" smtClean="0"/>
              <a:t>29-Sep-19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2297822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F4AE9-912A-4396-982F-F19A6A6C5B19}" type="datetimeFigureOut">
              <a:rPr lang="en-US" smtClean="0"/>
              <a:t>29-Sep-19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260180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F4AE9-912A-4396-982F-F19A6A6C5B19}" type="datetimeFigureOut">
              <a:rPr lang="en-US" smtClean="0"/>
              <a:t>29-Sep-19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1985877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F4AE9-912A-4396-982F-F19A6A6C5B19}" type="datetimeFigureOut">
              <a:rPr lang="en-US" smtClean="0"/>
              <a:t>29-Sep-19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3289794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F4AE9-912A-4396-982F-F19A6A6C5B19}" type="datetimeFigureOut">
              <a:rPr lang="en-US" smtClean="0"/>
              <a:t>29-Sep-19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1502027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F4AE9-912A-4396-982F-F19A6A6C5B19}" type="datetimeFigureOut">
              <a:rPr lang="en-US" smtClean="0"/>
              <a:t>29-Sep-19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339388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F4AE9-912A-4396-982F-F19A6A6C5B19}" type="datetimeFigureOut">
              <a:rPr lang="en-US" smtClean="0"/>
              <a:t>29-Sep-19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t>‹#›</a:t>
            </a:fld>
            <a:endParaRPr lang="en-US"/>
          </a:p>
        </p:txBody>
      </p:sp>
    </p:spTree>
    <p:extLst>
      <p:ext uri="{BB962C8B-B14F-4D97-AF65-F5344CB8AC3E}">
        <p14:creationId xmlns:p14="http://schemas.microsoft.com/office/powerpoint/2010/main" val="4151815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F4AE9-912A-4396-982F-F19A6A6C5B19}" type="datetimeFigureOut">
              <a:rPr lang="en-US" smtClean="0"/>
              <a:t>29-Sep-19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02279-F56D-4C23-A54E-7C04AA7D208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857" y="27137"/>
            <a:ext cx="12144285" cy="6803726"/>
          </a:xfrm>
          <a:prstGeom prst="rect">
            <a:avLst/>
          </a:prstGeom>
        </p:spPr>
      </p:pic>
    </p:spTree>
    <p:extLst>
      <p:ext uri="{BB962C8B-B14F-4D97-AF65-F5344CB8AC3E}">
        <p14:creationId xmlns:p14="http://schemas.microsoft.com/office/powerpoint/2010/main" val="99653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59" y="4492266"/>
            <a:ext cx="3581400" cy="1914525"/>
          </a:xfrm>
          <a:prstGeom prst="rect">
            <a:avLst/>
          </a:prstGeom>
        </p:spPr>
      </p:pic>
      <p:sp>
        <p:nvSpPr>
          <p:cNvPr id="9" name="Title 8"/>
          <p:cNvSpPr>
            <a:spLocks noGrp="1"/>
          </p:cNvSpPr>
          <p:nvPr>
            <p:ph type="title"/>
          </p:nvPr>
        </p:nvSpPr>
        <p:spPr>
          <a:xfrm>
            <a:off x="903513" y="1139604"/>
            <a:ext cx="10515600" cy="5181600"/>
          </a:xfrm>
        </p:spPr>
        <p:txBody>
          <a:bodyPr>
            <a:prstTxWarp prst="textWave1">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তথ্য</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ও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যোগাযোগ</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প্রযুক্তি</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ক্লাসে</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সকলকে</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স্বাগতম</a:t>
            </a:r>
            <a:r>
              <a:rPr lang="bn-IN"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en-US" sz="8000" b="1" dirty="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7542708" y="332357"/>
            <a:ext cx="2952750" cy="1990725"/>
          </a:xfrm>
          <a:prstGeom prst="rect">
            <a:avLst/>
          </a:prstGeom>
        </p:spPr>
      </p:pic>
    </p:spTree>
    <p:extLst>
      <p:ext uri="{BB962C8B-B14F-4D97-AF65-F5344CB8AC3E}">
        <p14:creationId xmlns:p14="http://schemas.microsoft.com/office/powerpoint/2010/main" val="37175634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534" y="3175065"/>
            <a:ext cx="10515600" cy="1924965"/>
          </a:xfrm>
        </p:spPr>
        <p:txBody>
          <a:bodyPr>
            <a:normAutofit/>
          </a:bodyPr>
          <a:lstStyle/>
          <a:p>
            <a:pPr algn="ctr">
              <a:buFont typeface="Wingdings" panose="05000000000000000000" pitchFamily="2" charset="2"/>
              <a:buChar char="v"/>
            </a:pPr>
            <a:r>
              <a:rPr lang="en-US" sz="4400" dirty="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বিনোদনের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ক্ষেত্রে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আইসিটির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ইতিবাচক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দিকগুলো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ব্যাখ্যা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কর</a:t>
            </a:r>
            <a:r>
              <a:rPr lang="en-US" sz="6000" dirty="0">
                <a:latin typeface="NikoshBAN" panose="02000000000000000000" pitchFamily="2" charset="0"/>
                <a:cs typeface="NikoshBAN" panose="02000000000000000000" pitchFamily="2" charset="0"/>
              </a:rPr>
              <a:t>।</a:t>
            </a:r>
          </a:p>
        </p:txBody>
      </p:sp>
      <p:sp>
        <p:nvSpPr>
          <p:cNvPr id="5" name="Title 1"/>
          <p:cNvSpPr>
            <a:spLocks noGrp="1"/>
          </p:cNvSpPr>
          <p:nvPr>
            <p:ph type="title"/>
          </p:nvPr>
        </p:nvSpPr>
        <p:spPr>
          <a:xfrm>
            <a:off x="4614119" y="455278"/>
            <a:ext cx="2922431" cy="1325563"/>
          </a:xfrm>
        </p:spPr>
        <p:txBody>
          <a:bodyPr>
            <a:normAutofit/>
          </a:bodyPr>
          <a:lstStyle/>
          <a:p>
            <a:pPr algn="ctr"/>
            <a:r>
              <a:rPr lang="en-US" sz="6000" u="sng" dirty="0" err="1" smtClean="0">
                <a:solidFill>
                  <a:srgbClr val="7030A0"/>
                </a:solidFill>
                <a:latin typeface="NikoshBAN" panose="02000000000000000000" pitchFamily="2" charset="0"/>
                <a:cs typeface="NikoshBAN" panose="02000000000000000000" pitchFamily="2" charset="0"/>
              </a:rPr>
              <a:t>দলীয়</a:t>
            </a:r>
            <a:r>
              <a:rPr lang="bn-IN" sz="6000" u="sng" dirty="0" smtClean="0">
                <a:solidFill>
                  <a:srgbClr val="7030A0"/>
                </a:solidFill>
                <a:latin typeface="NikoshBAN" panose="02000000000000000000" pitchFamily="2" charset="0"/>
                <a:cs typeface="NikoshBAN" panose="02000000000000000000" pitchFamily="2" charset="0"/>
              </a:rPr>
              <a:t> কাজ</a:t>
            </a:r>
            <a:endParaRPr lang="en-US" sz="6000" u="sng" dirty="0">
              <a:solidFill>
                <a:srgbClr val="7030A0"/>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8973064" y="790833"/>
            <a:ext cx="2064132" cy="654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১৫মিঃ</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23" y="597650"/>
            <a:ext cx="2609850" cy="2142808"/>
          </a:xfrm>
          <a:prstGeom prst="ellipse">
            <a:avLst/>
          </a:prstGeom>
          <a:ln>
            <a:noFill/>
          </a:ln>
          <a:effectLst>
            <a:softEdge rad="112500"/>
          </a:effectLst>
        </p:spPr>
      </p:pic>
      <p:pic>
        <p:nvPicPr>
          <p:cNvPr id="8" name="Picture 7"/>
          <p:cNvPicPr>
            <a:picLocks noChangeAspect="1"/>
          </p:cNvPicPr>
          <p:nvPr/>
        </p:nvPicPr>
        <p:blipFill>
          <a:blip r:embed="rId3"/>
          <a:stretch>
            <a:fillRect/>
          </a:stretch>
        </p:blipFill>
        <p:spPr>
          <a:xfrm>
            <a:off x="8805638" y="4562962"/>
            <a:ext cx="2814869" cy="1608497"/>
          </a:xfrm>
          <a:prstGeom prst="rect">
            <a:avLst/>
          </a:prstGeom>
        </p:spPr>
      </p:pic>
    </p:spTree>
    <p:extLst>
      <p:ext uri="{BB962C8B-B14F-4D97-AF65-F5344CB8AC3E}">
        <p14:creationId xmlns:p14="http://schemas.microsoft.com/office/powerpoint/2010/main" val="35962903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000" dirty="0" smtClean="0">
                <a:solidFill>
                  <a:srgbClr val="7030A0"/>
                </a:solidFill>
                <a:latin typeface="NikoshBAN" panose="02000000000000000000" pitchFamily="2" charset="0"/>
                <a:cs typeface="NikoshBAN" panose="02000000000000000000" pitchFamily="2" charset="0"/>
              </a:rPr>
              <a:t>মূল্যায়ন</a:t>
            </a:r>
            <a:endParaRPr lang="en-US" sz="6000"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199" y="1825625"/>
            <a:ext cx="10515601" cy="4351338"/>
          </a:xfrm>
        </p:spPr>
        <p:txBody>
          <a:bodyPr>
            <a:normAutofit/>
          </a:bodyPr>
          <a:lstStyle/>
          <a:p>
            <a:pPr>
              <a:buFont typeface="Wingdings" panose="05000000000000000000" pitchFamily="2" charset="2"/>
              <a:buChar char="ü"/>
            </a:pPr>
            <a:r>
              <a:rPr lang="bn-IN" sz="3600" dirty="0" smtClean="0">
                <a:latin typeface="NikoshBAN" panose="02000000000000000000" pitchFamily="2" charset="0"/>
                <a:cs typeface="NikoshBAN" panose="02000000000000000000" pitchFamily="2" charset="0"/>
              </a:rPr>
              <a:t> বিনোদনের জন্য প্রথমে মানুষ কি আবিস্কার করে ?</a:t>
            </a:r>
          </a:p>
          <a:p>
            <a:pPr>
              <a:buFont typeface="Wingdings" panose="05000000000000000000" pitchFamily="2" charset="2"/>
              <a:buChar char="ü"/>
            </a:pP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এক সময় বিনোদনের জন্য কোথায় যেতে হতো ?</a:t>
            </a:r>
          </a:p>
          <a:p>
            <a:pPr>
              <a:buFont typeface="Wingdings" panose="05000000000000000000" pitchFamily="2" charset="2"/>
              <a:buChar char="ü"/>
            </a:pP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কিসের জন্য সাধারণ মানুষ কম্পিউটার ব্যবহার করে ?</a:t>
            </a:r>
          </a:p>
          <a:p>
            <a:pPr>
              <a:buFont typeface="Wingdings" panose="05000000000000000000" pitchFamily="2" charset="2"/>
              <a:buChar char="ü"/>
            </a:pP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বিনোদনের অত্যন্ত সফল মাধ্যম কোনটি ?</a:t>
            </a:r>
          </a:p>
          <a:p>
            <a:pPr>
              <a:buFont typeface="Wingdings" panose="05000000000000000000" pitchFamily="2" charset="2"/>
              <a:buChar char="ü"/>
            </a:pP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কোনটি উন্নয়নের সাথে সাথে বিনোদন জগতে একটা নতুন দিক উন্মোচিত হয়েছে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1263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000" u="sng" dirty="0" smtClean="0">
                <a:solidFill>
                  <a:srgbClr val="7030A0"/>
                </a:solidFill>
                <a:latin typeface="NikoshBAN" panose="02000000000000000000" pitchFamily="2" charset="0"/>
                <a:cs typeface="NikoshBAN" panose="02000000000000000000" pitchFamily="2" charset="0"/>
              </a:rPr>
              <a:t>বাড়ির কাজ</a:t>
            </a:r>
            <a:endParaRPr lang="en-US" sz="6000" u="sng"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3360833"/>
            <a:ext cx="10515600" cy="1738985"/>
          </a:xfrm>
        </p:spPr>
        <p:txBody>
          <a:bodyPr>
            <a:normAutofit/>
          </a:bodyPr>
          <a:lstStyle/>
          <a:p>
            <a:pPr algn="ctr">
              <a:buFont typeface="Wingdings" panose="05000000000000000000" pitchFamily="2" charset="2"/>
              <a:buChar char="q"/>
            </a:pPr>
            <a:r>
              <a:rPr lang="bn-IN" sz="6000" dirty="0" smtClean="0">
                <a:latin typeface="NikoshBAN" panose="02000000000000000000" pitchFamily="2" charset="0"/>
                <a:cs typeface="NikoshBAN" panose="02000000000000000000" pitchFamily="2" charset="0"/>
              </a:rPr>
              <a:t> আইসিটি আমাদের বিনোদন ব্যবস্থাকে সহজ করেছে</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ব্যাখ্যা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কর</a:t>
            </a:r>
            <a:r>
              <a:rPr lang="bn-IN"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27906"/>
            <a:ext cx="2143125" cy="2143125"/>
          </a:xfrm>
          <a:prstGeom prst="rect">
            <a:avLst/>
          </a:prstGeom>
        </p:spPr>
      </p:pic>
    </p:spTree>
    <p:extLst>
      <p:ext uri="{BB962C8B-B14F-4D97-AF65-F5344CB8AC3E}">
        <p14:creationId xmlns:p14="http://schemas.microsoft.com/office/powerpoint/2010/main" val="264359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807" y="1305631"/>
            <a:ext cx="8572813" cy="4446239"/>
          </a:xfrm>
          <a:prstGeom prst="rect">
            <a:avLst/>
          </a:prstGeom>
        </p:spPr>
      </p:pic>
    </p:spTree>
    <p:extLst>
      <p:ext uri="{BB962C8B-B14F-4D97-AF65-F5344CB8AC3E}">
        <p14:creationId xmlns:p14="http://schemas.microsoft.com/office/powerpoint/2010/main" val="2325275639"/>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81141" b="11606"/>
          <a:stretch/>
        </p:blipFill>
        <p:spPr>
          <a:xfrm rot="586305">
            <a:off x="6259317" y="1459244"/>
            <a:ext cx="799743" cy="5074275"/>
          </a:xfrm>
          <a:prstGeom prst="rect">
            <a:avLst/>
          </a:prstGeom>
        </p:spPr>
      </p:pic>
      <p:sp>
        <p:nvSpPr>
          <p:cNvPr id="7" name="Title 6"/>
          <p:cNvSpPr>
            <a:spLocks noGrp="1"/>
          </p:cNvSpPr>
          <p:nvPr>
            <p:ph type="title"/>
          </p:nvPr>
        </p:nvSpPr>
        <p:spPr>
          <a:xfrm>
            <a:off x="4360039" y="218660"/>
            <a:ext cx="3732212" cy="777763"/>
          </a:xfrm>
          <a:noFill/>
          <a:ln>
            <a:solidFill>
              <a:srgbClr val="FF0000"/>
            </a:solidFill>
          </a:ln>
        </p:spPr>
        <p:txBody>
          <a:bodyPr>
            <a:normAutofit fontScale="90000"/>
          </a:bodyPr>
          <a:lstStyle/>
          <a:p>
            <a:pPr algn="ctr"/>
            <a:r>
              <a:rPr lang="bn-IN" sz="6000" b="1" dirty="0" smtClean="0">
                <a:ln/>
                <a:solidFill>
                  <a:srgbClr val="2D0EB2"/>
                </a:solidFill>
                <a:effectLst>
                  <a:glow rad="228600">
                    <a:schemeClr val="accent5">
                      <a:satMod val="175000"/>
                      <a:alpha val="40000"/>
                    </a:schemeClr>
                  </a:glow>
                </a:effectLst>
              </a:rPr>
              <a:t> </a:t>
            </a:r>
            <a:r>
              <a:rPr lang="bn-IN" sz="6000" dirty="0" smtClean="0">
                <a:ln w="0"/>
                <a:solidFill>
                  <a:srgbClr val="2D0EB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 </a:t>
            </a:r>
            <a:endParaRPr lang="en-US" sz="6000" dirty="0">
              <a:solidFill>
                <a:srgbClr val="2D0EB2"/>
              </a:solidFill>
              <a:latin typeface="NikoshBAN" panose="02000000000000000000" pitchFamily="2" charset="0"/>
              <a:cs typeface="NikoshBAN" panose="02000000000000000000" pitchFamily="2" charset="0"/>
            </a:endParaRPr>
          </a:p>
        </p:txBody>
      </p:sp>
      <p:sp>
        <p:nvSpPr>
          <p:cNvPr id="8" name="Text Placeholder 7"/>
          <p:cNvSpPr>
            <a:spLocks noGrp="1"/>
          </p:cNvSpPr>
          <p:nvPr>
            <p:ph type="body" idx="1"/>
          </p:nvPr>
        </p:nvSpPr>
        <p:spPr>
          <a:xfrm>
            <a:off x="220353" y="1004478"/>
            <a:ext cx="5157787" cy="823912"/>
          </a:xfrm>
          <a:solidFill>
            <a:schemeClr val="bg1"/>
          </a:solidFill>
          <a:ln>
            <a:solidFill>
              <a:srgbClr val="FF33CC"/>
            </a:solidFill>
          </a:ln>
        </p:spPr>
        <p:txBody>
          <a:bodyPr>
            <a:normAutofit/>
          </a:bodyPr>
          <a:lstStyle/>
          <a:p>
            <a:pPr algn="ctr"/>
            <a:r>
              <a:rPr lang="bn-IN" sz="4400" dirty="0" smtClean="0">
                <a:solidFill>
                  <a:srgbClr val="7030A0"/>
                </a:solidFill>
                <a:latin typeface="NikoshBAN" panose="02000000000000000000" pitchFamily="2" charset="0"/>
                <a:cs typeface="NikoshBAN" panose="02000000000000000000" pitchFamily="2" charset="0"/>
              </a:rPr>
              <a:t>শিক্ষক পরিচিতি</a:t>
            </a:r>
            <a:endParaRPr lang="en-US" sz="4400" dirty="0">
              <a:solidFill>
                <a:srgbClr val="7030A0"/>
              </a:solidFill>
              <a:latin typeface="NikoshBAN" panose="02000000000000000000" pitchFamily="2" charset="0"/>
              <a:cs typeface="NikoshBAN" panose="02000000000000000000" pitchFamily="2" charset="0"/>
            </a:endParaRPr>
          </a:p>
        </p:txBody>
      </p:sp>
      <p:sp>
        <p:nvSpPr>
          <p:cNvPr id="10" name="Text Placeholder 9"/>
          <p:cNvSpPr>
            <a:spLocks noGrp="1"/>
          </p:cNvSpPr>
          <p:nvPr>
            <p:ph type="body" sz="quarter" idx="3"/>
          </p:nvPr>
        </p:nvSpPr>
        <p:spPr>
          <a:xfrm>
            <a:off x="6788300" y="996423"/>
            <a:ext cx="5183188" cy="823912"/>
          </a:xfrm>
          <a:ln>
            <a:solidFill>
              <a:srgbClr val="FF33CC"/>
            </a:solidFill>
          </a:ln>
        </p:spPr>
        <p:txBody>
          <a:bodyPr>
            <a:normAutofit/>
          </a:bodyPr>
          <a:lstStyle/>
          <a:p>
            <a:pPr algn="ctr"/>
            <a:r>
              <a:rPr lang="bn-IN" sz="4400" dirty="0" smtClean="0">
                <a:solidFill>
                  <a:srgbClr val="7030A0"/>
                </a:solidFill>
                <a:latin typeface="NikoshBAN" panose="02000000000000000000" pitchFamily="2" charset="0"/>
                <a:cs typeface="NikoshBAN" panose="02000000000000000000" pitchFamily="2" charset="0"/>
              </a:rPr>
              <a:t>পাঠ পরিচিতি</a:t>
            </a:r>
            <a:endParaRPr lang="en-US" sz="4400" dirty="0">
              <a:solidFill>
                <a:srgbClr val="7030A0"/>
              </a:solidFill>
              <a:latin typeface="NikoshBAN" panose="02000000000000000000" pitchFamily="2" charset="0"/>
              <a:cs typeface="NikoshBAN" panose="02000000000000000000" pitchFamily="2" charset="0"/>
            </a:endParaRPr>
          </a:p>
        </p:txBody>
      </p:sp>
      <p:sp>
        <p:nvSpPr>
          <p:cNvPr id="16" name="TextBox 15"/>
          <p:cNvSpPr txBox="1"/>
          <p:nvPr/>
        </p:nvSpPr>
        <p:spPr>
          <a:xfrm>
            <a:off x="250726" y="4545174"/>
            <a:ext cx="5781363" cy="1815882"/>
          </a:xfrm>
          <a:prstGeom prst="rect">
            <a:avLst/>
          </a:prstGeom>
          <a:noFill/>
        </p:spPr>
        <p:txBody>
          <a:bodyPr wrap="square" rtlCol="0">
            <a:spAutoFit/>
          </a:bodyPr>
          <a:lstStyle/>
          <a:p>
            <a:r>
              <a:rPr lang="bn-IN" sz="2800" dirty="0" smtClean="0">
                <a:solidFill>
                  <a:srgbClr val="2D0EB2"/>
                </a:solidFill>
                <a:latin typeface="NikoshBAN" panose="02000000000000000000" pitchFamily="2" charset="0"/>
                <a:cs typeface="NikoshBAN" panose="02000000000000000000" pitchFamily="2" charset="0"/>
              </a:rPr>
              <a:t>মোঃ আশরাফুল ইসলাম</a:t>
            </a:r>
            <a:r>
              <a:rPr lang="en-US" sz="2800" dirty="0" smtClean="0">
                <a:solidFill>
                  <a:srgbClr val="2D0EB2"/>
                </a:solidFill>
                <a:latin typeface="NikoshBAN" panose="02000000000000000000" pitchFamily="2" charset="0"/>
                <a:cs typeface="NikoshBAN" panose="02000000000000000000" pitchFamily="2" charset="0"/>
              </a:rPr>
              <a:t>, </a:t>
            </a:r>
            <a:r>
              <a:rPr lang="bn-IN" sz="2800" dirty="0" smtClean="0">
                <a:solidFill>
                  <a:srgbClr val="2D0EB2"/>
                </a:solidFill>
                <a:latin typeface="NikoshBAN" panose="02000000000000000000" pitchFamily="2" charset="0"/>
                <a:cs typeface="NikoshBAN" panose="02000000000000000000" pitchFamily="2" charset="0"/>
              </a:rPr>
              <a:t>সহকারী শিক্ষক (</a:t>
            </a:r>
            <a:r>
              <a:rPr lang="en-US" sz="2000" dirty="0" smtClean="0">
                <a:solidFill>
                  <a:srgbClr val="2D0EB2"/>
                </a:solidFill>
                <a:latin typeface="NikoshBAN" panose="02000000000000000000" pitchFamily="2" charset="0"/>
                <a:cs typeface="NikoshBAN" panose="02000000000000000000" pitchFamily="2" charset="0"/>
              </a:rPr>
              <a:t>ICT</a:t>
            </a:r>
            <a:r>
              <a:rPr lang="en-US" sz="2800" dirty="0" smtClean="0">
                <a:solidFill>
                  <a:srgbClr val="2D0EB2"/>
                </a:solidFill>
                <a:latin typeface="NikoshBAN" panose="02000000000000000000" pitchFamily="2" charset="0"/>
                <a:cs typeface="NikoshBAN" panose="02000000000000000000" pitchFamily="2" charset="0"/>
              </a:rPr>
              <a:t>)</a:t>
            </a:r>
          </a:p>
          <a:p>
            <a:r>
              <a:rPr lang="bn-IN" sz="2800" dirty="0" smtClean="0">
                <a:solidFill>
                  <a:srgbClr val="2D0EB2"/>
                </a:solidFill>
                <a:latin typeface="NikoshBAN" panose="02000000000000000000" pitchFamily="2" charset="0"/>
                <a:cs typeface="NikoshBAN" panose="02000000000000000000" pitchFamily="2" charset="0"/>
              </a:rPr>
              <a:t>পিলজংগ মাধ্যমিক বিদ্যালয়</a:t>
            </a:r>
            <a:r>
              <a:rPr lang="en-US" sz="2800" dirty="0" smtClean="0">
                <a:solidFill>
                  <a:srgbClr val="2D0EB2"/>
                </a:solidFill>
                <a:latin typeface="NikoshBAN" panose="02000000000000000000" pitchFamily="2" charset="0"/>
                <a:cs typeface="NikoshBAN" panose="02000000000000000000" pitchFamily="2" charset="0"/>
              </a:rPr>
              <a:t>, </a:t>
            </a:r>
            <a:r>
              <a:rPr lang="bn-IN" sz="2800" dirty="0" smtClean="0">
                <a:solidFill>
                  <a:srgbClr val="2D0EB2"/>
                </a:solidFill>
                <a:latin typeface="NikoshBAN" panose="02000000000000000000" pitchFamily="2" charset="0"/>
                <a:cs typeface="NikoshBAN" panose="02000000000000000000" pitchFamily="2" charset="0"/>
              </a:rPr>
              <a:t>ফকিরহাট, বাগেরহাট।</a:t>
            </a:r>
            <a:endParaRPr lang="en-US" sz="2800" dirty="0" smtClean="0">
              <a:solidFill>
                <a:srgbClr val="2D0EB2"/>
              </a:solidFill>
              <a:latin typeface="NikoshBAN" panose="02000000000000000000" pitchFamily="2" charset="0"/>
              <a:cs typeface="NikoshBAN" panose="02000000000000000000" pitchFamily="2" charset="0"/>
            </a:endParaRPr>
          </a:p>
          <a:p>
            <a:r>
              <a:rPr lang="en-US" sz="2800" dirty="0" err="1" smtClean="0">
                <a:solidFill>
                  <a:srgbClr val="2D0EB2"/>
                </a:solidFill>
                <a:latin typeface="NikoshBAN" panose="02000000000000000000" pitchFamily="2" charset="0"/>
                <a:cs typeface="NikoshBAN" panose="02000000000000000000" pitchFamily="2" charset="0"/>
              </a:rPr>
              <a:t>মোবাঃ</a:t>
            </a:r>
            <a:r>
              <a:rPr lang="en-US" sz="2800" dirty="0" smtClean="0">
                <a:solidFill>
                  <a:srgbClr val="2D0EB2"/>
                </a:solidFill>
                <a:latin typeface="NikoshBAN" panose="02000000000000000000" pitchFamily="2" charset="0"/>
                <a:cs typeface="NikoshBAN" panose="02000000000000000000" pitchFamily="2" charset="0"/>
              </a:rPr>
              <a:t> ০১৮৩৫৬২৭২৭৮</a:t>
            </a:r>
          </a:p>
          <a:p>
            <a:r>
              <a:rPr lang="en-US" sz="2800" dirty="0" smtClean="0">
                <a:solidFill>
                  <a:srgbClr val="2D0EB2"/>
                </a:solidFill>
                <a:latin typeface="Times New Roman" panose="02020603050405020304" pitchFamily="18" charset="0"/>
                <a:cs typeface="Times New Roman" panose="02020603050405020304" pitchFamily="18" charset="0"/>
              </a:rPr>
              <a:t>E-mail: ashrafulict2010@gmail.com</a:t>
            </a:r>
            <a:endParaRPr lang="en-US" sz="2800" dirty="0">
              <a:solidFill>
                <a:srgbClr val="2D0EB2"/>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47453" y="1627211"/>
            <a:ext cx="2791825" cy="3111087"/>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736" y="1906125"/>
            <a:ext cx="3156315" cy="3670100"/>
          </a:xfrm>
          <a:prstGeom prst="rect">
            <a:avLst/>
          </a:prstGeom>
        </p:spPr>
      </p:pic>
      <p:sp>
        <p:nvSpPr>
          <p:cNvPr id="11" name="Content Placeholder 10"/>
          <p:cNvSpPr>
            <a:spLocks noGrp="1"/>
          </p:cNvSpPr>
          <p:nvPr>
            <p:ph sz="quarter" idx="4"/>
          </p:nvPr>
        </p:nvSpPr>
        <p:spPr>
          <a:xfrm>
            <a:off x="7854907" y="5607056"/>
            <a:ext cx="3156315" cy="1224173"/>
          </a:xfrm>
        </p:spPr>
        <p:txBody>
          <a:bodyPr>
            <a:noAutofit/>
          </a:bodyPr>
          <a:lstStyle/>
          <a:p>
            <a:pPr marL="0" indent="0" algn="ctr">
              <a:buNone/>
            </a:pPr>
            <a:r>
              <a:rPr lang="bn-IN" sz="3200" dirty="0" smtClean="0">
                <a:solidFill>
                  <a:srgbClr val="2D0EB2"/>
                </a:solidFill>
                <a:latin typeface="NikoshBAN" panose="02000000000000000000" pitchFamily="2" charset="0"/>
                <a:cs typeface="NikoshBAN" panose="02000000000000000000" pitchFamily="2" charset="0"/>
              </a:rPr>
              <a:t>নবম শ্রেণি</a:t>
            </a:r>
            <a:r>
              <a:rPr lang="en-US" sz="3200" dirty="0" smtClean="0">
                <a:solidFill>
                  <a:srgbClr val="2D0EB2"/>
                </a:solidFill>
                <a:latin typeface="NikoshBAN" panose="02000000000000000000" pitchFamily="2" charset="0"/>
                <a:cs typeface="NikoshBAN" panose="02000000000000000000" pitchFamily="2" charset="0"/>
              </a:rPr>
              <a:t>,</a:t>
            </a:r>
            <a:r>
              <a:rPr lang="en-US" sz="3200" dirty="0">
                <a:solidFill>
                  <a:srgbClr val="2D0EB2"/>
                </a:solidFill>
                <a:latin typeface="NikoshBAN" panose="02000000000000000000" pitchFamily="2" charset="0"/>
                <a:cs typeface="NikoshBAN" panose="02000000000000000000" pitchFamily="2" charset="0"/>
              </a:rPr>
              <a:t> </a:t>
            </a:r>
            <a:r>
              <a:rPr lang="bn-IN" sz="3200" dirty="0" smtClean="0">
                <a:solidFill>
                  <a:srgbClr val="2D0EB2"/>
                </a:solidFill>
                <a:latin typeface="NikoshBAN" panose="02000000000000000000" pitchFamily="2" charset="0"/>
                <a:cs typeface="NikoshBAN" panose="02000000000000000000" pitchFamily="2" charset="0"/>
              </a:rPr>
              <a:t>প্রথম অধ্যায়</a:t>
            </a:r>
            <a:endParaRPr lang="en-US" sz="3200" dirty="0" smtClean="0">
              <a:solidFill>
                <a:srgbClr val="2D0EB2"/>
              </a:solidFill>
              <a:latin typeface="NikoshBAN" panose="02000000000000000000" pitchFamily="2" charset="0"/>
              <a:cs typeface="NikoshBAN" panose="02000000000000000000" pitchFamily="2" charset="0"/>
            </a:endParaRPr>
          </a:p>
          <a:p>
            <a:pPr marL="0" indent="0" algn="ctr">
              <a:buNone/>
            </a:pPr>
            <a:r>
              <a:rPr lang="en-US" sz="3200" dirty="0" err="1" smtClean="0">
                <a:solidFill>
                  <a:srgbClr val="2D0EB2"/>
                </a:solidFill>
                <a:latin typeface="NikoshBAN" panose="02000000000000000000" pitchFamily="2" charset="0"/>
                <a:cs typeface="NikoshBAN" panose="02000000000000000000" pitchFamily="2" charset="0"/>
              </a:rPr>
              <a:t>সময়ঃ</a:t>
            </a:r>
            <a:r>
              <a:rPr lang="en-US" sz="3200" dirty="0" smtClean="0">
                <a:solidFill>
                  <a:srgbClr val="2D0EB2"/>
                </a:solidFill>
                <a:latin typeface="NikoshBAN" panose="02000000000000000000" pitchFamily="2" charset="0"/>
                <a:cs typeface="NikoshBAN" panose="02000000000000000000" pitchFamily="2" charset="0"/>
              </a:rPr>
              <a:t> ৪৫মিঃ </a:t>
            </a:r>
            <a:endParaRPr lang="en-US" sz="3200" dirty="0">
              <a:solidFill>
                <a:srgbClr val="2D0EB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5658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6210" y="141667"/>
            <a:ext cx="10082499" cy="6242382"/>
          </a:xfrm>
        </p:spPr>
      </p:pic>
    </p:spTree>
    <p:extLst>
      <p:ext uri="{BB962C8B-B14F-4D97-AF65-F5344CB8AC3E}">
        <p14:creationId xmlns:p14="http://schemas.microsoft.com/office/powerpoint/2010/main" val="519974438"/>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9722"/>
          </a:xfrm>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9784" y="180304"/>
            <a:ext cx="9332432" cy="6465194"/>
          </a:xfrm>
        </p:spPr>
      </p:pic>
    </p:spTree>
    <p:extLst>
      <p:ext uri="{BB962C8B-B14F-4D97-AF65-F5344CB8AC3E}">
        <p14:creationId xmlns:p14="http://schemas.microsoft.com/office/powerpoint/2010/main" val="33226494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600" u="sng" dirty="0" smtClean="0">
                <a:blipFill>
                  <a:blip r:embed="rId2"/>
                  <a:tile tx="0" ty="0" sx="100000" sy="100000" flip="none" algn="tl"/>
                </a:blipFill>
                <a:latin typeface="NikoshBAN" panose="02000000000000000000" pitchFamily="2" charset="0"/>
                <a:cs typeface="NikoshBAN" panose="02000000000000000000" pitchFamily="2" charset="0"/>
              </a:rPr>
              <a:t>আজকের আলোচ্য পাঠ</a:t>
            </a:r>
            <a:endParaRPr lang="en-US" sz="6600" u="sng" dirty="0">
              <a:blipFill>
                <a:blip r:embed="rId2"/>
                <a:tile tx="0" ty="0" sx="100000" sy="100000" flip="none" algn="tl"/>
              </a:blip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2240924"/>
            <a:ext cx="10147479" cy="3013656"/>
          </a:xfrm>
          <a:noFill/>
        </p:spPr>
        <p:txBody>
          <a:bodyPr>
            <a:prstTxWarp prst="textWave2">
              <a:avLst>
                <a:gd name="adj1" fmla="val 12500"/>
                <a:gd name="adj2" fmla="val 264"/>
              </a:avLst>
            </a:prstTxWarp>
            <a:normAutofit/>
          </a:bodyPr>
          <a:lstStyle/>
          <a:p>
            <a:pPr marL="0" indent="0" algn="ctr">
              <a:buNone/>
            </a:pPr>
            <a:r>
              <a:rPr lang="bn-IN" sz="6600" dirty="0" smtClean="0">
                <a:solidFill>
                  <a:srgbClr val="7030A0"/>
                </a:solidFill>
                <a:latin typeface="NikoshBAN" panose="02000000000000000000" pitchFamily="2" charset="0"/>
                <a:cs typeface="NikoshBAN" panose="02000000000000000000" pitchFamily="2" charset="0"/>
              </a:rPr>
              <a:t> </a:t>
            </a:r>
            <a:r>
              <a:rPr lang="bn-IN" sz="6600" b="1" dirty="0">
                <a:solidFill>
                  <a:srgbClr val="7030A0"/>
                </a:solidFill>
                <a:latin typeface="NikoshBAN" panose="02000000000000000000" pitchFamily="2" charset="0"/>
                <a:cs typeface="NikoshBAN" panose="02000000000000000000" pitchFamily="2" charset="0"/>
              </a:rPr>
              <a:t>বিনোদন </a:t>
            </a:r>
            <a:r>
              <a:rPr lang="bn-IN" sz="6600" b="1" dirty="0" smtClean="0">
                <a:solidFill>
                  <a:srgbClr val="7030A0"/>
                </a:solidFill>
                <a:latin typeface="NikoshBAN" panose="02000000000000000000" pitchFamily="2" charset="0"/>
                <a:cs typeface="NikoshBAN" panose="02000000000000000000" pitchFamily="2" charset="0"/>
              </a:rPr>
              <a:t>ও</a:t>
            </a:r>
            <a:r>
              <a:rPr lang="en-US" sz="6600" b="1" dirty="0" smtClean="0">
                <a:solidFill>
                  <a:srgbClr val="7030A0"/>
                </a:solidFill>
                <a:latin typeface="NikoshBAN" panose="02000000000000000000" pitchFamily="2" charset="0"/>
                <a:cs typeface="NikoshBAN" panose="02000000000000000000" pitchFamily="2" charset="0"/>
              </a:rPr>
              <a:t> </a:t>
            </a:r>
            <a:r>
              <a:rPr lang="en-US" sz="6600" b="1" dirty="0" err="1" smtClean="0">
                <a:solidFill>
                  <a:srgbClr val="7030A0"/>
                </a:solidFill>
                <a:latin typeface="NikoshBAN" panose="02000000000000000000" pitchFamily="2" charset="0"/>
                <a:cs typeface="NikoshBAN" panose="02000000000000000000" pitchFamily="2" charset="0"/>
              </a:rPr>
              <a:t>আইসিটি</a:t>
            </a:r>
            <a:endParaRPr lang="en-US" sz="6000" b="1" dirty="0">
              <a:blipFill>
                <a:blip r:embed="rId3"/>
                <a:tile tx="0" ty="0" sx="100000" sy="100000" flip="none" algn="tl"/>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87897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893" y="416641"/>
            <a:ext cx="2188335" cy="1012914"/>
          </a:xfrm>
          <a:ln w="12700">
            <a:solidFill>
              <a:schemeClr val="tx1"/>
            </a:solidFill>
          </a:ln>
        </p:spPr>
        <p:txBody>
          <a:bodyPr>
            <a:normAutofit/>
          </a:bodyPr>
          <a:lstStyle/>
          <a:p>
            <a:pPr algn="ctr"/>
            <a:r>
              <a:rPr lang="en-US" sz="5400" u="sng" dirty="0" err="1" smtClean="0">
                <a:solidFill>
                  <a:srgbClr val="2D0EB2"/>
                </a:solidFill>
                <a:latin typeface="NikoshBAN" panose="02000000000000000000" pitchFamily="2" charset="0"/>
                <a:cs typeface="NikoshBAN" panose="02000000000000000000" pitchFamily="2" charset="0"/>
              </a:rPr>
              <a:t>শিখনফল</a:t>
            </a:r>
            <a:endParaRPr lang="en-US" sz="5400" u="sng" dirty="0">
              <a:solidFill>
                <a:srgbClr val="2D0EB2"/>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4000" dirty="0" err="1" smtClean="0">
                <a:solidFill>
                  <a:srgbClr val="0000CC"/>
                </a:solidFill>
                <a:latin typeface="NikoshBAN" panose="02000000000000000000" pitchFamily="2" charset="0"/>
                <a:cs typeface="NikoshBAN" panose="02000000000000000000" pitchFamily="2" charset="0"/>
              </a:rPr>
              <a:t>এই</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পাঠ</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শেষে</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শিক্ষার্থীরা</a:t>
            </a:r>
            <a:r>
              <a:rPr lang="en-US" sz="4000" dirty="0" smtClean="0">
                <a:solidFill>
                  <a:srgbClr val="0000CC"/>
                </a:solidFill>
                <a:latin typeface="NikoshBAN" panose="02000000000000000000" pitchFamily="2" charset="0"/>
                <a:cs typeface="NikoshBAN" panose="02000000000000000000" pitchFamily="2" charset="0"/>
              </a:rPr>
              <a:t>…</a:t>
            </a:r>
          </a:p>
          <a:p>
            <a:pPr marL="0" indent="0">
              <a:buNone/>
            </a:pPr>
            <a:r>
              <a:rPr lang="en-US" sz="4000" dirty="0">
                <a:solidFill>
                  <a:srgbClr val="0000CC"/>
                </a:solidFill>
                <a:latin typeface="NikoshBAN" panose="02000000000000000000" pitchFamily="2" charset="0"/>
                <a:cs typeface="NikoshBAN" panose="02000000000000000000" pitchFamily="2" charset="0"/>
              </a:rPr>
              <a:t>১</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a:solidFill>
                  <a:srgbClr val="0000CC"/>
                </a:solidFill>
                <a:latin typeface="NikoshBAN" panose="02000000000000000000" pitchFamily="2" charset="0"/>
                <a:cs typeface="NikoshBAN" panose="02000000000000000000" pitchFamily="2" charset="0"/>
              </a:rPr>
              <a:t>বিনোদনের</a:t>
            </a:r>
            <a:r>
              <a:rPr lang="en-US" sz="4000" dirty="0">
                <a:solidFill>
                  <a:srgbClr val="0000CC"/>
                </a:solidFill>
                <a:latin typeface="NikoshBAN" panose="02000000000000000000" pitchFamily="2" charset="0"/>
                <a:cs typeface="NikoshBAN" panose="02000000000000000000" pitchFamily="2" charset="0"/>
              </a:rPr>
              <a:t> </a:t>
            </a:r>
            <a:r>
              <a:rPr lang="en-US" sz="4000" dirty="0" err="1">
                <a:solidFill>
                  <a:srgbClr val="0000CC"/>
                </a:solidFill>
                <a:latin typeface="NikoshBAN" panose="02000000000000000000" pitchFamily="2" charset="0"/>
                <a:cs typeface="NikoshBAN" panose="02000000000000000000" pitchFamily="2" charset="0"/>
              </a:rPr>
              <a:t>ক্ষেত্রে</a:t>
            </a:r>
            <a:r>
              <a:rPr lang="en-US" sz="4000" dirty="0">
                <a:solidFill>
                  <a:srgbClr val="0000CC"/>
                </a:solidFill>
                <a:latin typeface="NikoshBAN" panose="02000000000000000000" pitchFamily="2" charset="0"/>
                <a:cs typeface="NikoshBAN" panose="02000000000000000000" pitchFamily="2" charset="0"/>
              </a:rPr>
              <a:t> </a:t>
            </a:r>
            <a:r>
              <a:rPr lang="en-US" sz="4000" dirty="0" err="1">
                <a:solidFill>
                  <a:srgbClr val="0000CC"/>
                </a:solidFill>
                <a:latin typeface="NikoshBAN" panose="02000000000000000000" pitchFamily="2" charset="0"/>
                <a:cs typeface="NikoshBAN" panose="02000000000000000000" pitchFamily="2" charset="0"/>
              </a:rPr>
              <a:t>আইসিটির</a:t>
            </a:r>
            <a:r>
              <a:rPr lang="en-US" sz="4000" dirty="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itchFamily="2" charset="0"/>
                <a:cs typeface="NikoshBAN" pitchFamily="2" charset="0"/>
              </a:rPr>
              <a:t>ব্যাবহার</a:t>
            </a:r>
            <a:r>
              <a:rPr lang="bn-BD"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itchFamily="2" charset="0"/>
                <a:cs typeface="NikoshBAN" pitchFamily="2" charset="0"/>
              </a:rPr>
              <a:t>বর্ননা</a:t>
            </a:r>
            <a:r>
              <a:rPr lang="en-US"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anose="02000000000000000000" pitchFamily="2" charset="0"/>
                <a:cs typeface="NikoshBAN" panose="02000000000000000000" pitchFamily="2" charset="0"/>
              </a:rPr>
              <a:t>করতে</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পারবে</a:t>
            </a:r>
            <a:r>
              <a:rPr lang="bn-IN" sz="4000" dirty="0" smtClean="0">
                <a:solidFill>
                  <a:srgbClr val="0000CC"/>
                </a:solidFill>
                <a:latin typeface="NikoshBAN" panose="02000000000000000000" pitchFamily="2" charset="0"/>
                <a:cs typeface="NikoshBAN" panose="02000000000000000000" pitchFamily="2" charset="0"/>
              </a:rPr>
              <a:t>।</a:t>
            </a:r>
            <a:r>
              <a:rPr lang="en-US" sz="4000" dirty="0" smtClean="0">
                <a:solidFill>
                  <a:srgbClr val="0000CC"/>
                </a:solidFill>
                <a:latin typeface="NikoshBAN" panose="02000000000000000000" pitchFamily="2" charset="0"/>
                <a:cs typeface="NikoshBAN" panose="02000000000000000000" pitchFamily="2" charset="0"/>
              </a:rPr>
              <a:t> </a:t>
            </a:r>
          </a:p>
          <a:p>
            <a:pPr marL="0" indent="0">
              <a:buNone/>
            </a:pPr>
            <a:r>
              <a:rPr lang="en-US" sz="4000" dirty="0">
                <a:solidFill>
                  <a:srgbClr val="0000CC"/>
                </a:solidFill>
                <a:latin typeface="NikoshBAN" panose="02000000000000000000" pitchFamily="2" charset="0"/>
                <a:cs typeface="NikoshBAN" panose="02000000000000000000" pitchFamily="2" charset="0"/>
              </a:rPr>
              <a:t>২</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a:solidFill>
                  <a:srgbClr val="0000CC"/>
                </a:solidFill>
                <a:latin typeface="NikoshBAN" panose="02000000000000000000" pitchFamily="2" charset="0"/>
                <a:cs typeface="NikoshBAN" panose="02000000000000000000" pitchFamily="2" charset="0"/>
              </a:rPr>
              <a:t>বিনোদনের</a:t>
            </a:r>
            <a:r>
              <a:rPr lang="en-US" sz="4000" dirty="0">
                <a:solidFill>
                  <a:srgbClr val="0000CC"/>
                </a:solidFill>
                <a:latin typeface="NikoshBAN" panose="02000000000000000000" pitchFamily="2" charset="0"/>
                <a:cs typeface="NikoshBAN" panose="02000000000000000000" pitchFamily="2" charset="0"/>
              </a:rPr>
              <a:t> </a:t>
            </a:r>
            <a:r>
              <a:rPr lang="en-US" sz="4000" dirty="0" err="1">
                <a:solidFill>
                  <a:srgbClr val="0000CC"/>
                </a:solidFill>
                <a:latin typeface="NikoshBAN" panose="02000000000000000000" pitchFamily="2" charset="0"/>
                <a:cs typeface="NikoshBAN" panose="02000000000000000000" pitchFamily="2" charset="0"/>
              </a:rPr>
              <a:t>ক্ষেত্রে</a:t>
            </a:r>
            <a:r>
              <a:rPr lang="en-US" sz="4000" dirty="0">
                <a:solidFill>
                  <a:srgbClr val="0000CC"/>
                </a:solidFill>
                <a:latin typeface="NikoshBAN" panose="02000000000000000000" pitchFamily="2" charset="0"/>
                <a:cs typeface="NikoshBAN" panose="02000000000000000000" pitchFamily="2" charset="0"/>
              </a:rPr>
              <a:t> </a:t>
            </a:r>
            <a:r>
              <a:rPr lang="en-US" sz="4000" dirty="0" err="1">
                <a:solidFill>
                  <a:srgbClr val="0000CC"/>
                </a:solidFill>
                <a:latin typeface="NikoshBAN" panose="02000000000000000000" pitchFamily="2" charset="0"/>
                <a:cs typeface="NikoshBAN" panose="02000000000000000000" pitchFamily="2" charset="0"/>
              </a:rPr>
              <a:t>আইসিটির</a:t>
            </a:r>
            <a:r>
              <a:rPr lang="en-US" sz="4000" dirty="0" smtClean="0">
                <a:solidFill>
                  <a:srgbClr val="0000CC"/>
                </a:solidFill>
                <a:latin typeface="NikoshBAN" pitchFamily="2" charset="0"/>
                <a:cs typeface="NikoshBAN" pitchFamily="2" charset="0"/>
              </a:rPr>
              <a:t> </a:t>
            </a:r>
            <a:r>
              <a:rPr lang="bn-BD" sz="4000" dirty="0" smtClean="0">
                <a:solidFill>
                  <a:srgbClr val="0000CC"/>
                </a:solidFill>
                <a:latin typeface="NikoshBAN" pitchFamily="2" charset="0"/>
                <a:cs typeface="NikoshBAN" pitchFamily="2" charset="0"/>
              </a:rPr>
              <a:t>সুবিধা</a:t>
            </a:r>
            <a:r>
              <a:rPr lang="en-US" sz="4000" dirty="0" smtClean="0">
                <a:solidFill>
                  <a:srgbClr val="0000CC"/>
                </a:solidFill>
                <a:latin typeface="NikoshBAN" pitchFamily="2" charset="0"/>
                <a:cs typeface="NikoshBAN" pitchFamily="2" charset="0"/>
              </a:rPr>
              <a:t> ও </a:t>
            </a:r>
            <a:r>
              <a:rPr lang="en-US" sz="4000" dirty="0" err="1" smtClean="0">
                <a:solidFill>
                  <a:srgbClr val="0000CC"/>
                </a:solidFill>
                <a:latin typeface="NikoshBAN" pitchFamily="2" charset="0"/>
                <a:cs typeface="NikoshBAN" pitchFamily="2" charset="0"/>
              </a:rPr>
              <a:t>অসুবিধা</a:t>
            </a:r>
            <a:r>
              <a:rPr lang="bn-BD"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anose="02000000000000000000" pitchFamily="2" charset="0"/>
                <a:cs typeface="NikoshBAN" panose="02000000000000000000" pitchFamily="2" charset="0"/>
              </a:rPr>
              <a:t>ব্যাখ্যা</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করতে</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পারবে</a:t>
            </a:r>
            <a:r>
              <a:rPr lang="en-US" sz="4000" dirty="0">
                <a:solidFill>
                  <a:srgbClr val="0000CC"/>
                </a:solidFill>
                <a:latin typeface="NikoshBAN" panose="02000000000000000000" pitchFamily="2" charset="0"/>
                <a:cs typeface="NikoshBAN" panose="02000000000000000000" pitchFamily="2" charset="0"/>
              </a:rPr>
              <a:t>।</a:t>
            </a:r>
            <a:endParaRPr lang="en-US" sz="40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3811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946" y="365125"/>
            <a:ext cx="10515600" cy="1460500"/>
          </a:xfrm>
          <a:ln w="38100">
            <a:solidFill>
              <a:schemeClr val="tx1"/>
            </a:solidFill>
          </a:ln>
        </p:spPr>
        <p:txBody>
          <a:bodyPr>
            <a:normAutofit/>
          </a:bodyPr>
          <a:lstStyle/>
          <a:p>
            <a:r>
              <a:rPr lang="bn-IN" sz="4000" dirty="0" smtClean="0">
                <a:solidFill>
                  <a:srgbClr val="FF0000"/>
                </a:solidFill>
                <a:latin typeface="NikoshBAN" panose="02000000000000000000" pitchFamily="2" charset="0"/>
                <a:cs typeface="NikoshBAN" panose="02000000000000000000" pitchFamily="2" charset="0"/>
              </a:rPr>
              <a:t>তথ্যপ্রযুক্তির উন্নয়নের সাথে বিনোদনের জগতে একটা নতুন দিক উন্মোচিত হয়েছ। এটা ঘটেছে দুই ভাবে-</a:t>
            </a:r>
            <a:endParaRPr lang="en-US" sz="4000" dirty="0">
              <a:solidFill>
                <a:srgbClr val="FF00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55453" y="2205187"/>
            <a:ext cx="10515600" cy="3729786"/>
          </a:xfrm>
        </p:spPr>
        <p:txBody>
          <a:bodyPr>
            <a:normAutofit/>
          </a:bodyPr>
          <a:lstStyle/>
          <a:p>
            <a:pPr marL="0" indent="0">
              <a:buNone/>
            </a:pPr>
            <a:r>
              <a:rPr lang="bn-IN" sz="5400" dirty="0">
                <a:solidFill>
                  <a:srgbClr val="0070C0"/>
                </a:solidFill>
                <a:latin typeface="NikoshBAN" panose="02000000000000000000" pitchFamily="2" charset="0"/>
                <a:cs typeface="NikoshBAN" panose="02000000000000000000" pitchFamily="2" charset="0"/>
              </a:rPr>
              <a:t>প্রথমতঃ বিনোদনটি কীভাবে মানুষ গ্রহন কববে সেই প্রক্রিয়াটিতে একটা মৌলিক পরিবর্তন হয়েছে। </a:t>
            </a:r>
            <a:endParaRPr lang="en-US" sz="5400" dirty="0" smtClean="0">
              <a:solidFill>
                <a:srgbClr val="0070C0"/>
              </a:solidFill>
              <a:latin typeface="NikoshBAN" panose="02000000000000000000" pitchFamily="2" charset="0"/>
              <a:cs typeface="NikoshBAN" panose="02000000000000000000" pitchFamily="2" charset="0"/>
            </a:endParaRPr>
          </a:p>
          <a:p>
            <a:pPr marL="0" indent="0">
              <a:buNone/>
            </a:pPr>
            <a:endParaRPr lang="en-US" sz="2400" dirty="0">
              <a:solidFill>
                <a:srgbClr val="0070C0"/>
              </a:solidFill>
              <a:latin typeface="NikoshBAN" panose="02000000000000000000" pitchFamily="2" charset="0"/>
              <a:cs typeface="NikoshBAN" panose="02000000000000000000" pitchFamily="2" charset="0"/>
            </a:endParaRPr>
          </a:p>
          <a:p>
            <a:pPr marL="0" indent="0">
              <a:buNone/>
            </a:pPr>
            <a:r>
              <a:rPr lang="bn-IN" sz="5400" dirty="0" smtClean="0">
                <a:solidFill>
                  <a:srgbClr val="7030A0"/>
                </a:solidFill>
                <a:latin typeface="NikoshBAN" panose="02000000000000000000" pitchFamily="2" charset="0"/>
                <a:cs typeface="NikoshBAN" panose="02000000000000000000" pitchFamily="2" charset="0"/>
              </a:rPr>
              <a:t>দ্বিতীয়তঃ </a:t>
            </a:r>
            <a:r>
              <a:rPr lang="bn-IN" sz="5400" dirty="0">
                <a:solidFill>
                  <a:srgbClr val="7030A0"/>
                </a:solidFill>
                <a:latin typeface="NikoshBAN" panose="02000000000000000000" pitchFamily="2" charset="0"/>
                <a:cs typeface="NikoshBAN" panose="02000000000000000000" pitchFamily="2" charset="0"/>
              </a:rPr>
              <a:t>বিনোদনের ভিন্ন ভিন্ন মাধ্যমগুলোতে একটা গুনগত পরিবর্তন হয়েছে।</a:t>
            </a:r>
            <a:endParaRPr lang="en-US" sz="54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121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37327"/>
            <a:ext cx="10515600" cy="3232486"/>
          </a:xfrm>
        </p:spPr>
        <p:txBody>
          <a:bodyPr>
            <a:noAutofit/>
          </a:bodyPr>
          <a:lstStyle/>
          <a:p>
            <a:pPr marL="0" indent="0">
              <a:buNone/>
            </a:pPr>
            <a:r>
              <a:rPr lang="bn-IN" sz="4000" dirty="0" smtClean="0">
                <a:latin typeface="NikoshBAN" panose="02000000000000000000" pitchFamily="2" charset="0"/>
                <a:cs typeface="NikoshBAN" panose="02000000000000000000" pitchFamily="2" charset="0"/>
              </a:rPr>
              <a:t>একসময় </a:t>
            </a:r>
            <a:r>
              <a:rPr lang="bn-IN" sz="4000" dirty="0">
                <a:latin typeface="NikoshBAN" panose="02000000000000000000" pitchFamily="2" charset="0"/>
                <a:cs typeface="NikoshBAN" panose="02000000000000000000" pitchFamily="2" charset="0"/>
              </a:rPr>
              <a:t>ছিল যখন বিনোদনের জন্য মানুষকে ঘরের বাইরে যেতে হতো। সিনেমা দেখতে হলে সিনেমা হলে যেতে হত, খেলা দেখতে হলে খেলার মাঠে যেতে হতো, গান শুনতে হলে গানের জলসায় যেতে হতো। এখন এধরনের বিনোদনের জন্য আর ঘর থেকে বের হতে হয় না। প্রথমে রেডিও, তারপর টেলিভিশন এসেছে। তারপর এসেছে কম্পিউটার।</a:t>
            </a:r>
            <a:endParaRPr lang="en-US" sz="4000" dirty="0">
              <a:latin typeface="NikoshBAN" panose="02000000000000000000" pitchFamily="2" charset="0"/>
              <a:cs typeface="NikoshBAN" panose="02000000000000000000" pitchFamily="2" charset="0"/>
            </a:endParaRPr>
          </a:p>
          <a:p>
            <a:pPr marL="0" indent="0">
              <a:buNone/>
            </a:pPr>
            <a:endParaRPr lang="en-US" sz="4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679" y="238227"/>
            <a:ext cx="3752321" cy="299910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270" y="238227"/>
            <a:ext cx="3917956" cy="2934114"/>
          </a:xfrm>
          <a:prstGeom prst="rect">
            <a:avLst/>
          </a:prstGeom>
        </p:spPr>
      </p:pic>
    </p:spTree>
    <p:extLst>
      <p:ext uri="{BB962C8B-B14F-4D97-AF65-F5344CB8AC3E}">
        <p14:creationId xmlns:p14="http://schemas.microsoft.com/office/powerpoint/2010/main" val="2099617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bn-IN" sz="3600" dirty="0" smtClean="0">
                <a:latin typeface="NikoshBAN" panose="02000000000000000000" pitchFamily="2" charset="0"/>
                <a:cs typeface="NikoshBAN" panose="02000000000000000000" pitchFamily="2" charset="0"/>
              </a:rPr>
              <a:t>তথ্যপ্রযুক্তি উন্নত হবার পর নতুন কিছু বিনোদনের জন্ম হয়েছে যেটি আগে উপভোগ করা সম্ভব ছিল না, তার একটি হচ্ছে </a:t>
            </a:r>
            <a:r>
              <a:rPr lang="bn-IN" sz="3600" dirty="0" smtClean="0">
                <a:solidFill>
                  <a:srgbClr val="FF0000"/>
                </a:solidFill>
                <a:latin typeface="NikoshBAN" panose="02000000000000000000" pitchFamily="2" charset="0"/>
                <a:cs typeface="NikoshBAN" panose="02000000000000000000" pitchFamily="2" charset="0"/>
              </a:rPr>
              <a:t>কম্পিউটার গেম।</a:t>
            </a:r>
            <a:endParaRPr lang="en-US" sz="3600" dirty="0">
              <a:solidFill>
                <a:srgbClr val="FF00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প্রধান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হচ্ছে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শিশু</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প্রাপ্ত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বয়স্ক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একজন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মানুষ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সবাইকেই</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তার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নিজের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রুচি</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মাফিক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আনন্দ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430" y="3349943"/>
            <a:ext cx="4549140" cy="2827020"/>
          </a:xfrm>
          <a:prstGeom prst="rect">
            <a:avLst/>
          </a:prstGeom>
        </p:spPr>
      </p:pic>
    </p:spTree>
    <p:extLst>
      <p:ext uri="{BB962C8B-B14F-4D97-AF65-F5344CB8AC3E}">
        <p14:creationId xmlns:p14="http://schemas.microsoft.com/office/powerpoint/2010/main" val="1201882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291</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NikoshBAN</vt:lpstr>
      <vt:lpstr>Times New Roman</vt:lpstr>
      <vt:lpstr>Vrinda</vt:lpstr>
      <vt:lpstr>Wingdings</vt:lpstr>
      <vt:lpstr>Office Theme</vt:lpstr>
      <vt:lpstr>তথ্য ও যোগাযোগ প্রযুক্তি ক্লাসে সকলকে স্বাগতম।</vt:lpstr>
      <vt:lpstr> পরিচিতি </vt:lpstr>
      <vt:lpstr>PowerPoint Presentation</vt:lpstr>
      <vt:lpstr>PowerPoint Presentation</vt:lpstr>
      <vt:lpstr>আজকের আলোচ্য পাঠ</vt:lpstr>
      <vt:lpstr>শিখনফল</vt:lpstr>
      <vt:lpstr>তথ্যপ্রযুক্তির উন্নয়নের সাথে বিনোদনের জগতে একটা নতুন দিক উন্মোচিত হয়েছ। এটা ঘটেছে দুই ভাবে-</vt:lpstr>
      <vt:lpstr>PowerPoint Presentation</vt:lpstr>
      <vt:lpstr>তথ্যপ্রযুক্তি উন্নত হবার পর নতুন কিছু বিনোদনের জন্ম হয়েছে যেটি আগে উপভোগ করা সম্ভব ছিল না, তার একটি হচ্ছে কম্পিউটার গেম।</vt:lpstr>
      <vt:lpstr>দলীয় কাজ</vt:lpstr>
      <vt:lpstr>মূল্যায়ন</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তথ্য ও যোগাযোগ প্রযুক্তি ক্লাসে নবম শ্রেণির ছাত্র-ছাত্রীদের জানাই সাদর আমন্ত্রয়ণ।</dc:title>
  <dc:creator>Md. Ashraful Islam</dc:creator>
  <cp:lastModifiedBy>Md. Ashraful Islam</cp:lastModifiedBy>
  <cp:revision>98</cp:revision>
  <dcterms:created xsi:type="dcterms:W3CDTF">2015-02-09T13:06:53Z</dcterms:created>
  <dcterms:modified xsi:type="dcterms:W3CDTF">2019-09-29T11:29:46Z</dcterms:modified>
</cp:coreProperties>
</file>