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79" r:id="rId3"/>
    <p:sldId id="258" r:id="rId4"/>
    <p:sldId id="259" r:id="rId5"/>
    <p:sldId id="260" r:id="rId6"/>
    <p:sldId id="280" r:id="rId7"/>
    <p:sldId id="262" r:id="rId8"/>
    <p:sldId id="281" r:id="rId9"/>
    <p:sldId id="271" r:id="rId10"/>
    <p:sldId id="277" r:id="rId11"/>
    <p:sldId id="272" r:id="rId12"/>
    <p:sldId id="273" r:id="rId13"/>
    <p:sldId id="274" r:id="rId14"/>
    <p:sldId id="269" r:id="rId15"/>
    <p:sldId id="282"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FF33CC"/>
    <a:srgbClr val="00FF00"/>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A1BC2-3605-4211-B1E3-5B5626AB2E57}" type="datetimeFigureOut">
              <a:rPr lang="en-US" smtClean="0"/>
              <a:t>14-Oct-19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241E7-5CCF-4853-A1D8-AD4A2D98FCFE}" type="slidenum">
              <a:rPr lang="en-US" smtClean="0"/>
              <a:t>‹#›</a:t>
            </a:fld>
            <a:endParaRPr lang="en-US"/>
          </a:p>
        </p:txBody>
      </p:sp>
    </p:spTree>
    <p:extLst>
      <p:ext uri="{BB962C8B-B14F-4D97-AF65-F5344CB8AC3E}">
        <p14:creationId xmlns:p14="http://schemas.microsoft.com/office/powerpoint/2010/main" val="84645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14-Oct-19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35587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14-Oct-19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735000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14-Oct-19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084318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14-Oct-19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961348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F4AE9-912A-4396-982F-F19A6A6C5B19}" type="datetimeFigureOut">
              <a:rPr lang="en-US" smtClean="0"/>
              <a:pPr/>
              <a:t>14-Oct-19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297822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F4AE9-912A-4396-982F-F19A6A6C5B19}" type="datetimeFigureOut">
              <a:rPr lang="en-US" smtClean="0"/>
              <a:pPr/>
              <a:t>14-Oct-19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60180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F4AE9-912A-4396-982F-F19A6A6C5B19}" type="datetimeFigureOut">
              <a:rPr lang="en-US" smtClean="0"/>
              <a:pPr/>
              <a:t>14-Oct-19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985877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F4AE9-912A-4396-982F-F19A6A6C5B19}" type="datetimeFigureOut">
              <a:rPr lang="en-US" smtClean="0"/>
              <a:pPr/>
              <a:t>14-Oct-19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289794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F4AE9-912A-4396-982F-F19A6A6C5B19}" type="datetimeFigureOut">
              <a:rPr lang="en-US" smtClean="0"/>
              <a:pPr/>
              <a:t>14-Oct-19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502027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pPr/>
              <a:t>14-Oct-19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39388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pPr/>
              <a:t>14-Oct-19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4151815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F4AE9-912A-4396-982F-F19A6A6C5B19}" type="datetimeFigureOut">
              <a:rPr lang="en-US" smtClean="0"/>
              <a:pPr/>
              <a:t>14-Oct-19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02279-F56D-4C23-A54E-7C04AA7D2084}"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857" y="27137"/>
            <a:ext cx="12144285" cy="6803726"/>
          </a:xfrm>
          <a:prstGeom prst="rect">
            <a:avLst/>
          </a:prstGeom>
        </p:spPr>
      </p:pic>
    </p:spTree>
    <p:extLst>
      <p:ext uri="{BB962C8B-B14F-4D97-AF65-F5344CB8AC3E}">
        <p14:creationId xmlns:p14="http://schemas.microsoft.com/office/powerpoint/2010/main" val="99653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59" y="4492266"/>
            <a:ext cx="3581400" cy="1914525"/>
          </a:xfrm>
          <a:prstGeom prst="rect">
            <a:avLst/>
          </a:prstGeom>
        </p:spPr>
      </p:pic>
      <p:sp>
        <p:nvSpPr>
          <p:cNvPr id="9" name="Title 8"/>
          <p:cNvSpPr>
            <a:spLocks noGrp="1"/>
          </p:cNvSpPr>
          <p:nvPr>
            <p:ph type="title"/>
          </p:nvPr>
        </p:nvSpPr>
        <p:spPr>
          <a:xfrm>
            <a:off x="903513" y="1139604"/>
            <a:ext cx="10515600" cy="5181600"/>
          </a:xfrm>
        </p:spPr>
        <p:txBody>
          <a:bodyPr>
            <a:prstTxWarp prst="textWave1">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তথ্য</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যোগাযোগ</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প্রযুক্তি</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ক্লাসে</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সকলকে</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স্বাগতম</a:t>
            </a:r>
            <a:r>
              <a:rPr lang="bn-IN"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8000" b="1" dirty="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7542708" y="332357"/>
            <a:ext cx="2952750" cy="1990725"/>
          </a:xfrm>
          <a:prstGeom prst="rect">
            <a:avLst/>
          </a:prstGeom>
        </p:spPr>
      </p:pic>
    </p:spTree>
    <p:extLst>
      <p:ext uri="{BB962C8B-B14F-4D97-AF65-F5344CB8AC3E}">
        <p14:creationId xmlns:p14="http://schemas.microsoft.com/office/powerpoint/2010/main" val="1916643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12700">
                  <a:solidFill>
                    <a:schemeClr val="tx2">
                      <a:lumMod val="75000"/>
                    </a:schemeClr>
                  </a:solidFill>
                  <a:prstDash val="solid"/>
                </a:ln>
                <a:solidFill>
                  <a:srgbClr val="000099"/>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ডিজিটাল</a:t>
            </a:r>
            <a:r>
              <a:rPr lang="en-US" b="1" dirty="0">
                <a:ln w="12700">
                  <a:solidFill>
                    <a:schemeClr val="tx2">
                      <a:lumMod val="75000"/>
                    </a:schemeClr>
                  </a:solidFill>
                  <a:prstDash val="solid"/>
                </a:ln>
                <a:solidFill>
                  <a:srgbClr val="000099"/>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b="1" dirty="0" err="1">
                <a:ln w="12700">
                  <a:solidFill>
                    <a:schemeClr val="tx2">
                      <a:lumMod val="75000"/>
                    </a:schemeClr>
                  </a:solidFill>
                  <a:prstDash val="solid"/>
                </a:ln>
                <a:solidFill>
                  <a:srgbClr val="000099"/>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বাংলাদেশ</a:t>
            </a:r>
            <a:endParaRPr lang="en-US" dirty="0">
              <a:solidFill>
                <a:srgbClr val="000099"/>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269" y="1840720"/>
            <a:ext cx="10503462" cy="4321147"/>
          </a:xfrm>
        </p:spPr>
      </p:pic>
    </p:spTree>
    <p:extLst>
      <p:ext uri="{BB962C8B-B14F-4D97-AF65-F5344CB8AC3E}">
        <p14:creationId xmlns:p14="http://schemas.microsoft.com/office/powerpoint/2010/main" val="1128671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746" y="4580717"/>
            <a:ext cx="10515600" cy="1884477"/>
          </a:xfrm>
        </p:spPr>
        <p:txBody>
          <a:bodyPr>
            <a:normAutofit lnSpcReduction="10000"/>
          </a:bodyPr>
          <a:lstStyle/>
          <a:p>
            <a:pPr marL="0" indent="0" algn="just">
              <a:buNone/>
            </a:pPr>
            <a:r>
              <a:rPr lang="en-US" sz="4400" dirty="0" err="1">
                <a:latin typeface="NikoshBAN" panose="02000000000000000000" pitchFamily="2" charset="0"/>
                <a:cs typeface="NikoshBAN" panose="02000000000000000000" pitchFamily="2" charset="0"/>
              </a:rPr>
              <a:t>সব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প্রযুক্তি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ব্যবহার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এই</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দেশের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স্বাস্থ্য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কর্মসংস্থান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দারিদ্র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মোচনের</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অঙ্গিকার</a:t>
            </a:r>
            <a:r>
              <a:rPr lang="en-US" sz="4400" dirty="0" smtClean="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বাস্তবায়ন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হচ্ছে</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ডিজিটাল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বাংলাদেশের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লক্ষ্য</a:t>
            </a:r>
            <a:r>
              <a:rPr lang="en-US" sz="4400" dirty="0">
                <a:latin typeface="NikoshBAN" panose="02000000000000000000" pitchFamily="2" charset="0"/>
                <a:cs typeface="NikoshBAN" panose="02000000000000000000" pitchFamily="2" charset="0"/>
              </a:rPr>
              <a:t>।</a:t>
            </a:r>
            <a:endParaRPr lang="en-US" sz="4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02" y="369668"/>
            <a:ext cx="10600944" cy="4120896"/>
          </a:xfrm>
          <a:prstGeom prst="rect">
            <a:avLst/>
          </a:prstGeom>
        </p:spPr>
      </p:pic>
    </p:spTree>
    <p:extLst>
      <p:ext uri="{BB962C8B-B14F-4D97-AF65-F5344CB8AC3E}">
        <p14:creationId xmlns:p14="http://schemas.microsoft.com/office/powerpoint/2010/main" val="2447476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6" y="4949853"/>
            <a:ext cx="10515600" cy="1167612"/>
          </a:xfrm>
        </p:spPr>
        <p:txBody>
          <a:bodyPr>
            <a:noAutofit/>
          </a:bodyPr>
          <a:lstStyle/>
          <a:p>
            <a:pPr marL="0" indent="0" algn="just">
              <a:buNone/>
            </a:pPr>
            <a:r>
              <a:rPr lang="en-US" sz="4000" dirty="0" err="1">
                <a:latin typeface="NikoshBAN" panose="02000000000000000000" pitchFamily="2" charset="0"/>
                <a:cs typeface="NikoshBAN" panose="02000000000000000000" pitchFamily="2" charset="0"/>
              </a:rPr>
              <a:t>এই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লক্ষ্যে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পৌছানের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আমাদের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মানসিকতার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পরিবর্তন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ইতিবাচক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বাস্তবতা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উদ্ভাবনী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খুব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জরুরি</a:t>
            </a:r>
            <a:r>
              <a:rPr lang="en-US" sz="4000" dirty="0">
                <a:latin typeface="NikoshBAN" panose="02000000000000000000" pitchFamily="2" charset="0"/>
                <a:cs typeface="NikoshBAN" panose="02000000000000000000" pitchFamily="2" charset="0"/>
              </a:rPr>
              <a: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56" y="378183"/>
            <a:ext cx="6905625" cy="4324350"/>
          </a:xfrm>
          <a:prstGeom prst="rect">
            <a:avLst/>
          </a:prstGeom>
        </p:spPr>
      </p:pic>
    </p:spTree>
    <p:extLst>
      <p:ext uri="{BB962C8B-B14F-4D97-AF65-F5344CB8AC3E}">
        <p14:creationId xmlns:p14="http://schemas.microsoft.com/office/powerpoint/2010/main" val="261465282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63" y="3850784"/>
            <a:ext cx="11329261" cy="2509415"/>
          </a:xfrm>
        </p:spPr>
        <p:txBody>
          <a:bodyPr>
            <a:noAutofit/>
          </a:bodyPr>
          <a:lstStyle/>
          <a:p>
            <a:pPr marL="0" indent="0" algn="just">
              <a:buNone/>
            </a:pPr>
            <a:r>
              <a:rPr lang="en-US" sz="4000" dirty="0" err="1">
                <a:latin typeface="NikoshBAN" panose="02000000000000000000" pitchFamily="2" charset="0"/>
                <a:cs typeface="NikoshBAN" panose="02000000000000000000" pitchFamily="2" charset="0"/>
              </a:rPr>
              <a:t>ডিজিটাল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বাংলাদেশের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পেছনের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কথাটি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হচ্ছে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মানুষের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গণতন্ত্র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মানবাধিকার</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স্বচ্ছতা,দায়বদ্ধতা এবং সুবিচার নিশ্চিত করা এবং সেগুলোর জন্য প্রযুক্তির সর্বোচ্চ ব্যবহার করা। তার চুড়ান্ত লক্ষ্য হচ্ছে সকল শ্রেণির সব ধরনের মানুষের জীবনের মান উন্নয়ন।</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84" y="746974"/>
            <a:ext cx="4819135" cy="2835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993" y="747501"/>
            <a:ext cx="4961860" cy="2835349"/>
          </a:xfrm>
          <a:prstGeom prst="rect">
            <a:avLst/>
          </a:prstGeom>
        </p:spPr>
      </p:pic>
    </p:spTree>
    <p:extLst>
      <p:ext uri="{BB962C8B-B14F-4D97-AF65-F5344CB8AC3E}">
        <p14:creationId xmlns:p14="http://schemas.microsoft.com/office/powerpoint/2010/main" val="369722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230" y="2618340"/>
            <a:ext cx="10878519" cy="3640792"/>
          </a:xfrm>
        </p:spPr>
        <p:txBody>
          <a:bodyPr>
            <a:normAutofit lnSpcReduction="10000"/>
          </a:bodyPr>
          <a:lstStyle/>
          <a:p>
            <a:pPr marL="0" indent="0">
              <a:buNone/>
            </a:pPr>
            <a:r>
              <a:rPr lang="bn-IN" sz="4800" dirty="0" smtClean="0">
                <a:latin typeface="NikoshBAN" panose="02000000000000000000" pitchFamily="2" charset="0"/>
                <a:cs typeface="NikoshBAN" panose="02000000000000000000" pitchFamily="2" charset="0"/>
              </a:rPr>
              <a:t>ডিজিটাল বাংলাদেশ রূপকল্পের বাস্তবায়নের জন্যে সরকার চারটি সুনির্দিষ্ট বিষয়কে গুরুত্ব দিয়েছে; সেগুলো হচ্ছে </a:t>
            </a:r>
            <a:r>
              <a:rPr lang="bn-IN" sz="6000" dirty="0" smtClean="0">
                <a:latin typeface="NikoshBAN" panose="02000000000000000000" pitchFamily="2" charset="0"/>
                <a:cs typeface="NikoshBAN" panose="02000000000000000000" pitchFamily="2" charset="0"/>
              </a:rPr>
              <a:t>– </a:t>
            </a:r>
            <a:r>
              <a:rPr lang="bn-IN" sz="6000" dirty="0" smtClean="0">
                <a:solidFill>
                  <a:srgbClr val="FF0000"/>
                </a:solidFill>
                <a:latin typeface="NikoshBAN" panose="02000000000000000000" pitchFamily="2" charset="0"/>
                <a:cs typeface="NikoshBAN" panose="02000000000000000000" pitchFamily="2" charset="0"/>
              </a:rPr>
              <a:t>মানবসম্পদ উন্নয়ন</a:t>
            </a:r>
            <a:r>
              <a:rPr lang="bn-IN" sz="6000" dirty="0" smtClean="0">
                <a:latin typeface="NikoshBAN" panose="02000000000000000000" pitchFamily="2" charset="0"/>
                <a:cs typeface="NikoshBAN" panose="02000000000000000000" pitchFamily="2" charset="0"/>
              </a:rPr>
              <a:t>, </a:t>
            </a:r>
            <a:r>
              <a:rPr lang="bn-IN" sz="6000" dirty="0" smtClean="0">
                <a:solidFill>
                  <a:srgbClr val="0070C0"/>
                </a:solidFill>
                <a:latin typeface="NikoshBAN" panose="02000000000000000000" pitchFamily="2" charset="0"/>
                <a:cs typeface="NikoshBAN" panose="02000000000000000000" pitchFamily="2" charset="0"/>
              </a:rPr>
              <a:t>জনগণের সম্পৃক্ততা</a:t>
            </a:r>
            <a:r>
              <a:rPr lang="bn-IN" sz="6000" dirty="0" smtClean="0">
                <a:latin typeface="NikoshBAN" panose="02000000000000000000" pitchFamily="2" charset="0"/>
                <a:cs typeface="NikoshBAN" panose="02000000000000000000" pitchFamily="2" charset="0"/>
              </a:rPr>
              <a:t>, </a:t>
            </a:r>
            <a:r>
              <a:rPr lang="bn-IN" sz="6000" dirty="0" smtClean="0">
                <a:solidFill>
                  <a:srgbClr val="7030A0"/>
                </a:solidFill>
                <a:latin typeface="NikoshBAN" panose="02000000000000000000" pitchFamily="2" charset="0"/>
                <a:cs typeface="NikoshBAN" panose="02000000000000000000" pitchFamily="2" charset="0"/>
              </a:rPr>
              <a:t>সিভিল সর্ভিস </a:t>
            </a:r>
            <a:r>
              <a:rPr lang="bn-IN" sz="6000" dirty="0" smtClean="0">
                <a:latin typeface="NikoshBAN" panose="02000000000000000000" pitchFamily="2" charset="0"/>
                <a:cs typeface="NikoshBAN" panose="02000000000000000000" pitchFamily="2" charset="0"/>
              </a:rPr>
              <a:t>এবং </a:t>
            </a:r>
            <a:r>
              <a:rPr lang="bn-IN" sz="6000" dirty="0" smtClean="0">
                <a:solidFill>
                  <a:srgbClr val="FF33CC"/>
                </a:solidFill>
                <a:latin typeface="NikoshBAN" panose="02000000000000000000" pitchFamily="2" charset="0"/>
                <a:cs typeface="NikoshBAN" panose="02000000000000000000" pitchFamily="2" charset="0"/>
              </a:rPr>
              <a:t>দৈনন্দিন জীবনে তথ্য প্রযুক্তি ব্যবহার।</a:t>
            </a:r>
            <a:endParaRPr lang="en-US" sz="6000" dirty="0">
              <a:solidFill>
                <a:srgbClr val="FF33CC"/>
              </a:solidFill>
              <a:latin typeface="NikoshBAN" panose="02000000000000000000" pitchFamily="2" charset="0"/>
              <a:cs typeface="NikoshBAN" panose="02000000000000000000" pitchFamily="2"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45" y="655620"/>
            <a:ext cx="10997184" cy="1786128"/>
          </a:xfrm>
          <a:prstGeom prst="rect">
            <a:avLst/>
          </a:prstGeom>
        </p:spPr>
      </p:pic>
    </p:spTree>
    <p:extLst>
      <p:ext uri="{BB962C8B-B14F-4D97-AF65-F5344CB8AC3E}">
        <p14:creationId xmlns:p14="http://schemas.microsoft.com/office/powerpoint/2010/main" val="3460269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00CC"/>
                </a:solidFill>
                <a:latin typeface="NikoshBAN" panose="02000000000000000000" pitchFamily="2" charset="0"/>
                <a:cs typeface="NikoshBAN" panose="02000000000000000000" pitchFamily="2" charset="0"/>
              </a:rPr>
              <a:t>একটি</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ডিজিটাল</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বাংলাদেশের</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ভিডিও</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দেখি</a:t>
            </a:r>
            <a:r>
              <a:rPr lang="en-US" dirty="0" smtClean="0">
                <a:solidFill>
                  <a:srgbClr val="0000CC"/>
                </a:solidFill>
                <a:latin typeface="NikoshBAN" panose="02000000000000000000" pitchFamily="2" charset="0"/>
                <a:cs typeface="NikoshBAN" panose="02000000000000000000" pitchFamily="2" charset="0"/>
              </a:rPr>
              <a:t>!</a:t>
            </a:r>
            <a:endParaRPr lang="en-US" dirty="0">
              <a:solidFill>
                <a:srgbClr val="0000CC"/>
              </a:solidFill>
              <a:latin typeface="NikoshBAN" panose="02000000000000000000" pitchFamily="2" charset="0"/>
              <a:cs typeface="NikoshBAN" panose="02000000000000000000" pitchFamily="2"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3159972328"/>
              </p:ext>
            </p:extLst>
          </p:nvPr>
        </p:nvGraphicFramePr>
        <p:xfrm>
          <a:off x="5252433" y="2859110"/>
          <a:ext cx="1947334" cy="1643063"/>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252433" y="2859110"/>
                        <a:ext cx="1947334" cy="1643063"/>
                      </a:xfrm>
                      <a:prstGeom prst="rect">
                        <a:avLst/>
                      </a:prstGeom>
                    </p:spPr>
                  </p:pic>
                </p:oleObj>
              </mc:Fallback>
            </mc:AlternateContent>
          </a:graphicData>
        </a:graphic>
      </p:graphicFrame>
    </p:spTree>
    <p:extLst>
      <p:ext uri="{BB962C8B-B14F-4D97-AF65-F5344CB8AC3E}">
        <p14:creationId xmlns:p14="http://schemas.microsoft.com/office/powerpoint/2010/main" val="27913829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548" y="2737716"/>
            <a:ext cx="11051627" cy="1676440"/>
          </a:xfrm>
        </p:spPr>
        <p:txBody>
          <a:bodyPr>
            <a:normAutofit fontScale="92500" lnSpcReduction="10000"/>
          </a:bodyPr>
          <a:lstStyle/>
          <a:p>
            <a:pPr>
              <a:buFont typeface="Wingdings" panose="05000000000000000000" pitchFamily="2" charset="2"/>
              <a:buChar char="v"/>
            </a:pPr>
            <a:r>
              <a:rPr lang="bn-IN" sz="6600" dirty="0" smtClean="0">
                <a:latin typeface="NikoshBAN" panose="02000000000000000000" pitchFamily="2" charset="0"/>
                <a:cs typeface="NikoshBAN" panose="02000000000000000000" pitchFamily="2" charset="0"/>
              </a:rPr>
              <a:t>ডিজিটাল বাংলাদেশ গড়ে তুলতে করণীয় নিয়ে একটি পোষ্টার ডিজাইন কর।</a:t>
            </a:r>
            <a:endParaRPr lang="en-US" sz="6600" dirty="0">
              <a:latin typeface="NikoshBAN" panose="02000000000000000000" pitchFamily="2" charset="0"/>
              <a:cs typeface="NikoshBAN" panose="02000000000000000000" pitchFamily="2" charset="0"/>
            </a:endParaRPr>
          </a:p>
        </p:txBody>
      </p:sp>
      <p:sp>
        <p:nvSpPr>
          <p:cNvPr id="5" name="Title 1"/>
          <p:cNvSpPr>
            <a:spLocks noGrp="1"/>
          </p:cNvSpPr>
          <p:nvPr>
            <p:ph type="title"/>
          </p:nvPr>
        </p:nvSpPr>
        <p:spPr>
          <a:xfrm>
            <a:off x="4614119" y="455278"/>
            <a:ext cx="2922431" cy="1325563"/>
          </a:xfrm>
        </p:spPr>
        <p:txBody>
          <a:bodyPr>
            <a:normAutofit/>
          </a:bodyPr>
          <a:lstStyle/>
          <a:p>
            <a:pPr algn="ctr"/>
            <a:r>
              <a:rPr lang="en-US" sz="6000" u="sng" dirty="0" err="1" smtClean="0">
                <a:solidFill>
                  <a:srgbClr val="7030A0"/>
                </a:solidFill>
                <a:latin typeface="NikoshBAN" panose="02000000000000000000" pitchFamily="2" charset="0"/>
                <a:cs typeface="NikoshBAN" panose="02000000000000000000" pitchFamily="2" charset="0"/>
              </a:rPr>
              <a:t>দলীয়</a:t>
            </a:r>
            <a:r>
              <a:rPr lang="bn-IN" sz="6000" u="sng" dirty="0" smtClean="0">
                <a:solidFill>
                  <a:srgbClr val="7030A0"/>
                </a:solidFill>
                <a:latin typeface="NikoshBAN" panose="02000000000000000000" pitchFamily="2" charset="0"/>
                <a:cs typeface="NikoshBAN" panose="02000000000000000000" pitchFamily="2" charset="0"/>
              </a:rPr>
              <a:t> কাজ</a:t>
            </a:r>
            <a:endParaRPr lang="en-US" sz="6000" u="sng" dirty="0">
              <a:solidFill>
                <a:srgbClr val="7030A0"/>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8973064" y="790833"/>
            <a:ext cx="2064132" cy="654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১৫মিঃ</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23" y="597650"/>
            <a:ext cx="2609850" cy="2142808"/>
          </a:xfrm>
          <a:prstGeom prst="ellipse">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200" y="3585350"/>
            <a:ext cx="3162971" cy="2374707"/>
          </a:xfrm>
          <a:prstGeom prst="rect">
            <a:avLst/>
          </a:prstGeom>
        </p:spPr>
      </p:pic>
    </p:spTree>
    <p:extLst>
      <p:ext uri="{BB962C8B-B14F-4D97-AF65-F5344CB8AC3E}">
        <p14:creationId xmlns:p14="http://schemas.microsoft.com/office/powerpoint/2010/main" val="35962903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827" y="323562"/>
            <a:ext cx="2348345" cy="1325563"/>
          </a:xfrm>
          <a:ln w="12700">
            <a:solidFill>
              <a:schemeClr val="tx1"/>
            </a:solidFill>
          </a:ln>
        </p:spPr>
        <p:txBody>
          <a:bodyPr>
            <a:normAutofit/>
          </a:bodyPr>
          <a:lstStyle/>
          <a:p>
            <a:pPr algn="ctr"/>
            <a:r>
              <a:rPr lang="bn-IN" sz="6000" dirty="0" smtClean="0">
                <a:solidFill>
                  <a:srgbClr val="7030A0"/>
                </a:solidFill>
                <a:latin typeface="NikoshBAN" panose="02000000000000000000" pitchFamily="2" charset="0"/>
                <a:cs typeface="NikoshBAN" panose="02000000000000000000" pitchFamily="2" charset="0"/>
              </a:rPr>
              <a:t>মূল্যায়ন</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bn-IN" sz="36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ডিজিট শব্দের অর্থ কী ?</a:t>
            </a:r>
          </a:p>
          <a:p>
            <a:pPr>
              <a:buFont typeface="Wingdings" panose="05000000000000000000" pitchFamily="2" charset="2"/>
              <a:buChar char="ü"/>
            </a:pP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কত সালের মধ্যে ডিজিটাল বাংলাদেশ গাড়ার অঙ্গিকার করা হয়েছে ?</a:t>
            </a:r>
          </a:p>
          <a:p>
            <a:pPr>
              <a:buFont typeface="Wingdings" panose="05000000000000000000" pitchFamily="2" charset="2"/>
              <a:buChar char="ü"/>
            </a:pPr>
            <a:r>
              <a:rPr lang="bn-IN" sz="4000" dirty="0">
                <a:latin typeface="NikoshBAN" panose="02000000000000000000" pitchFamily="2" charset="0"/>
                <a:cs typeface="NikoshBAN" panose="02000000000000000000" pitchFamily="2" charset="0"/>
              </a:rPr>
              <a:t> ডিজিটাল </a:t>
            </a:r>
            <a:r>
              <a:rPr lang="bn-IN" sz="4000" dirty="0" smtClean="0">
                <a:latin typeface="NikoshBAN" panose="02000000000000000000" pitchFamily="2" charset="0"/>
                <a:cs typeface="NikoshBAN" panose="02000000000000000000" pitchFamily="2" charset="0"/>
              </a:rPr>
              <a:t>বাংলাদেশ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গড়তে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ধরনের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মানসিকতা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a:buFont typeface="Wingdings" panose="05000000000000000000" pitchFamily="2" charset="2"/>
              <a:buChar char="ü"/>
            </a:pPr>
            <a:r>
              <a:rPr lang="bn-IN" sz="4000" dirty="0" smtClean="0">
                <a:latin typeface="NikoshBAN" panose="02000000000000000000" pitchFamily="2" charset="0"/>
                <a:cs typeface="NikoshBAN" panose="02000000000000000000" pitchFamily="2" charset="0"/>
              </a:rPr>
              <a:t>ডিজিটাল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কম্পিউটার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a:t>
            </a:r>
            <a:endParaRPr lang="bn-IN" sz="4000" dirty="0" smtClean="0">
              <a:latin typeface="NikoshBAN" panose="02000000000000000000" pitchFamily="2" charset="0"/>
              <a:cs typeface="NikoshBAN" panose="02000000000000000000" pitchFamily="2" charset="0"/>
            </a:endParaRPr>
          </a:p>
          <a:p>
            <a:pPr marL="0" indent="0">
              <a:buNone/>
            </a:pP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126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042" y="468156"/>
            <a:ext cx="3038341" cy="1325563"/>
          </a:xfrm>
          <a:ln w="12700">
            <a:solidFill>
              <a:schemeClr val="tx1"/>
            </a:solidFill>
          </a:ln>
        </p:spPr>
        <p:txBody>
          <a:bodyPr>
            <a:normAutofit/>
          </a:bodyPr>
          <a:lstStyle/>
          <a:p>
            <a:pPr algn="ctr"/>
            <a:r>
              <a:rPr lang="bn-IN" sz="6000" dirty="0" smtClean="0">
                <a:solidFill>
                  <a:srgbClr val="7030A0"/>
                </a:solidFill>
                <a:latin typeface="NikoshBAN" panose="02000000000000000000" pitchFamily="2" charset="0"/>
                <a:cs typeface="NikoshBAN" panose="02000000000000000000" pitchFamily="2" charset="0"/>
              </a:rPr>
              <a:t>বাড়ির কাজ</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173050" y="3383968"/>
            <a:ext cx="10515600" cy="1329699"/>
          </a:xfrm>
        </p:spPr>
        <p:txBody>
          <a:bodyPr>
            <a:normAutofit/>
          </a:bodyPr>
          <a:lstStyle/>
          <a:p>
            <a:pPr marL="0" indent="0">
              <a:buNone/>
            </a:pPr>
            <a:r>
              <a:rPr lang="bn-IN" sz="4400" dirty="0" smtClean="0">
                <a:latin typeface="NikoshBAN" panose="02000000000000000000" pitchFamily="2" charset="0"/>
                <a:cs typeface="NikoshBAN" panose="02000000000000000000" pitchFamily="2" charset="0"/>
              </a:rPr>
              <a:t>ডিজিটাল বাংলাদেশ গড়ে তুলতে সরকারকে আমাদের কোন ধরনের সহযোগিতা করা প্রয়োজন।</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25" y="490952"/>
            <a:ext cx="2605534" cy="2605534"/>
          </a:xfrm>
          <a:prstGeom prst="rect">
            <a:avLst/>
          </a:prstGeom>
        </p:spPr>
      </p:pic>
    </p:spTree>
    <p:extLst>
      <p:ext uri="{BB962C8B-B14F-4D97-AF65-F5344CB8AC3E}">
        <p14:creationId xmlns:p14="http://schemas.microsoft.com/office/powerpoint/2010/main" val="264359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386" y="1236353"/>
            <a:ext cx="9131711" cy="4323789"/>
          </a:xfrm>
          <a:prstGeom prst="rect">
            <a:avLst/>
          </a:prstGeom>
        </p:spPr>
      </p:pic>
    </p:spTree>
    <p:extLst>
      <p:ext uri="{BB962C8B-B14F-4D97-AF65-F5344CB8AC3E}">
        <p14:creationId xmlns:p14="http://schemas.microsoft.com/office/powerpoint/2010/main" val="2325275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81141" b="11606"/>
          <a:stretch/>
        </p:blipFill>
        <p:spPr>
          <a:xfrm rot="586305">
            <a:off x="6259317" y="1459244"/>
            <a:ext cx="799743" cy="5074275"/>
          </a:xfrm>
          <a:prstGeom prst="rect">
            <a:avLst/>
          </a:prstGeom>
        </p:spPr>
      </p:pic>
      <p:sp>
        <p:nvSpPr>
          <p:cNvPr id="7" name="Title 6"/>
          <p:cNvSpPr>
            <a:spLocks noGrp="1"/>
          </p:cNvSpPr>
          <p:nvPr>
            <p:ph type="title"/>
          </p:nvPr>
        </p:nvSpPr>
        <p:spPr>
          <a:xfrm>
            <a:off x="4360039" y="218660"/>
            <a:ext cx="3732212" cy="777763"/>
          </a:xfrm>
          <a:noFill/>
          <a:ln>
            <a:solidFill>
              <a:srgbClr val="FF0000"/>
            </a:solidFill>
          </a:ln>
        </p:spPr>
        <p:txBody>
          <a:bodyPr>
            <a:normAutofit fontScale="90000"/>
          </a:bodyPr>
          <a:lstStyle/>
          <a:p>
            <a:pPr algn="ctr"/>
            <a:r>
              <a:rPr lang="bn-IN" sz="6000" b="1" dirty="0" smtClean="0">
                <a:ln/>
                <a:solidFill>
                  <a:srgbClr val="2D0EB2"/>
                </a:solidFill>
                <a:effectLst>
                  <a:glow rad="228600">
                    <a:schemeClr val="accent5">
                      <a:satMod val="175000"/>
                      <a:alpha val="40000"/>
                    </a:schemeClr>
                  </a:glow>
                </a:effectLst>
              </a:rPr>
              <a:t> </a:t>
            </a:r>
            <a:r>
              <a:rPr lang="bn-IN" sz="6000" dirty="0" smtClean="0">
                <a:ln w="0"/>
                <a:solidFill>
                  <a:srgbClr val="2D0EB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 </a:t>
            </a:r>
            <a:endParaRPr lang="en-US" sz="6000" dirty="0">
              <a:solidFill>
                <a:srgbClr val="2D0EB2"/>
              </a:solidFill>
              <a:latin typeface="NikoshBAN" panose="02000000000000000000" pitchFamily="2" charset="0"/>
              <a:cs typeface="NikoshBAN" panose="02000000000000000000" pitchFamily="2" charset="0"/>
            </a:endParaRPr>
          </a:p>
        </p:txBody>
      </p:sp>
      <p:sp>
        <p:nvSpPr>
          <p:cNvPr id="8" name="Text Placeholder 7"/>
          <p:cNvSpPr>
            <a:spLocks noGrp="1"/>
          </p:cNvSpPr>
          <p:nvPr>
            <p:ph type="body" idx="1"/>
          </p:nvPr>
        </p:nvSpPr>
        <p:spPr>
          <a:xfrm>
            <a:off x="220353" y="1004478"/>
            <a:ext cx="5157787" cy="823912"/>
          </a:xfrm>
          <a:solidFill>
            <a:schemeClr val="bg1"/>
          </a:solidFill>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শিক্ষক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0" name="Text Placeholder 9"/>
          <p:cNvSpPr>
            <a:spLocks noGrp="1"/>
          </p:cNvSpPr>
          <p:nvPr>
            <p:ph type="body" sz="quarter" idx="3"/>
          </p:nvPr>
        </p:nvSpPr>
        <p:spPr>
          <a:xfrm>
            <a:off x="6788300" y="996423"/>
            <a:ext cx="5183188" cy="823912"/>
          </a:xfrm>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পাঠ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6" name="TextBox 15"/>
          <p:cNvSpPr txBox="1"/>
          <p:nvPr/>
        </p:nvSpPr>
        <p:spPr>
          <a:xfrm>
            <a:off x="250726" y="4545174"/>
            <a:ext cx="5781363" cy="1815882"/>
          </a:xfrm>
          <a:prstGeom prst="rect">
            <a:avLst/>
          </a:prstGeom>
          <a:noFill/>
        </p:spPr>
        <p:txBody>
          <a:bodyPr wrap="square" rtlCol="0">
            <a:spAutoFit/>
          </a:bodyPr>
          <a:lstStyle/>
          <a:p>
            <a:r>
              <a:rPr lang="bn-IN" sz="2800" dirty="0" smtClean="0">
                <a:solidFill>
                  <a:srgbClr val="2D0EB2"/>
                </a:solidFill>
                <a:latin typeface="NikoshBAN" panose="02000000000000000000" pitchFamily="2" charset="0"/>
                <a:cs typeface="NikoshBAN" panose="02000000000000000000" pitchFamily="2" charset="0"/>
              </a:rPr>
              <a:t>মোঃ আশরাফুল ইসলাম</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সহকারী শিক্ষক (</a:t>
            </a:r>
            <a:r>
              <a:rPr lang="en-US" sz="2000" dirty="0" smtClean="0">
                <a:solidFill>
                  <a:srgbClr val="2D0EB2"/>
                </a:solidFill>
                <a:latin typeface="NikoshBAN" panose="02000000000000000000" pitchFamily="2" charset="0"/>
                <a:cs typeface="NikoshBAN" panose="02000000000000000000" pitchFamily="2" charset="0"/>
              </a:rPr>
              <a:t>ICT</a:t>
            </a:r>
            <a:r>
              <a:rPr lang="en-US" sz="2800" dirty="0" smtClean="0">
                <a:solidFill>
                  <a:srgbClr val="2D0EB2"/>
                </a:solidFill>
                <a:latin typeface="NikoshBAN" panose="02000000000000000000" pitchFamily="2" charset="0"/>
                <a:cs typeface="NikoshBAN" panose="02000000000000000000" pitchFamily="2" charset="0"/>
              </a:rPr>
              <a:t>)</a:t>
            </a:r>
          </a:p>
          <a:p>
            <a:r>
              <a:rPr lang="bn-IN" sz="2800" dirty="0" smtClean="0">
                <a:solidFill>
                  <a:srgbClr val="2D0EB2"/>
                </a:solidFill>
                <a:latin typeface="NikoshBAN" panose="02000000000000000000" pitchFamily="2" charset="0"/>
                <a:cs typeface="NikoshBAN" panose="02000000000000000000" pitchFamily="2" charset="0"/>
              </a:rPr>
              <a:t>পিলজংগ মাধ্যমিক বিদ্যালয়</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ফকিরহাট, বাগেরহাট।</a:t>
            </a:r>
            <a:endParaRPr lang="en-US" sz="2800" dirty="0" smtClean="0">
              <a:solidFill>
                <a:srgbClr val="2D0EB2"/>
              </a:solidFill>
              <a:latin typeface="NikoshBAN" panose="02000000000000000000" pitchFamily="2" charset="0"/>
              <a:cs typeface="NikoshBAN" panose="02000000000000000000" pitchFamily="2" charset="0"/>
            </a:endParaRPr>
          </a:p>
          <a:p>
            <a:r>
              <a:rPr lang="en-US" sz="2800" dirty="0" err="1" smtClean="0">
                <a:solidFill>
                  <a:srgbClr val="2D0EB2"/>
                </a:solidFill>
                <a:latin typeface="NikoshBAN" panose="02000000000000000000" pitchFamily="2" charset="0"/>
                <a:cs typeface="NikoshBAN" panose="02000000000000000000" pitchFamily="2" charset="0"/>
              </a:rPr>
              <a:t>মোবাঃ</a:t>
            </a:r>
            <a:r>
              <a:rPr lang="en-US" sz="2800" dirty="0" smtClean="0">
                <a:solidFill>
                  <a:srgbClr val="2D0EB2"/>
                </a:solidFill>
                <a:latin typeface="NikoshBAN" panose="02000000000000000000" pitchFamily="2" charset="0"/>
                <a:cs typeface="NikoshBAN" panose="02000000000000000000" pitchFamily="2" charset="0"/>
              </a:rPr>
              <a:t> ০১৮৩৫৬২৭২৭৮</a:t>
            </a:r>
          </a:p>
          <a:p>
            <a:r>
              <a:rPr lang="en-US" sz="2800" dirty="0" smtClean="0">
                <a:solidFill>
                  <a:srgbClr val="2D0EB2"/>
                </a:solidFill>
                <a:latin typeface="Times New Roman" panose="02020603050405020304" pitchFamily="18" charset="0"/>
                <a:cs typeface="Times New Roman" panose="02020603050405020304" pitchFamily="18" charset="0"/>
              </a:rPr>
              <a:t>E-mail: ashrafulict2010@gmail.com</a:t>
            </a:r>
            <a:endParaRPr lang="en-US" sz="2800" dirty="0">
              <a:solidFill>
                <a:srgbClr val="2D0EB2"/>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47453" y="1627211"/>
            <a:ext cx="2791825" cy="3111087"/>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736" y="1906125"/>
            <a:ext cx="3156315" cy="3670100"/>
          </a:xfrm>
          <a:prstGeom prst="rect">
            <a:avLst/>
          </a:prstGeom>
        </p:spPr>
      </p:pic>
      <p:sp>
        <p:nvSpPr>
          <p:cNvPr id="11" name="Content Placeholder 10"/>
          <p:cNvSpPr>
            <a:spLocks noGrp="1"/>
          </p:cNvSpPr>
          <p:nvPr>
            <p:ph sz="quarter" idx="4"/>
          </p:nvPr>
        </p:nvSpPr>
        <p:spPr>
          <a:xfrm>
            <a:off x="7854907" y="5607056"/>
            <a:ext cx="3156315" cy="1224173"/>
          </a:xfrm>
        </p:spPr>
        <p:txBody>
          <a:bodyPr>
            <a:noAutofit/>
          </a:bodyPr>
          <a:lstStyle/>
          <a:p>
            <a:pPr marL="0" indent="0" algn="ctr">
              <a:buNone/>
            </a:pPr>
            <a:r>
              <a:rPr lang="bn-IN" sz="3200" dirty="0" smtClean="0">
                <a:solidFill>
                  <a:srgbClr val="2D0EB2"/>
                </a:solidFill>
                <a:latin typeface="NikoshBAN" panose="02000000000000000000" pitchFamily="2" charset="0"/>
                <a:cs typeface="NikoshBAN" panose="02000000000000000000" pitchFamily="2" charset="0"/>
              </a:rPr>
              <a:t>নবম শ্রেণি</a:t>
            </a:r>
            <a:r>
              <a:rPr lang="en-US" sz="3200" dirty="0" smtClean="0">
                <a:solidFill>
                  <a:srgbClr val="2D0EB2"/>
                </a:solidFill>
                <a:latin typeface="NikoshBAN" panose="02000000000000000000" pitchFamily="2" charset="0"/>
                <a:cs typeface="NikoshBAN" panose="02000000000000000000" pitchFamily="2" charset="0"/>
              </a:rPr>
              <a:t>,</a:t>
            </a:r>
            <a:r>
              <a:rPr lang="en-US" sz="3200" dirty="0">
                <a:solidFill>
                  <a:srgbClr val="2D0EB2"/>
                </a:solidFill>
                <a:latin typeface="NikoshBAN" panose="02000000000000000000" pitchFamily="2" charset="0"/>
                <a:cs typeface="NikoshBAN" panose="02000000000000000000" pitchFamily="2" charset="0"/>
              </a:rPr>
              <a:t> </a:t>
            </a:r>
            <a:r>
              <a:rPr lang="bn-IN" sz="3200" dirty="0" smtClean="0">
                <a:solidFill>
                  <a:srgbClr val="2D0EB2"/>
                </a:solidFill>
                <a:latin typeface="NikoshBAN" panose="02000000000000000000" pitchFamily="2" charset="0"/>
                <a:cs typeface="NikoshBAN" panose="02000000000000000000" pitchFamily="2" charset="0"/>
              </a:rPr>
              <a:t>প্রথম অধ্যায়</a:t>
            </a:r>
            <a:endParaRPr lang="en-US" sz="3200" dirty="0" smtClean="0">
              <a:solidFill>
                <a:srgbClr val="2D0EB2"/>
              </a:solidFill>
              <a:latin typeface="NikoshBAN" panose="02000000000000000000" pitchFamily="2" charset="0"/>
              <a:cs typeface="NikoshBAN" panose="02000000000000000000" pitchFamily="2" charset="0"/>
            </a:endParaRPr>
          </a:p>
          <a:p>
            <a:pPr marL="0" indent="0" algn="ctr">
              <a:buNone/>
            </a:pPr>
            <a:r>
              <a:rPr lang="en-US" sz="3200" dirty="0" err="1" smtClean="0">
                <a:solidFill>
                  <a:srgbClr val="2D0EB2"/>
                </a:solidFill>
                <a:latin typeface="NikoshBAN" panose="02000000000000000000" pitchFamily="2" charset="0"/>
                <a:cs typeface="NikoshBAN" panose="02000000000000000000" pitchFamily="2" charset="0"/>
              </a:rPr>
              <a:t>সময়ঃ</a:t>
            </a:r>
            <a:r>
              <a:rPr lang="en-US" sz="3200" dirty="0" smtClean="0">
                <a:solidFill>
                  <a:srgbClr val="2D0EB2"/>
                </a:solidFill>
                <a:latin typeface="NikoshBAN" panose="02000000000000000000" pitchFamily="2" charset="0"/>
                <a:cs typeface="NikoshBAN" panose="02000000000000000000" pitchFamily="2" charset="0"/>
              </a:rPr>
              <a:t> ৪৫মিঃ </a:t>
            </a:r>
            <a:endParaRPr lang="en-US" sz="3200" dirty="0">
              <a:solidFill>
                <a:srgbClr val="2D0EB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6737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8764" y="1787232"/>
            <a:ext cx="11194472" cy="3449565"/>
          </a:xfrm>
        </p:spPr>
        <p:txBody>
          <a:bodyPr>
            <a:normAutofit fontScale="85000" lnSpcReduction="10000"/>
          </a:bodyPr>
          <a:lstStyle/>
          <a:p>
            <a:pPr marL="0" indent="0">
              <a:buNone/>
            </a:pPr>
            <a:r>
              <a:rPr lang="bn-IN" sz="5400" u="sng" dirty="0" smtClean="0">
                <a:latin typeface="NikoshBAN" panose="02000000000000000000" pitchFamily="2" charset="0"/>
                <a:cs typeface="NikoshBAN" panose="02000000000000000000" pitchFamily="2" charset="0"/>
              </a:rPr>
              <a:t>সংখ্যা পদ্ধতি চার প্রকারঃ-</a:t>
            </a:r>
          </a:p>
          <a:p>
            <a:pPr>
              <a:buFont typeface="Wingdings" panose="05000000000000000000" pitchFamily="2" charset="2"/>
              <a:buChar char="Ø"/>
            </a:pPr>
            <a:r>
              <a:rPr lang="en-US" sz="5400" dirty="0" smtClean="0">
                <a:latin typeface="NikoshBAN" panose="02000000000000000000" pitchFamily="2" charset="0"/>
                <a:cs typeface="NikoshBAN" panose="02000000000000000000" pitchFamily="2" charset="0"/>
              </a:rPr>
              <a:t>0,1 </a:t>
            </a:r>
            <a:r>
              <a:rPr lang="bn-IN" sz="5400" dirty="0" smtClean="0">
                <a:latin typeface="NikoshBAN" panose="02000000000000000000" pitchFamily="2" charset="0"/>
                <a:cs typeface="NikoshBAN" panose="02000000000000000000" pitchFamily="2" charset="0"/>
              </a:rPr>
              <a:t>বাইনারী সংখ্যা</a:t>
            </a:r>
            <a:r>
              <a:rPr lang="bn-IN" sz="5400" dirty="0">
                <a:latin typeface="NikoshBAN" panose="02000000000000000000" pitchFamily="2" charset="0"/>
                <a:cs typeface="NikoshBAN" panose="02000000000000000000" pitchFamily="2" charset="0"/>
              </a:rPr>
              <a:t> পদ্ধতি</a:t>
            </a:r>
            <a:endParaRPr lang="en-US" sz="5400" dirty="0" smtClean="0">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5400" dirty="0" smtClean="0">
                <a:latin typeface="NikoshBAN" panose="02000000000000000000" pitchFamily="2" charset="0"/>
                <a:cs typeface="NikoshBAN" panose="02000000000000000000" pitchFamily="2" charset="0"/>
              </a:rPr>
              <a:t> 0</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1</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2</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3</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4</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5</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6</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7</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8</a:t>
            </a:r>
            <a:r>
              <a:rPr lang="bn-IN" sz="5400" dirty="0" smtClean="0">
                <a:latin typeface="NikoshBAN" panose="02000000000000000000" pitchFamily="2" charset="0"/>
                <a:cs typeface="NikoshBAN" panose="02000000000000000000" pitchFamily="2" charset="0"/>
              </a:rPr>
              <a:t>,</a:t>
            </a:r>
            <a:r>
              <a:rPr lang="en-US" sz="5400" dirty="0" smtClean="0">
                <a:latin typeface="NikoshBAN" panose="02000000000000000000" pitchFamily="2" charset="0"/>
                <a:cs typeface="NikoshBAN" panose="02000000000000000000" pitchFamily="2" charset="0"/>
              </a:rPr>
              <a:t>9</a:t>
            </a:r>
            <a:r>
              <a:rPr lang="bn-IN" sz="5400" dirty="0" smtClean="0">
                <a:latin typeface="NikoshBAN" panose="02000000000000000000" pitchFamily="2" charset="0"/>
                <a:cs typeface="NikoshBAN" panose="02000000000000000000" pitchFamily="2" charset="0"/>
              </a:rPr>
              <a:t> দশমিক সংখ্যা</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পদ্ধতি</a:t>
            </a:r>
            <a:endParaRPr lang="en-US" sz="5400" dirty="0" smtClean="0">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5400" dirty="0" smtClean="0">
                <a:latin typeface="NikoshBAN" panose="02000000000000000000" pitchFamily="2" charset="0"/>
                <a:cs typeface="NikoshBAN" panose="02000000000000000000" pitchFamily="2" charset="0"/>
              </a:rPr>
              <a:t> 01234567</a:t>
            </a:r>
            <a:r>
              <a:rPr lang="bn-IN" sz="5400" dirty="0" smtClean="0">
                <a:latin typeface="NikoshBAN" panose="02000000000000000000" pitchFamily="2" charset="0"/>
                <a:cs typeface="NikoshBAN" panose="02000000000000000000" pitchFamily="2" charset="0"/>
              </a:rPr>
              <a:t> অকটাল </a:t>
            </a:r>
            <a:r>
              <a:rPr lang="bn-IN" sz="5400" dirty="0">
                <a:latin typeface="NikoshBAN" panose="02000000000000000000" pitchFamily="2" charset="0"/>
                <a:cs typeface="NikoshBAN" panose="02000000000000000000" pitchFamily="2" charset="0"/>
              </a:rPr>
              <a:t>সংখ্যা</a:t>
            </a:r>
            <a:r>
              <a:rPr lang="en-US" sz="5400" dirty="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পদ্ধতি</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5400" dirty="0" smtClean="0">
                <a:latin typeface="NikoshBAN" panose="02000000000000000000" pitchFamily="2" charset="0"/>
                <a:cs typeface="NikoshBAN" panose="02000000000000000000" pitchFamily="2" charset="0"/>
              </a:rPr>
              <a:t> 0123456789</a:t>
            </a:r>
            <a:r>
              <a:rPr lang="en-US" sz="4300" dirty="0" smtClean="0">
                <a:latin typeface="NikoshBAN" panose="02000000000000000000" pitchFamily="2" charset="0"/>
                <a:cs typeface="NikoshBAN" panose="02000000000000000000" pitchFamily="2" charset="0"/>
              </a:rPr>
              <a:t>ABCDEF</a:t>
            </a:r>
            <a:r>
              <a:rPr lang="bn-IN" sz="5400" dirty="0" smtClean="0">
                <a:latin typeface="NikoshBAN" panose="02000000000000000000" pitchFamily="2" charset="0"/>
                <a:cs typeface="NikoshBAN" panose="02000000000000000000" pitchFamily="2" charset="0"/>
              </a:rPr>
              <a:t> হেক্সাডেসিমেল</a:t>
            </a:r>
            <a:r>
              <a:rPr lang="en-US" sz="5400" dirty="0" smtClean="0">
                <a:latin typeface="NikoshBAN" panose="02000000000000000000" pitchFamily="2" charset="0"/>
                <a:cs typeface="NikoshBAN" panose="02000000000000000000" pitchFamily="2" charset="0"/>
              </a:rPr>
              <a:t> </a:t>
            </a:r>
            <a:r>
              <a:rPr lang="bn-IN" sz="5400" dirty="0">
                <a:latin typeface="NikoshBAN" panose="02000000000000000000" pitchFamily="2" charset="0"/>
                <a:cs typeface="NikoshBAN" panose="02000000000000000000" pitchFamily="2" charset="0"/>
              </a:rPr>
              <a:t>সংখ্যা</a:t>
            </a:r>
            <a:r>
              <a:rPr lang="en-US" sz="5400" dirty="0">
                <a:latin typeface="NikoshBAN" panose="02000000000000000000" pitchFamily="2" charset="0"/>
                <a:cs typeface="NikoshBAN" panose="02000000000000000000" pitchFamily="2" charset="0"/>
              </a:rPr>
              <a:t> </a:t>
            </a:r>
            <a:r>
              <a:rPr lang="bn-IN" sz="5400" dirty="0">
                <a:latin typeface="NikoshBAN" panose="02000000000000000000" pitchFamily="2" charset="0"/>
                <a:cs typeface="NikoshBAN" panose="02000000000000000000" pitchFamily="2" charset="0"/>
              </a:rPr>
              <a:t>পদ্ধতি</a:t>
            </a:r>
            <a:r>
              <a:rPr lang="en-US" sz="5400" dirty="0">
                <a:latin typeface="NikoshBAN" panose="02000000000000000000" pitchFamily="2" charset="0"/>
                <a:cs typeface="NikoshBAN" panose="02000000000000000000" pitchFamily="2" charset="0"/>
              </a:rPr>
              <a:t> </a:t>
            </a:r>
          </a:p>
        </p:txBody>
      </p:sp>
      <p:sp>
        <p:nvSpPr>
          <p:cNvPr id="2" name="TextBox 1"/>
          <p:cNvSpPr txBox="1"/>
          <p:nvPr/>
        </p:nvSpPr>
        <p:spPr>
          <a:xfrm>
            <a:off x="1052944" y="5219555"/>
            <a:ext cx="9656619" cy="1323439"/>
          </a:xfrm>
          <a:prstGeom prst="rect">
            <a:avLst/>
          </a:prstGeom>
          <a:noFill/>
        </p:spPr>
        <p:txBody>
          <a:bodyPr wrap="square" rtlCol="0">
            <a:spAutoFit/>
          </a:bodyPr>
          <a:lstStyle/>
          <a:p>
            <a:pPr algn="ctr"/>
            <a:r>
              <a:rPr lang="en-US" sz="4000" b="1" dirty="0" err="1" smtClean="0">
                <a:solidFill>
                  <a:srgbClr val="0000CC"/>
                </a:solidFill>
                <a:latin typeface="NikoshBAN" panose="02000000000000000000" pitchFamily="2" charset="0"/>
                <a:cs typeface="NikoshBAN" panose="02000000000000000000" pitchFamily="2" charset="0"/>
              </a:rPr>
              <a:t>একটি</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সংখ্যা</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লিখতে</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যে</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কয়টি</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মৌলিক</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চিহ্ন</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ব্যবহার</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করা</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হয়</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তাকে</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ডিজিট</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বা</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অংক</a:t>
            </a:r>
            <a:r>
              <a:rPr lang="en-US" sz="4000" b="1" dirty="0" smtClean="0">
                <a:solidFill>
                  <a:srgbClr val="0000CC"/>
                </a:solidFill>
                <a:latin typeface="NikoshBAN" panose="02000000000000000000" pitchFamily="2" charset="0"/>
                <a:cs typeface="NikoshBAN" panose="02000000000000000000" pitchFamily="2" charset="0"/>
              </a:rPr>
              <a:t> </a:t>
            </a:r>
            <a:r>
              <a:rPr lang="en-US" sz="4000" b="1" dirty="0" err="1" smtClean="0">
                <a:solidFill>
                  <a:srgbClr val="0000CC"/>
                </a:solidFill>
                <a:latin typeface="NikoshBAN" panose="02000000000000000000" pitchFamily="2" charset="0"/>
                <a:cs typeface="NikoshBAN" panose="02000000000000000000" pitchFamily="2" charset="0"/>
              </a:rPr>
              <a:t>বলে</a:t>
            </a:r>
            <a:r>
              <a:rPr lang="en-US" sz="4000" b="1" dirty="0" smtClean="0">
                <a:solidFill>
                  <a:srgbClr val="0000CC"/>
                </a:solidFill>
                <a:latin typeface="NikoshBAN" panose="02000000000000000000" pitchFamily="2" charset="0"/>
                <a:cs typeface="NikoshBAN" panose="02000000000000000000" pitchFamily="2" charset="0"/>
              </a:rPr>
              <a:t>।</a:t>
            </a:r>
            <a:endParaRPr lang="en-US" sz="4000" b="1" dirty="0">
              <a:solidFill>
                <a:srgbClr val="0000CC"/>
              </a:solidFill>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p:txBody>
          <a:bodyPr/>
          <a:lstStyle/>
          <a:p>
            <a:pPr algn="ctr"/>
            <a:r>
              <a:rPr lang="en-US" dirty="0" err="1" smtClean="0">
                <a:solidFill>
                  <a:srgbClr val="0000CC"/>
                </a:solidFill>
                <a:latin typeface="NikoshBAN" panose="02000000000000000000" pitchFamily="2" charset="0"/>
                <a:cs typeface="NikoshBAN" panose="02000000000000000000" pitchFamily="2" charset="0"/>
              </a:rPr>
              <a:t>কম্পিউটার</a:t>
            </a:r>
            <a:r>
              <a:rPr lang="en-US" dirty="0" smtClean="0">
                <a:solidFill>
                  <a:srgbClr val="0000CC"/>
                </a:solidFill>
                <a:latin typeface="NikoshBAN" panose="02000000000000000000" pitchFamily="2" charset="0"/>
                <a:cs typeface="NikoshBAN" panose="02000000000000000000" pitchFamily="2" charset="0"/>
              </a:rPr>
              <a:t> (০,১) </a:t>
            </a:r>
            <a:r>
              <a:rPr lang="en-US" dirty="0" err="1" smtClean="0">
                <a:solidFill>
                  <a:srgbClr val="0000CC"/>
                </a:solidFill>
                <a:latin typeface="NikoshBAN" panose="02000000000000000000" pitchFamily="2" charset="0"/>
                <a:cs typeface="NikoshBAN" panose="02000000000000000000" pitchFamily="2" charset="0"/>
              </a:rPr>
              <a:t>এই</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বাইনারি</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সংখ্যা</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দিয়ে</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সকল</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ডাটা</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প্রসেসিং</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করে</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এবং</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ফলাফল</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প্রদান</a:t>
            </a:r>
            <a:r>
              <a:rPr lang="en-US" dirty="0" smtClean="0">
                <a:solidFill>
                  <a:srgbClr val="0000CC"/>
                </a:solidFill>
                <a:latin typeface="NikoshBAN" panose="02000000000000000000" pitchFamily="2" charset="0"/>
                <a:cs typeface="NikoshBAN" panose="02000000000000000000" pitchFamily="2" charset="0"/>
              </a:rPr>
              <a:t> </a:t>
            </a:r>
            <a:r>
              <a:rPr lang="en-US" dirty="0" err="1" smtClean="0">
                <a:solidFill>
                  <a:srgbClr val="0000CC"/>
                </a:solidFill>
                <a:latin typeface="NikoshBAN" panose="02000000000000000000" pitchFamily="2" charset="0"/>
                <a:cs typeface="NikoshBAN" panose="02000000000000000000" pitchFamily="2" charset="0"/>
              </a:rPr>
              <a:t>করে</a:t>
            </a:r>
            <a:r>
              <a:rPr lang="en-US" dirty="0" smtClean="0">
                <a:solidFill>
                  <a:srgbClr val="0000CC"/>
                </a:solidFill>
                <a:latin typeface="NikoshBAN" panose="02000000000000000000" pitchFamily="2" charset="0"/>
                <a:cs typeface="NikoshBAN" panose="02000000000000000000" pitchFamily="2" charset="0"/>
              </a:rPr>
              <a:t>।</a:t>
            </a:r>
            <a:endParaRPr lang="en-US"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921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095"/>
            <a:ext cx="10515600" cy="1325563"/>
          </a:xfrm>
        </p:spPr>
        <p:txBody>
          <a:bodyPr>
            <a:normAutofit fontScale="90000"/>
          </a:bodyPr>
          <a:lstStyle/>
          <a:p>
            <a:r>
              <a:rPr lang="bn-IN" u="sng" dirty="0" smtClean="0">
                <a:latin typeface="NikoshBAN" panose="02000000000000000000" pitchFamily="2" charset="0"/>
                <a:cs typeface="NikoshBAN" panose="02000000000000000000" pitchFamily="2" charset="0"/>
              </a:rPr>
              <a:t>কম্পিউটার ০ ও ১ এই দুটি ডিজিট দিয়ে কার্য সম্পাদন করে।</a:t>
            </a:r>
            <a:r>
              <a:rPr lang="en-US" u="sng" dirty="0" smtClean="0">
                <a:latin typeface="NikoshBAN" panose="02000000000000000000" pitchFamily="2" charset="0"/>
                <a:cs typeface="NikoshBAN" panose="02000000000000000000" pitchFamily="2" charset="0"/>
              </a:rPr>
              <a:t/>
            </a:r>
            <a:br>
              <a:rPr lang="en-US" u="sng"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অর্থাৎ যে কম্পিউটার ০, ১ এই দুটি ডিজিট দিয়ে কার্য সম্পাদন করে তাকে ডিজিটাল কম্পিউটার বলে।</a:t>
            </a:r>
            <a:endParaRPr lang="en-US"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017" y="2237749"/>
            <a:ext cx="6143966" cy="4351338"/>
          </a:xfrm>
        </p:spPr>
      </p:pic>
    </p:spTree>
    <p:extLst>
      <p:ext uri="{BB962C8B-B14F-4D97-AF65-F5344CB8AC3E}">
        <p14:creationId xmlns:p14="http://schemas.microsoft.com/office/powerpoint/2010/main" val="332264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600" u="sng" dirty="0" smtClean="0">
                <a:solidFill>
                  <a:srgbClr val="00B0F0"/>
                </a:solidFill>
                <a:latin typeface="NikoshBAN" panose="02000000000000000000" pitchFamily="2" charset="0"/>
                <a:cs typeface="NikoshBAN" panose="02000000000000000000" pitchFamily="2" charset="0"/>
              </a:rPr>
              <a:t>আজকের আলোচ্য পাঠ</a:t>
            </a:r>
            <a:endParaRPr lang="en-US" sz="6600" u="sng" dirty="0">
              <a:solidFill>
                <a:srgbClr val="00B0F0"/>
              </a:solidFill>
              <a:latin typeface="NikoshBAN" panose="02000000000000000000" pitchFamily="2" charset="0"/>
              <a:cs typeface="NikoshBAN" panose="02000000000000000000" pitchFamily="2" charset="0"/>
            </a:endParaRPr>
          </a:p>
        </p:txBody>
      </p:sp>
      <p:sp>
        <p:nvSpPr>
          <p:cNvPr id="6" name="TextBox 5"/>
          <p:cNvSpPr txBox="1"/>
          <p:nvPr/>
        </p:nvSpPr>
        <p:spPr>
          <a:xfrm>
            <a:off x="290948" y="1974772"/>
            <a:ext cx="11410213" cy="2092881"/>
          </a:xfrm>
          <a:prstGeom prst="rect">
            <a:avLst/>
          </a:prstGeom>
          <a:noFill/>
        </p:spPr>
        <p:txBody>
          <a:bodyPr wrap="square" rtlCol="0">
            <a:spAutoFit/>
            <a:scene3d>
              <a:camera prst="perspectiveFront" fov="7200000">
                <a:rot lat="0" lon="0" rev="600000"/>
              </a:camera>
              <a:lightRig rig="threePt" dir="t">
                <a:rot lat="0" lon="0" rev="8400000"/>
              </a:lightRig>
            </a:scene3d>
            <a:sp3d extrusionH="1524000">
              <a:bevelT w="82550" h="38100" prst="coolSlant"/>
              <a:extrusionClr>
                <a:schemeClr val="accent6">
                  <a:lumMod val="50000"/>
                </a:schemeClr>
              </a:extrusion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0" b="1" i="0" u="none" strike="noStrike" kern="0" cap="none" spc="0" normalizeH="0" baseline="0" noProof="0" dirty="0" err="1" smtClean="0">
                <a:ln>
                  <a:noFill/>
                </a:ln>
                <a:solidFill>
                  <a:srgbClr val="FF0000"/>
                </a:solidFill>
                <a:effectLst/>
                <a:uLnTx/>
                <a:uFillTx/>
                <a:latin typeface="NikoshBAN" pitchFamily="2" charset="0"/>
                <a:cs typeface="NikoshBAN" pitchFamily="2" charset="0"/>
              </a:rPr>
              <a:t>ডিজিটাল</a:t>
            </a:r>
            <a:r>
              <a:rPr kumimoji="0" lang="en-US" sz="13000" b="1" i="0" u="none" strike="noStrike" kern="0" cap="none" spc="0" normalizeH="0" baseline="0" noProof="0" dirty="0" smtClean="0">
                <a:ln>
                  <a:noFill/>
                </a:ln>
                <a:solidFill>
                  <a:srgbClr val="FF0000"/>
                </a:solidFill>
                <a:effectLst/>
                <a:uLnTx/>
                <a:uFillTx/>
                <a:latin typeface="NikoshBAN" pitchFamily="2" charset="0"/>
                <a:cs typeface="NikoshBAN" pitchFamily="2" charset="0"/>
              </a:rPr>
              <a:t> </a:t>
            </a:r>
            <a:r>
              <a:rPr kumimoji="0" lang="en-US" sz="13000" b="1" i="0" u="none" strike="noStrike" kern="0" cap="none" spc="0" normalizeH="0" baseline="0" noProof="0" dirty="0" err="1" smtClean="0">
                <a:ln>
                  <a:noFill/>
                </a:ln>
                <a:solidFill>
                  <a:srgbClr val="FF0000"/>
                </a:solidFill>
                <a:effectLst/>
                <a:uLnTx/>
                <a:uFillTx/>
                <a:latin typeface="NikoshBAN" pitchFamily="2" charset="0"/>
                <a:cs typeface="NikoshBAN" pitchFamily="2" charset="0"/>
              </a:rPr>
              <a:t>বাংলাদেশ</a:t>
            </a:r>
            <a:endParaRPr kumimoji="0" lang="en-US" sz="13000" b="1" i="0" u="none" strike="noStrike" kern="0" cap="none" spc="0" normalizeH="0" baseline="0" noProof="0" dirty="0">
              <a:ln>
                <a:noFill/>
              </a:ln>
              <a:solidFill>
                <a:srgbClr val="FF0000"/>
              </a:solidFill>
              <a:effectLst/>
              <a:uLnTx/>
              <a:uFillTx/>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930" y="3352070"/>
            <a:ext cx="3779520" cy="2755392"/>
          </a:xfrm>
          <a:prstGeom prst="rect">
            <a:avLst/>
          </a:prstGeom>
        </p:spPr>
      </p:pic>
    </p:spTree>
    <p:extLst>
      <p:ext uri="{BB962C8B-B14F-4D97-AF65-F5344CB8AC3E}">
        <p14:creationId xmlns:p14="http://schemas.microsoft.com/office/powerpoint/2010/main" val="35145125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893" y="416641"/>
            <a:ext cx="2188335" cy="1012914"/>
          </a:xfrm>
          <a:ln w="12700">
            <a:solidFill>
              <a:schemeClr val="tx1"/>
            </a:solidFill>
          </a:ln>
        </p:spPr>
        <p:txBody>
          <a:bodyPr>
            <a:normAutofit/>
          </a:bodyPr>
          <a:lstStyle/>
          <a:p>
            <a:pPr algn="ctr"/>
            <a:r>
              <a:rPr lang="en-US" sz="5400" u="sng" dirty="0" err="1" smtClean="0">
                <a:solidFill>
                  <a:srgbClr val="2D0EB2"/>
                </a:solidFill>
                <a:latin typeface="NikoshBAN" panose="02000000000000000000" pitchFamily="2" charset="0"/>
                <a:cs typeface="NikoshBAN" panose="02000000000000000000" pitchFamily="2" charset="0"/>
              </a:rPr>
              <a:t>শিখনফল</a:t>
            </a:r>
            <a:endParaRPr lang="en-US" sz="5400" u="sng" dirty="0">
              <a:solidFill>
                <a:srgbClr val="2D0EB2"/>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4000" dirty="0" err="1" smtClean="0">
                <a:solidFill>
                  <a:srgbClr val="0000CC"/>
                </a:solidFill>
                <a:latin typeface="NikoshBAN" panose="02000000000000000000" pitchFamily="2" charset="0"/>
                <a:cs typeface="NikoshBAN" panose="02000000000000000000" pitchFamily="2" charset="0"/>
              </a:rPr>
              <a:t>এই</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পাঠ</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শেষে</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শিক্ষার্থীরা</a:t>
            </a:r>
            <a:r>
              <a:rPr lang="en-US" sz="4000" dirty="0" smtClean="0">
                <a:solidFill>
                  <a:srgbClr val="0000CC"/>
                </a:solidFill>
                <a:latin typeface="NikoshBAN" panose="02000000000000000000" pitchFamily="2" charset="0"/>
                <a:cs typeface="NikoshBAN" panose="02000000000000000000" pitchFamily="2" charset="0"/>
              </a:rPr>
              <a:t>…</a:t>
            </a:r>
          </a:p>
          <a:p>
            <a:pPr marL="0" indent="0">
              <a:buNone/>
            </a:pPr>
            <a:r>
              <a:rPr lang="en-US" sz="4000" dirty="0">
                <a:solidFill>
                  <a:srgbClr val="0000CC"/>
                </a:solidFill>
                <a:latin typeface="NikoshBAN" panose="02000000000000000000" pitchFamily="2" charset="0"/>
                <a:cs typeface="NikoshBAN" panose="02000000000000000000" pitchFamily="2" charset="0"/>
              </a:rPr>
              <a:t>১</a:t>
            </a:r>
            <a:r>
              <a:rPr lang="en-US" sz="4000" dirty="0" smtClean="0">
                <a:solidFill>
                  <a:srgbClr val="0000CC"/>
                </a:solidFill>
                <a:latin typeface="NikoshBAN" panose="02000000000000000000" pitchFamily="2" charset="0"/>
                <a:cs typeface="NikoshBAN" panose="02000000000000000000" pitchFamily="2" charset="0"/>
              </a:rPr>
              <a:t>। </a:t>
            </a:r>
            <a:r>
              <a:rPr lang="bn-IN" sz="4000" dirty="0">
                <a:solidFill>
                  <a:srgbClr val="000099"/>
                </a:solidFill>
                <a:latin typeface="NikoshBAN" panose="02000000000000000000" pitchFamily="2" charset="0"/>
                <a:cs typeface="NikoshBAN" panose="02000000000000000000" pitchFamily="2" charset="0"/>
              </a:rPr>
              <a:t>ডিজিটাল বাংলাদেশ </a:t>
            </a:r>
            <a:r>
              <a:rPr lang="en-US" sz="4000" dirty="0" err="1" smtClean="0">
                <a:solidFill>
                  <a:srgbClr val="000099"/>
                </a:solidFill>
                <a:latin typeface="NikoshBAN" panose="02000000000000000000" pitchFamily="2" charset="0"/>
                <a:cs typeface="NikoshBAN" panose="02000000000000000000" pitchFamily="2" charset="0"/>
              </a:rPr>
              <a:t>কী</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itchFamily="2" charset="0"/>
                <a:cs typeface="NikoshBAN" pitchFamily="2" charset="0"/>
              </a:rPr>
              <a:t>বর্ননা</a:t>
            </a:r>
            <a:r>
              <a:rPr lang="en-US" sz="4000" dirty="0" smtClean="0">
                <a:solidFill>
                  <a:srgbClr val="000099"/>
                </a:solidFill>
                <a:latin typeface="NikoshBAN" pitchFamily="2" charset="0"/>
                <a:cs typeface="NikoshBAN" pitchFamily="2" charset="0"/>
              </a:rPr>
              <a:t> </a:t>
            </a:r>
            <a:r>
              <a:rPr lang="en-US" sz="4000" dirty="0" err="1" smtClean="0">
                <a:solidFill>
                  <a:srgbClr val="000099"/>
                </a:solidFill>
                <a:latin typeface="NikoshBAN" pitchFamily="2" charset="0"/>
                <a:cs typeface="NikoshBAN" pitchFamily="2" charset="0"/>
              </a:rPr>
              <a:t>করতে</a:t>
            </a:r>
            <a:r>
              <a:rPr lang="en-US" sz="4000" dirty="0" smtClean="0">
                <a:solidFill>
                  <a:srgbClr val="000099"/>
                </a:solidFill>
                <a:latin typeface="NikoshBAN" pitchFamily="2" charset="0"/>
                <a:cs typeface="NikoshBAN" pitchFamily="2" charset="0"/>
              </a:rPr>
              <a:t> </a:t>
            </a:r>
            <a:r>
              <a:rPr lang="en-US" sz="4000" dirty="0" err="1" smtClean="0">
                <a:solidFill>
                  <a:srgbClr val="000099"/>
                </a:solidFill>
                <a:latin typeface="NikoshBAN" pitchFamily="2" charset="0"/>
                <a:cs typeface="NikoshBAN" pitchFamily="2" charset="0"/>
              </a:rPr>
              <a:t>পারবে</a:t>
            </a:r>
            <a:r>
              <a:rPr lang="bn-IN" sz="4000" dirty="0" smtClean="0">
                <a:solidFill>
                  <a:srgbClr val="000099"/>
                </a:solidFill>
                <a:latin typeface="NikoshBAN" panose="02000000000000000000" pitchFamily="2" charset="0"/>
                <a:cs typeface="NikoshBAN" panose="02000000000000000000" pitchFamily="2" charset="0"/>
              </a:rPr>
              <a:t>।</a:t>
            </a:r>
            <a:r>
              <a:rPr lang="en-US" sz="4000" dirty="0" smtClean="0">
                <a:solidFill>
                  <a:srgbClr val="000099"/>
                </a:solidFill>
                <a:latin typeface="NikoshBAN" panose="02000000000000000000" pitchFamily="2" charset="0"/>
                <a:cs typeface="NikoshBAN" panose="02000000000000000000" pitchFamily="2" charset="0"/>
              </a:rPr>
              <a:t> </a:t>
            </a:r>
          </a:p>
          <a:p>
            <a:pPr marL="0" indent="0">
              <a:buNone/>
            </a:pPr>
            <a:r>
              <a:rPr lang="en-US" sz="4000" dirty="0" smtClean="0">
                <a:solidFill>
                  <a:srgbClr val="000099"/>
                </a:solidFill>
                <a:latin typeface="NikoshBAN" panose="02000000000000000000" pitchFamily="2" charset="0"/>
                <a:cs typeface="NikoshBAN" panose="02000000000000000000" pitchFamily="2" charset="0"/>
              </a:rPr>
              <a:t>2।</a:t>
            </a:r>
            <a:r>
              <a:rPr lang="bn-IN" sz="4000" dirty="0">
                <a:solidFill>
                  <a:srgbClr val="000099"/>
                </a:solidFill>
                <a:latin typeface="NikoshBAN" panose="02000000000000000000" pitchFamily="2" charset="0"/>
                <a:cs typeface="NikoshBAN" panose="02000000000000000000" pitchFamily="2" charset="0"/>
              </a:rPr>
              <a:t> ডিজিটাল বাংলাদেশ</a:t>
            </a:r>
            <a:r>
              <a:rPr lang="en-US" sz="4000" dirty="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গড়তে</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আমাদের</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কী</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করনীয়</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তা</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ব্যাখ্যা</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করতে</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পারবে</a:t>
            </a:r>
            <a:r>
              <a:rPr lang="en-US" sz="4000" dirty="0" smtClean="0">
                <a:solidFill>
                  <a:srgbClr val="000099"/>
                </a:solidFill>
                <a:latin typeface="NikoshBAN" panose="02000000000000000000" pitchFamily="2" charset="0"/>
                <a:cs typeface="NikoshBAN" panose="02000000000000000000" pitchFamily="2" charset="0"/>
              </a:rPr>
              <a:t>।</a:t>
            </a:r>
          </a:p>
          <a:p>
            <a:pPr marL="0" indent="0">
              <a:buNone/>
            </a:pPr>
            <a:r>
              <a:rPr lang="en-US" sz="4000" dirty="0">
                <a:solidFill>
                  <a:srgbClr val="000099"/>
                </a:solidFill>
                <a:latin typeface="NikoshBAN" panose="02000000000000000000" pitchFamily="2" charset="0"/>
                <a:cs typeface="NikoshBAN" panose="02000000000000000000" pitchFamily="2" charset="0"/>
              </a:rPr>
              <a:t>৩</a:t>
            </a:r>
            <a:r>
              <a:rPr lang="en-US" sz="4000" dirty="0" smtClean="0">
                <a:solidFill>
                  <a:srgbClr val="000099"/>
                </a:solidFill>
                <a:latin typeface="NikoshBAN" panose="02000000000000000000" pitchFamily="2" charset="0"/>
                <a:cs typeface="NikoshBAN" panose="02000000000000000000" pitchFamily="2" charset="0"/>
              </a:rPr>
              <a:t>। </a:t>
            </a:r>
            <a:r>
              <a:rPr lang="bn-IN" sz="4000" dirty="0">
                <a:solidFill>
                  <a:srgbClr val="000099"/>
                </a:solidFill>
                <a:latin typeface="NikoshBAN" panose="02000000000000000000" pitchFamily="2" charset="0"/>
                <a:cs typeface="NikoshBAN" panose="02000000000000000000" pitchFamily="2" charset="0"/>
              </a:rPr>
              <a:t>ডিজিটাল </a:t>
            </a:r>
            <a:r>
              <a:rPr lang="bn-IN" sz="4000" dirty="0" smtClean="0">
                <a:solidFill>
                  <a:srgbClr val="000099"/>
                </a:solidFill>
                <a:latin typeface="NikoshBAN" panose="02000000000000000000" pitchFamily="2" charset="0"/>
                <a:cs typeface="NikoshBAN" panose="02000000000000000000" pitchFamily="2" charset="0"/>
              </a:rPr>
              <a:t>বাংলাদেশ</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থেকে</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প্রাপ্ত</a:t>
            </a:r>
            <a:r>
              <a:rPr lang="en-US" sz="4000" dirty="0" smtClean="0">
                <a:solidFill>
                  <a:srgbClr val="000099"/>
                </a:solidFill>
                <a:latin typeface="NikoshBAN" panose="02000000000000000000" pitchFamily="2" charset="0"/>
                <a:cs typeface="NikoshBAN" panose="02000000000000000000" pitchFamily="2" charset="0"/>
              </a:rPr>
              <a:t> </a:t>
            </a:r>
            <a:r>
              <a:rPr lang="en-US" sz="4000" dirty="0" err="1" smtClean="0">
                <a:solidFill>
                  <a:srgbClr val="000099"/>
                </a:solidFill>
                <a:latin typeface="NikoshBAN" panose="02000000000000000000" pitchFamily="2" charset="0"/>
                <a:cs typeface="NikoshBAN" panose="02000000000000000000" pitchFamily="2" charset="0"/>
              </a:rPr>
              <a:t>সুবিধা</a:t>
            </a:r>
            <a:r>
              <a:rPr lang="bn-IN" sz="4000" dirty="0" smtClean="0">
                <a:solidFill>
                  <a:srgbClr val="000099"/>
                </a:solidFill>
                <a:latin typeface="NikoshBAN" panose="02000000000000000000" pitchFamily="2" charset="0"/>
                <a:cs typeface="NikoshBAN" panose="02000000000000000000" pitchFamily="2" charset="0"/>
              </a:rPr>
              <a:t> </a:t>
            </a:r>
            <a:r>
              <a:rPr lang="en-US" sz="4000" dirty="0" err="1">
                <a:solidFill>
                  <a:srgbClr val="000099"/>
                </a:solidFill>
                <a:latin typeface="NikoshBAN" pitchFamily="2" charset="0"/>
                <a:cs typeface="NikoshBAN" pitchFamily="2" charset="0"/>
              </a:rPr>
              <a:t>বর্ননা</a:t>
            </a:r>
            <a:r>
              <a:rPr lang="en-US" sz="4000" dirty="0">
                <a:solidFill>
                  <a:srgbClr val="000099"/>
                </a:solidFill>
                <a:latin typeface="NikoshBAN" pitchFamily="2" charset="0"/>
                <a:cs typeface="NikoshBAN" pitchFamily="2" charset="0"/>
              </a:rPr>
              <a:t> </a:t>
            </a:r>
            <a:r>
              <a:rPr lang="en-US" sz="4000" dirty="0" err="1">
                <a:solidFill>
                  <a:srgbClr val="000099"/>
                </a:solidFill>
                <a:latin typeface="NikoshBAN" pitchFamily="2" charset="0"/>
                <a:cs typeface="NikoshBAN" pitchFamily="2" charset="0"/>
              </a:rPr>
              <a:t>করতে</a:t>
            </a:r>
            <a:r>
              <a:rPr lang="en-US" sz="4000" dirty="0">
                <a:solidFill>
                  <a:srgbClr val="000099"/>
                </a:solidFill>
                <a:latin typeface="NikoshBAN" pitchFamily="2" charset="0"/>
                <a:cs typeface="NikoshBAN" pitchFamily="2" charset="0"/>
              </a:rPr>
              <a:t> </a:t>
            </a:r>
            <a:r>
              <a:rPr lang="en-US" sz="4000" dirty="0" err="1" smtClean="0">
                <a:solidFill>
                  <a:srgbClr val="000099"/>
                </a:solidFill>
                <a:latin typeface="NikoshBAN" pitchFamily="2" charset="0"/>
                <a:cs typeface="NikoshBAN" pitchFamily="2" charset="0"/>
              </a:rPr>
              <a:t>পারবে</a:t>
            </a:r>
            <a:r>
              <a:rPr lang="en-US" sz="4000" dirty="0">
                <a:solidFill>
                  <a:srgbClr val="0000CC"/>
                </a:solidFill>
                <a:latin typeface="NikoshBAN" panose="02000000000000000000" pitchFamily="2" charset="0"/>
                <a:cs typeface="NikoshBAN" panose="02000000000000000000" pitchFamily="2" charset="0"/>
              </a:rPr>
              <a:t>।</a:t>
            </a:r>
            <a:endParaRPr lang="en-US" sz="4000" dirty="0" smtClean="0">
              <a:solidFill>
                <a:srgbClr val="0000CC"/>
              </a:solidFill>
              <a:latin typeface="NikoshBAN" panose="02000000000000000000" pitchFamily="2" charset="0"/>
              <a:cs typeface="NikoshBAN" panose="02000000000000000000" pitchFamily="2" charset="0"/>
            </a:endParaRPr>
          </a:p>
          <a:p>
            <a:pPr marL="0" indent="0">
              <a:buNone/>
            </a:pPr>
            <a:endParaRPr lang="en-US" sz="40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636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1655"/>
          </a:xfrm>
        </p:spPr>
        <p:txBody>
          <a:bodyPr/>
          <a:lstStyle/>
          <a:p>
            <a:r>
              <a:rPr lang="en-US" dirty="0" smtClean="0"/>
              <a:t/>
            </a:r>
            <a:br>
              <a:rPr lang="en-US" dirty="0" smtClean="0"/>
            </a:br>
            <a:endParaRPr lang="en-US" dirty="0"/>
          </a:p>
        </p:txBody>
      </p:sp>
      <p:sp>
        <p:nvSpPr>
          <p:cNvPr id="3" name="TextBox 2"/>
          <p:cNvSpPr txBox="1"/>
          <p:nvPr/>
        </p:nvSpPr>
        <p:spPr>
          <a:xfrm>
            <a:off x="1046187" y="4106083"/>
            <a:ext cx="10515599" cy="2554545"/>
          </a:xfrm>
          <a:prstGeom prst="rect">
            <a:avLst/>
          </a:prstGeom>
          <a:noFill/>
        </p:spPr>
        <p:txBody>
          <a:bodyPr wrap="square" rtlCol="0">
            <a:spAutoFit/>
          </a:bodyPr>
          <a:lstStyle/>
          <a:p>
            <a:pPr algn="ctr"/>
            <a:r>
              <a:rPr lang="as-IN" sz="4000" dirty="0">
                <a:latin typeface="NikoshBAN" panose="02000000000000000000" pitchFamily="2" charset="0"/>
                <a:cs typeface="NikoshBAN" panose="02000000000000000000" pitchFamily="2" charset="0"/>
              </a:rPr>
              <a:t>পরিবর্তনশীল আধুনিক </a:t>
            </a:r>
            <a:r>
              <a:rPr lang="as-IN" sz="4000" dirty="0" smtClean="0">
                <a:latin typeface="NikoshBAN" panose="02000000000000000000" pitchFamily="2" charset="0"/>
                <a:cs typeface="NikoshBAN" panose="02000000000000000000" pitchFamily="2" charset="0"/>
              </a:rPr>
              <a:t>বি</a:t>
            </a:r>
            <a:r>
              <a:rPr lang="en-US" sz="4000" dirty="0" err="1" smtClean="0">
                <a:latin typeface="NikoshBAN" panose="02000000000000000000" pitchFamily="2" charset="0"/>
                <a:cs typeface="NikoshBAN" panose="02000000000000000000" pitchFamily="2" charset="0"/>
              </a:rPr>
              <a:t>শ্বে</a:t>
            </a:r>
            <a:r>
              <a:rPr lang="as-IN" sz="4000" dirty="0" smtClean="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সাথে তাল </a:t>
            </a:r>
            <a:r>
              <a:rPr lang="as-IN" sz="4000" dirty="0" smtClean="0">
                <a:latin typeface="NikoshBAN" panose="02000000000000000000" pitchFamily="2" charset="0"/>
                <a:cs typeface="NikoshBAN" panose="02000000000000000000" pitchFamily="2" charset="0"/>
              </a:rPr>
              <a:t>মিলি</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এগি</a:t>
            </a:r>
            <a:r>
              <a:rPr lang="en-US" sz="4000" dirty="0" err="1"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যেতে ডিজিটাল বাংলাদেশ প্রকল্প ২০২১ ঘোষণা করে বাংলাদেশ সরকার। </a:t>
            </a:r>
            <a:r>
              <a:rPr lang="as-IN" sz="4000" dirty="0" smtClean="0">
                <a:latin typeface="NikoshBAN" panose="02000000000000000000" pitchFamily="2" charset="0"/>
                <a:cs typeface="NikoshBAN" panose="02000000000000000000" pitchFamily="2" charset="0"/>
              </a:rPr>
              <a:t>বিগত ন</a:t>
            </a:r>
            <a:r>
              <a:rPr lang="en-US"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বছরে সরকারের নানামুখি বাংলাদেশের সমাজ ও </a:t>
            </a:r>
            <a:r>
              <a:rPr lang="as-IN" sz="4000" dirty="0" smtClean="0">
                <a:latin typeface="NikoshBAN" panose="02000000000000000000" pitchFamily="2" charset="0"/>
                <a:cs typeface="NikoshBAN" panose="02000000000000000000" pitchFamily="2" charset="0"/>
              </a:rPr>
              <a:t>অর্থন</a:t>
            </a:r>
            <a:r>
              <a:rPr lang="en-US" sz="4000" dirty="0" err="1" smtClean="0">
                <a:latin typeface="NikoshBAN" panose="02000000000000000000" pitchFamily="2" charset="0"/>
                <a:cs typeface="NikoshBAN" panose="02000000000000000000" pitchFamily="2" charset="0"/>
              </a:rPr>
              <a:t>ীতি</a:t>
            </a:r>
            <a:r>
              <a:rPr lang="as-IN" sz="4000" dirty="0" smtClean="0">
                <a:latin typeface="NikoshBAN" panose="02000000000000000000" pitchFamily="2" charset="0"/>
                <a:cs typeface="NikoshBAN" panose="02000000000000000000" pitchFamily="2" charset="0"/>
              </a:rPr>
              <a:t>তে </a:t>
            </a:r>
            <a:r>
              <a:rPr lang="as-IN" sz="4000" dirty="0">
                <a:latin typeface="NikoshBAN" panose="02000000000000000000" pitchFamily="2" charset="0"/>
                <a:cs typeface="NikoshBAN" panose="02000000000000000000" pitchFamily="2" charset="0"/>
              </a:rPr>
              <a:t>ঘটে গেছে ব্যাপক পরিবর্তন।</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4" y="245204"/>
            <a:ext cx="5492496" cy="37063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425" y="239108"/>
            <a:ext cx="5230368" cy="3712464"/>
          </a:xfrm>
          <a:prstGeom prst="rect">
            <a:avLst/>
          </a:prstGeom>
        </p:spPr>
      </p:pic>
    </p:spTree>
    <p:extLst>
      <p:ext uri="{BB962C8B-B14F-4D97-AF65-F5344CB8AC3E}">
        <p14:creationId xmlns:p14="http://schemas.microsoft.com/office/powerpoint/2010/main" val="33812195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2" y="3567449"/>
            <a:ext cx="11256135" cy="2807594"/>
          </a:xfrm>
        </p:spPr>
        <p:txBody>
          <a:bodyPr>
            <a:noAutofit/>
          </a:bodyPr>
          <a:lstStyle/>
          <a:p>
            <a:pPr marL="0" indent="0" algn="ctr">
              <a:buNone/>
            </a:pPr>
            <a:r>
              <a:rPr lang="as-IN" sz="4000" b="1" dirty="0">
                <a:latin typeface="NikoshBAN" panose="02000000000000000000" pitchFamily="2" charset="0"/>
                <a:cs typeface="NikoshBAN" panose="02000000000000000000" pitchFamily="2" charset="0"/>
              </a:rPr>
              <a:t>আইসিটি খাতে সরকারের বিশেষ সাফল্যের কারণেই ডিজিটালাইজেশনের জোয়ারে ভাসছে বাংলাদেশ। দিগন্তের উন্মোচনে ডিজিটাল বাংলাদেশ বিনির্মাণের প্রক্রিয়া ক্রমশ দ্রুত গতিতে এগিয়ে চলছে। টং দোকানদার থেকে কোটিপতি, সবার হাতেই ইন্টারনেট সেবা। শিক্ষিত কিংবা অশিক্ষিত সকলেই সামাজিক যোগাযোগ মাধ্যমে সংযুক্ত।</a:t>
            </a:r>
            <a:endParaRPr lang="en-US"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138" y="513353"/>
            <a:ext cx="4581144" cy="30540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979" y="571365"/>
            <a:ext cx="4152275" cy="2938072"/>
          </a:xfrm>
          <a:prstGeom prst="rect">
            <a:avLst/>
          </a:prstGeom>
        </p:spPr>
      </p:pic>
    </p:spTree>
    <p:extLst>
      <p:ext uri="{BB962C8B-B14F-4D97-AF65-F5344CB8AC3E}">
        <p14:creationId xmlns:p14="http://schemas.microsoft.com/office/powerpoint/2010/main" val="75400460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63" y="365125"/>
            <a:ext cx="10072618" cy="5818699"/>
          </a:xfrm>
        </p:spPr>
        <p:txBody>
          <a:bodyPr>
            <a:normAutofit/>
          </a:bodyPr>
          <a:lstStyle/>
          <a:p>
            <a:pPr algn="ct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ডিজিটাল</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বাংলাদেশ</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বলতে</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আসলে</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তথ্য</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ও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যোগাযোগ</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প্রযুক্তি</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ব্যবহার</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করে</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গড়ে</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তোলা</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আধুনিক</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বাংলাদেশ</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6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বোঝানো</a:t>
            </a:r>
            <a:r>
              <a:rPr lang="en-US" sz="66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000" b="1" dirty="0" err="1">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হয়</a:t>
            </a:r>
            <a:r>
              <a:rPr lang="en-US" sz="60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r>
              <a:rPr lang="en-US" sz="60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rPr>
              <a:t/>
            </a:r>
            <a:br>
              <a:rPr lang="en-US" sz="6000" b="1" dirty="0">
                <a:ln w="12700">
                  <a:solidFill>
                    <a:schemeClr val="tx2">
                      <a:lumMod val="7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rPr>
            </a:br>
            <a:endParaRPr lang="en-US" sz="60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06" y="3818576"/>
            <a:ext cx="3553968" cy="2365248"/>
          </a:xfrm>
          <a:prstGeom prst="rect">
            <a:avLst/>
          </a:prstGeom>
        </p:spPr>
      </p:pic>
    </p:spTree>
    <p:extLst>
      <p:ext uri="{BB962C8B-B14F-4D97-AF65-F5344CB8AC3E}">
        <p14:creationId xmlns:p14="http://schemas.microsoft.com/office/powerpoint/2010/main" val="1815892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451</Words>
  <Application>Microsoft Office PowerPoint</Application>
  <PresentationFormat>Widescreen</PresentationFormat>
  <Paragraphs>45</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NikoshBAN</vt:lpstr>
      <vt:lpstr>Times New Roman</vt:lpstr>
      <vt:lpstr>Vrinda</vt:lpstr>
      <vt:lpstr>Wingdings</vt:lpstr>
      <vt:lpstr>Office Theme</vt:lpstr>
      <vt:lpstr>Package</vt:lpstr>
      <vt:lpstr>তথ্য ও যোগাযোগ প্রযুক্তি ক্লাসে সকলকে স্বাগতম।</vt:lpstr>
      <vt:lpstr> পরিচিতি </vt:lpstr>
      <vt:lpstr>কম্পিউটার (০,১) এই বাইনারি সংখ্যা দিয়ে সকল ডাটা প্রসেসিং করে এবং ফলাফল প্রদান করে।</vt:lpstr>
      <vt:lpstr>কম্পিউটার ০ ও ১ এই দুটি ডিজিট দিয়ে কার্য সম্পাদন করে। অর্থাৎ যে কম্পিউটার ০, ১ এই দুটি ডিজিট দিয়ে কার্য সম্পাদন করে তাকে ডিজিটাল কম্পিউটার বলে।</vt:lpstr>
      <vt:lpstr>আজকের আলোচ্য পাঠ</vt:lpstr>
      <vt:lpstr>শিখনফল</vt:lpstr>
      <vt:lpstr> </vt:lpstr>
      <vt:lpstr>PowerPoint Presentation</vt:lpstr>
      <vt:lpstr>ডিজিটাল বাংলাদেশ বলতে আসলে তথ্য ও যোগাযোগ প্রযুক্তি ব্যবহার করে গড়ে তোলা আধুনিক বাংলাদেশ বোঝানো হয়। </vt:lpstr>
      <vt:lpstr>ডিজিটাল বাংলাদেশ</vt:lpstr>
      <vt:lpstr>PowerPoint Presentation</vt:lpstr>
      <vt:lpstr>PowerPoint Presentation</vt:lpstr>
      <vt:lpstr>PowerPoint Presentation</vt:lpstr>
      <vt:lpstr>PowerPoint Presentation</vt:lpstr>
      <vt:lpstr>একটি ডিজিটাল বাংলাদেশের ভিডিও দেখি!</vt:lpstr>
      <vt:lpstr>দলীয় কাজ</vt:lpstr>
      <vt:lpstr>মূল্যায়ন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তথ্য ও যোগাযোগ প্রযুক্তি ক্লাসে নবম শ্রেণির ছাত্র-ছাত্রীদের জানাই সাদর আমন্ত্রয়ণ।</dc:title>
  <dc:creator>Md. Ashraful Islam</dc:creator>
  <cp:lastModifiedBy>Md. Ashraful Islam</cp:lastModifiedBy>
  <cp:revision>152</cp:revision>
  <dcterms:created xsi:type="dcterms:W3CDTF">2015-02-09T13:06:53Z</dcterms:created>
  <dcterms:modified xsi:type="dcterms:W3CDTF">2019-10-14T14:24:15Z</dcterms:modified>
</cp:coreProperties>
</file>