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88" r:id="rId3"/>
    <p:sldId id="289" r:id="rId4"/>
    <p:sldId id="290" r:id="rId5"/>
    <p:sldId id="291" r:id="rId6"/>
    <p:sldId id="292" r:id="rId7"/>
    <p:sldId id="294" r:id="rId8"/>
    <p:sldId id="295" r:id="rId9"/>
    <p:sldId id="296" r:id="rId10"/>
    <p:sldId id="303" r:id="rId11"/>
    <p:sldId id="304" r:id="rId12"/>
    <p:sldId id="305" r:id="rId13"/>
    <p:sldId id="306" r:id="rId14"/>
    <p:sldId id="298" r:id="rId15"/>
    <p:sldId id="300" r:id="rId16"/>
    <p:sldId id="301" r:id="rId17"/>
    <p:sldId id="302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E5962-B7E8-4CF7-9ECE-3B3108C83E5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4BDE-25F0-4A0F-93F8-563A8CCC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39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6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A92DFA-87D6-4C4E-A42F-22824B49D29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740654-1087-4F63-9BED-75936D4D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3431" y="193432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91400" y="13448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red-flower-swirl-corner-frame_71Mc_G_S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0004" y="5275040"/>
            <a:ext cx="17584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6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2" y="1062071"/>
            <a:ext cx="7251913" cy="49163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5221838" y="4408804"/>
            <a:ext cx="2260475" cy="1569660"/>
          </a:xfrm>
          <a:prstGeom prst="rect">
            <a:avLst/>
          </a:prstGeom>
          <a:noFill/>
        </p:spPr>
        <p:txBody>
          <a:bodyPr wrap="none" lIns="71323" tIns="35662" rIns="71323" bIns="35662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7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984" y="1107860"/>
            <a:ext cx="7257220" cy="48357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70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58">
        <p15:prstTrans prst="pageCurlDouble"/>
      </p:transition>
    </mc:Choice>
    <mc:Fallback xmlns="">
      <p:transition spd="slow" advTm="4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5" presetClass="path" presetSubtype="0" accel="50000" decel="50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42153 0.0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389" y="1314519"/>
            <a:ext cx="6893472" cy="3459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4819" y="3004906"/>
            <a:ext cx="1015261" cy="102631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সম্ভাব্য উত্তর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6388" y="4797922"/>
            <a:ext cx="6893473" cy="138499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কোন প্রতিষ্ঠান নিজের নামে ওয়েবসাইট খুলে তার পণ্য দ্রব্যের ছবি ও ভিডিও  দিয়ে ইন্টারনেটে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খুলে বসেন। ক্রেতা অনলাইনে দ্রব্য পছন্দ করেন এবং মূল্য পরিশোধ করেন।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52423" y="199275"/>
            <a:ext cx="4577051" cy="8836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54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নলাইন শপিং কী?</a:t>
            </a:r>
            <a:endParaRPr lang="en-US" sz="540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85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76">
        <p15:prstTrans prst="pageCurlDouble"/>
      </p:transition>
    </mc:Choice>
    <mc:Fallback xmlns="">
      <p:transition spd="slow" advTm="8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3" grpId="0" animBg="1"/>
    </p:bldLst>
  </p:timing>
  <p:extLst mod="1">
    <p:ext uri="{E180D4A7-C9FB-4DFB-919C-405C955672EB}">
      <p14:showEvtLst xmlns:p14="http://schemas.microsoft.com/office/powerpoint/2010/main">
        <p14:triggerEvt type="onClick" time="5557" objId="18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46" y="581752"/>
            <a:ext cx="4669631" cy="556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4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13">
        <p15:prstTrans prst="pageCurlDouble"/>
      </p:transition>
    </mc:Choice>
    <mc:Fallback xmlns="">
      <p:transition spd="slow" advTm="22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0800" y="1476120"/>
            <a:ext cx="3844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076" y="4038600"/>
            <a:ext cx="7772400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ই-কমার্স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ক্ষেত্রে মূল্য পরিশোধ কীভাবে করা হয়?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2">
        <p15:prstTrans prst="pageCurlDouble"/>
      </p:transition>
    </mc:Choice>
    <mc:Fallback xmlns="">
      <p:transition spd="slow" advTm="1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8851" y="1016168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60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ই-কর্মাসের প্রকারভেদ </a:t>
            </a:r>
            <a:endParaRPr lang="en-US" sz="60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4025" y="22999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ই-কর্মাস ২ প্রকার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3505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 এক ধরণের প্রতিষ্ঠান কেবল নিজেদের পণ্য বিক্রি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48173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 এ ধরণের প্রতিষ্ঠান অন্যেদের পণ্য বিক্রি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7">
        <p15:prstTrans prst="pageCurlDouble"/>
      </p:transition>
    </mc:Choice>
    <mc:Fallback xmlns="">
      <p:transition spd="slow" advTm="807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129244"/>
            <a:ext cx="5562600" cy="4215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21195" y="1225017"/>
            <a:ext cx="726924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২০১১-১২ সাল থেকে ই-কর্মাসের প্রসার হচ্ছে </a:t>
            </a:r>
            <a:endParaRPr lang="en-US" sz="3200" b="1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8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89" y="786518"/>
            <a:ext cx="2956560" cy="2771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98" y="826034"/>
            <a:ext cx="3032760" cy="265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89" y="3764278"/>
            <a:ext cx="2955387" cy="2714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06" y="3764278"/>
            <a:ext cx="3017521" cy="2682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3372662" y="2710903"/>
            <a:ext cx="2345342" cy="204271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কয়েকটি অনলাইন শপিং-এর সাইট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3592" y="4339442"/>
            <a:ext cx="7391400" cy="70788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ই-কর্মাসের সুবিধা বর্ণনা কর।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3567" y="823738"/>
            <a:ext cx="3398453" cy="98966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2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72940" y="2414936"/>
            <a:ext cx="6553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সাল থেকে বাংলাদেশ ই-কর্মাসের প্রসার হচ্ছে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২০০৮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২০০৯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২০১১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২০১১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6185" y="4614556"/>
            <a:ext cx="6019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ই-কর্মাস কত প্রকার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0130" y="594360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 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2040" y="5298479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5982402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9967" y="5289639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1219200"/>
            <a:ext cx="2514600" cy="822305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1381780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1371600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5655" y="1371600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0"/>
          <a:srcRect l="10266" t="15869" r="13860" b="31155"/>
          <a:stretch>
            <a:fillRect/>
          </a:stretch>
        </p:blipFill>
        <p:spPr bwMode="auto">
          <a:xfrm>
            <a:off x="2743200" y="164892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81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/>
          <a:srcRect l="10266" t="15869" r="13860" b="31155"/>
          <a:stretch>
            <a:fillRect/>
          </a:stretch>
        </p:blipFill>
        <p:spPr bwMode="auto">
          <a:xfrm>
            <a:off x="2857500" y="762000"/>
            <a:ext cx="3429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219200" y="2557898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১। ই-কর্মাস কী? </a:t>
            </a:r>
          </a:p>
          <a:p>
            <a:pPr>
              <a:lnSpc>
                <a:spcPct val="150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নলাইন শপিং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কী? </a:t>
            </a:r>
          </a:p>
        </p:txBody>
      </p:sp>
    </p:spTree>
    <p:extLst>
      <p:ext uri="{BB962C8B-B14F-4D97-AF65-F5344CB8AC3E}">
        <p14:creationId xmlns:p14="http://schemas.microsoft.com/office/powerpoint/2010/main" val="80230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2">
        <p15:prstTrans prst="pageCurlDouble"/>
      </p:transition>
    </mc:Choice>
    <mc:Fallback xmlns="">
      <p:transition spd="slow" advTm="19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6050">
            <a:off x="1257118" y="2183674"/>
            <a:ext cx="4738788" cy="2317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Rounded Rectangle 15"/>
          <p:cNvSpPr/>
          <p:nvPr/>
        </p:nvSpPr>
        <p:spPr>
          <a:xfrm rot="21240365">
            <a:off x="410437" y="1564429"/>
            <a:ext cx="2730224" cy="706741"/>
          </a:xfrm>
          <a:prstGeom prst="round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0630927">
            <a:off x="2657445" y="3812848"/>
            <a:ext cx="6813510" cy="569341"/>
          </a:xfrm>
          <a:prstGeom prst="round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ই- কমার্সের ফলে ব্যবসায়িক ক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কান্ডের পরিবর্তন গুলি লেখ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2">
        <p15:prstTrans prst="pageCurlDouble"/>
      </p:transition>
    </mc:Choice>
    <mc:Fallback xmlns="">
      <p:transition spd="slow" advTm="1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046909" y="983550"/>
            <a:ext cx="3549363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1ম</a:t>
            </a: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বালাদেশ</a:t>
            </a:r>
            <a:endParaRPr lang="bn-BD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41604" y="900112"/>
            <a:ext cx="403725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12700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 w="12700">
                <a:noFill/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(আই,সিটি)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200" dirty="0">
                <a:latin typeface="NikoshBAN" panose="02000000000000000000" pitchFamily="2" charset="0"/>
                <a:cs typeface="NikoshBAN" panose="02000000000000000000" pitchFamily="2" charset="0"/>
              </a:rPr>
              <a:t>ছিলাখানা বহুমুখী ও কারিগরি উচ্চ বিদ্যালয়</a:t>
            </a:r>
          </a:p>
          <a:p>
            <a:pPr>
              <a:lnSpc>
                <a:spcPct val="90000"/>
              </a:lnSpc>
            </a:pP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নাগেশ্বরী, কুড়িগ্রাম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rabiulislamchs@gmail.com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NikoshBAN" panose="02000000000000000000" pitchFamily="2" charset="0"/>
                <a:cs typeface="NikoshBAN" panose="02000000000000000000" pitchFamily="2" charset="0"/>
              </a:rPr>
              <a:t>Mobile: 01730920932</a:t>
            </a:r>
            <a:endParaRPr lang="bn-BD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21" y="3857977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5" y="1524000"/>
            <a:ext cx="1681070" cy="21613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88939" y="1314298"/>
            <a:ext cx="135461" cy="45811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0">
        <p15:prstTrans prst="pageCurlDouble"/>
      </p:transition>
    </mc:Choice>
    <mc:Fallback xmlns="">
      <p:transition spd="slow" advTm="322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61" y="1283818"/>
            <a:ext cx="6110085" cy="3581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19400" y="5094310"/>
            <a:ext cx="2743200" cy="11630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0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2">
        <p15:prstTrans prst="pageCurlDouble"/>
      </p:transition>
    </mc:Choice>
    <mc:Fallback xmlns="">
      <p:transition spd="slow" advTm="19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0" y="1159530"/>
            <a:ext cx="3289860" cy="2095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55791"/>
            <a:ext cx="3254193" cy="2111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62297"/>
            <a:ext cx="3294623" cy="2100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23" y="3462965"/>
            <a:ext cx="3246781" cy="2103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2365661" y="243655"/>
            <a:ext cx="4317613" cy="518345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গুলি লক্ষ্য করি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096" y="3367167"/>
            <a:ext cx="343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ব্যবসা/বানিজ্য প্রচলিত পদ্ধতি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4224" y="3326497"/>
            <a:ext cx="3350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ব্যবসা/বানিজ্য প্রচলিত পদ্ধতি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3104" y="5680798"/>
            <a:ext cx="36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ব্যবসা/বানিজ্য অন লাইন পদ্ধতি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1772" y="5694986"/>
            <a:ext cx="276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 বিজনেস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72206" y="5609360"/>
            <a:ext cx="146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ই-কমার্স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93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716">
        <p15:prstTrans prst="pageCurlDouble"/>
      </p:transition>
    </mc:Choice>
    <mc:Fallback xmlns="">
      <p:transition spd="slow" advTm="117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221">
            <a:off x="2197640" y="1579587"/>
            <a:ext cx="4218239" cy="30130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206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539604" y="296043"/>
            <a:ext cx="3886200" cy="765449"/>
          </a:xfrm>
          <a:prstGeom prst="roundRect">
            <a:avLst/>
          </a:prstGeom>
          <a:ln w="38100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  <a:scene3d>
            <a:camera prst="perspectiveRelaxedModerately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25480" y="5009186"/>
            <a:ext cx="5334000" cy="685800"/>
          </a:xfrm>
          <a:prstGeom prst="roundRect">
            <a:avLst/>
          </a:prstGeom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ই-কমার্স ও বাংলাদেশ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48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59">
        <p15:prstTrans prst="pageCurlDouble"/>
      </p:transition>
    </mc:Choice>
    <mc:Fallback xmlns="">
      <p:transition spd="slow" advTm="52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0035" y="1039978"/>
            <a:ext cx="5203437" cy="914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482" y="2966381"/>
            <a:ext cx="611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ই-কমার্স এর ধারনা ব্যাখ্যা করতে পারবে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7792" y="4392037"/>
            <a:ext cx="7324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ই-কমার্সের গুরুত্ব ব্যাখ্যা করতে পারবে।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9559" y="3727412"/>
            <a:ext cx="615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F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ই-কমার্সের শর্ত সমুহ চিহ্নিত করতে পারবে।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66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542">
        <p15:prstTrans prst="pageCurlDouble"/>
      </p:transition>
    </mc:Choice>
    <mc:Fallback xmlns="">
      <p:transition spd="slow" advTm="5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2" y="1387467"/>
            <a:ext cx="6355918" cy="41038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90843"/>
            <a:ext cx="6344812" cy="4111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2" y="1181029"/>
            <a:ext cx="6407450" cy="445884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71800" y="207901"/>
            <a:ext cx="3276600" cy="706499"/>
          </a:xfrm>
          <a:prstGeom prst="round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ই-কমার্স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82043" y="5681967"/>
            <a:ext cx="5842732" cy="704742"/>
          </a:xfrm>
          <a:prstGeom prst="round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ব্যবহার করে ব্যবসা/বানিজ্য করা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66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576">
        <p15:prstTrans prst="pageCurlDouble"/>
      </p:transition>
    </mc:Choice>
    <mc:Fallback xmlns="">
      <p:transition spd="slow" advTm="9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16200000">
            <a:off x="-1034250" y="3356930"/>
            <a:ext cx="4953000" cy="567158"/>
          </a:xfrm>
          <a:prstGeom prst="roundRect">
            <a:avLst/>
          </a:prstGeom>
          <a:ln w="2857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বা বানিজ্যের শর্ত ৩টি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73105" y="1003765"/>
            <a:ext cx="5334000" cy="55574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বিক্রেতার নিকট পন্য থাকা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847184"/>
            <a:ext cx="6022975" cy="40124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24" y="1855578"/>
            <a:ext cx="5957847" cy="4088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455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517">
        <p15:prstTrans prst="pageCurlDouble"/>
      </p:transition>
    </mc:Choice>
    <mc:Fallback xmlns="">
      <p:transition spd="slow" advTm="7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 rot="16200000">
            <a:off x="-1034234" y="3261189"/>
            <a:ext cx="4953000" cy="567158"/>
          </a:xfrm>
          <a:prstGeom prst="roundRect">
            <a:avLst/>
          </a:prstGeom>
          <a:ln w="2857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বা বানিজ্যের শর্ত ৩টি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38594" y="437227"/>
            <a:ext cx="5334000" cy="15108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ক্রেতা কর্তৃক তার বিনিময় মুল্য পরিশোধ করা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73" y="2367921"/>
            <a:ext cx="4741474" cy="3696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45" y="2367921"/>
            <a:ext cx="4970498" cy="3700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21492" b="6865"/>
          <a:stretch/>
        </p:blipFill>
        <p:spPr>
          <a:xfrm>
            <a:off x="2286000" y="2168898"/>
            <a:ext cx="5051037" cy="41367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0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588">
        <p15:prstTrans prst="pageCurlDouble"/>
      </p:transition>
    </mc:Choice>
    <mc:Fallback xmlns="">
      <p:transition spd="slow" advTm="8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63" y="30726"/>
            <a:ext cx="567156" cy="530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204">
            <a:off x="7740244" y="698785"/>
            <a:ext cx="800691" cy="38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318">
            <a:off x="404589" y="859837"/>
            <a:ext cx="818007" cy="36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37" y="335698"/>
            <a:ext cx="511563" cy="4263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6542483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400" dirty="0">
                <a:latin typeface="NikoshBAN" panose="02000000000000000000" pitchFamily="2" charset="0"/>
                <a:cs typeface="NikoshBAN" panose="02000000000000000000" pitchFamily="2" charset="0"/>
              </a:rPr>
              <a:t>মোঃ রবিউল ইসলাম –সিনিয়র শিক্ষক (আইসিটি), ছিলাখানা বহুমুখী ও কারিগরি উচ্চ বিদ্যালয়, নাগেশ্বরী, কুড়িগ্রাম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0"/>
          </p:nvPr>
        </p:nvSpPr>
        <p:spPr>
          <a:xfrm>
            <a:off x="7696200" y="6553200"/>
            <a:ext cx="1202342" cy="205609"/>
          </a:xfrm>
        </p:spPr>
        <p:txBody>
          <a:bodyPr/>
          <a:lstStyle/>
          <a:p>
            <a:pPr algn="ctr"/>
            <a:fld id="{A0A1B8F7-875F-4258-8505-CF11471616C4}" type="datetime3">
              <a:rPr lang="en-US" sz="1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October 2019</a:t>
            </a:fld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43600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0" y="5694986"/>
            <a:ext cx="374280" cy="40101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89" y="207901"/>
            <a:ext cx="567156" cy="53063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 rot="16200000">
            <a:off x="-1034234" y="3261189"/>
            <a:ext cx="4953000" cy="567158"/>
          </a:xfrm>
          <a:prstGeom prst="roundRect">
            <a:avLst/>
          </a:prstGeom>
          <a:ln w="28575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সেবা বা বানিজ্যের শর্ত ৩টি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0994" y="974938"/>
            <a:ext cx="5757606" cy="6310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পণ্যটি ক্রেতার ঠিকানায় পৌছে দেয়া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E:\Motiar D. Content\Class 9 ICT Doc &amp; Picture\Picture\Cod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59" y="2020009"/>
            <a:ext cx="5534141" cy="307555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98" y="1895867"/>
            <a:ext cx="5753891" cy="400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48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32">
        <p15:prstTrans prst="pageCurlDouble"/>
      </p:transition>
    </mc:Choice>
    <mc:Fallback xmlns="">
      <p:transition spd="slow" advTm="5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|0.8|1.1|1|1.1|1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|3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2.5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743</Words>
  <Application>Microsoft Office PowerPoint</Application>
  <PresentationFormat>On-screen Show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</dc:creator>
  <cp:lastModifiedBy>Rabiul</cp:lastModifiedBy>
  <cp:revision>88</cp:revision>
  <dcterms:created xsi:type="dcterms:W3CDTF">2016-03-02T16:19:48Z</dcterms:created>
  <dcterms:modified xsi:type="dcterms:W3CDTF">2019-10-16T16:06:15Z</dcterms:modified>
</cp:coreProperties>
</file>