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61" r:id="rId2"/>
    <p:sldId id="260" r:id="rId3"/>
    <p:sldId id="256" r:id="rId4"/>
    <p:sldId id="257" r:id="rId5"/>
    <p:sldId id="272" r:id="rId6"/>
    <p:sldId id="273" r:id="rId7"/>
    <p:sldId id="279" r:id="rId8"/>
    <p:sldId id="274" r:id="rId9"/>
    <p:sldId id="263" r:id="rId10"/>
    <p:sldId id="277" r:id="rId11"/>
    <p:sldId id="275" r:id="rId12"/>
    <p:sldId id="262" r:id="rId13"/>
    <p:sldId id="276" r:id="rId14"/>
    <p:sldId id="278" r:id="rId15"/>
    <p:sldId id="280" r:id="rId16"/>
    <p:sldId id="271" r:id="rId17"/>
    <p:sldId id="281" r:id="rId18"/>
    <p:sldId id="282" r:id="rId19"/>
    <p:sldId id="269" r:id="rId20"/>
    <p:sldId id="268" r:id="rId21"/>
    <p:sldId id="26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513A14-0CDD-45C9-B6D6-E323B97BA16F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8563AF-5542-4738-B2F1-B1FC037E77A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6301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9426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40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8786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106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401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133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611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969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8563AF-5542-4738-B2F1-B1FC037E77A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250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8415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1411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098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56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944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34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4430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650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446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69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650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C07260-5169-4B43-9866-CC96BD6DF19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B1569-C1A7-486B-80EA-4D20B6BF69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8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gif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pn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jpg"/><Relationship Id="rId4" Type="http://schemas.openxmlformats.org/officeDocument/2006/relationships/image" Target="../media/image9.jpeg"/><Relationship Id="rId9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8.pn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776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04361" y="1174984"/>
            <a:ext cx="6686447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19900" b="1" dirty="0" smtClean="0">
                <a:ln w="38100">
                  <a:solidFill>
                    <a:srgbClr val="00B05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  <a:reflection blurRad="6350" stA="55000" endA="50" endPos="85000" dist="60007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 </a:t>
            </a:r>
            <a:endParaRPr lang="en-US" sz="19900" b="1" cap="none" spc="0" dirty="0">
              <a:ln w="38100">
                <a:solidFill>
                  <a:srgbClr val="00B050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  <a:reflection blurRad="6350" stA="55000" endA="50" endPos="85000" dist="60007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3381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-95534" y="0"/>
            <a:ext cx="12192000" cy="6858000"/>
          </a:xfrm>
          <a:prstGeom prst="frame">
            <a:avLst>
              <a:gd name="adj1" fmla="val 12176"/>
            </a:avLst>
          </a:prstGeom>
          <a:pattFill prst="openDmnd">
            <a:fgClr>
              <a:srgbClr val="FF0000"/>
            </a:fgClr>
            <a:bgClr>
              <a:srgbClr val="00B0F0"/>
            </a:bgClr>
          </a:pattFill>
          <a:ln w="76200" cmpd="tri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9104" y="1861190"/>
            <a:ext cx="1507111" cy="1887082"/>
          </a:xfrm>
          <a:prstGeom prst="ellipse">
            <a:avLst/>
          </a:prstGeom>
          <a:ln w="190500" cap="rnd">
            <a:solidFill>
              <a:srgbClr val="7030A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Rectangle 2"/>
          <p:cNvSpPr/>
          <p:nvPr/>
        </p:nvSpPr>
        <p:spPr>
          <a:xfrm>
            <a:off x="4227336" y="785914"/>
            <a:ext cx="2738879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BD" sz="72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00206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 </a:t>
            </a:r>
            <a:endParaRPr lang="en-US" sz="7200" b="1" cap="none" spc="0" dirty="0">
              <a:ln w="12700">
                <a:solidFill>
                  <a:srgbClr val="FF0000"/>
                </a:solidFill>
                <a:prstDash val="solid"/>
              </a:ln>
              <a:solidFill>
                <a:srgbClr val="00206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4449" y="1713822"/>
            <a:ext cx="4515981" cy="437042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4800" b="1" u="sng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পরিচিতিঃ</a:t>
            </a:r>
          </a:p>
          <a:p>
            <a:pPr algn="ctr"/>
            <a:r>
              <a:rPr lang="bn-BD" sz="66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মোঃদুদু মিয়া</a:t>
            </a:r>
          </a:p>
          <a:p>
            <a:pPr algn="ctr"/>
            <a:r>
              <a:rPr lang="bn-BD" sz="36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en-US" sz="36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6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এস-সি, বি</a:t>
            </a:r>
            <a:r>
              <a:rPr lang="en-US" sz="36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bn-BD" sz="36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এড</a:t>
            </a:r>
            <a:endParaRPr lang="en-US" sz="3600" b="1" dirty="0" smtClean="0">
              <a:ln w="0"/>
              <a:gradFill flip="none" rotWithShape="1">
                <a:gsLst>
                  <a:gs pos="15000">
                    <a:srgbClr val="7030A0"/>
                  </a:gs>
                  <a:gs pos="47000">
                    <a:srgbClr val="002060"/>
                  </a:gs>
                  <a:gs pos="78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3600" b="1" cap="none" spc="0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সিনিয়র শিক্ষক(গণিত) </a:t>
            </a:r>
          </a:p>
          <a:p>
            <a:pPr algn="ctr"/>
            <a:r>
              <a:rPr lang="bn-BD" sz="3600" b="1" cap="none" spc="0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কানিহাটি বহুমুখী উচ্চ বিদ্যালয় </a:t>
            </a:r>
          </a:p>
          <a:p>
            <a:pPr algn="ctr"/>
            <a:r>
              <a:rPr lang="bn-BD" sz="36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কুলাউড়া, মৌলভীবাজার</a:t>
            </a:r>
          </a:p>
          <a:p>
            <a:pPr algn="ctr"/>
            <a:r>
              <a:rPr lang="en-US" sz="2000" b="1" dirty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E</a:t>
            </a:r>
            <a:r>
              <a:rPr lang="bn-BD" sz="20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mail:dudu</a:t>
            </a:r>
            <a:r>
              <a:rPr lang="en-US" sz="2000" b="1" dirty="0" smtClean="0">
                <a:ln w="0"/>
                <a:gradFill flip="none" rotWithShape="1">
                  <a:gsLst>
                    <a:gs pos="15000">
                      <a:srgbClr val="7030A0"/>
                    </a:gs>
                    <a:gs pos="47000">
                      <a:srgbClr val="002060"/>
                    </a:gs>
                    <a:gs pos="78000">
                      <a:srgbClr val="FF000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15061984@gmail.com</a:t>
            </a:r>
            <a:endParaRPr lang="en-US" sz="2000" b="1" cap="none" spc="0" dirty="0">
              <a:ln w="0"/>
              <a:gradFill flip="none" rotWithShape="1">
                <a:gsLst>
                  <a:gs pos="15000">
                    <a:srgbClr val="7030A0"/>
                  </a:gs>
                  <a:gs pos="47000">
                    <a:srgbClr val="002060"/>
                  </a:gs>
                  <a:gs pos="78000">
                    <a:srgbClr val="FF000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451425" y="2011660"/>
            <a:ext cx="3814349" cy="3970318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r>
              <a:rPr lang="bn-BD" sz="3600" b="1" u="sng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</a:p>
          <a:p>
            <a:r>
              <a:rPr lang="bn-BD" sz="3600" b="1" cap="none" spc="0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600" b="1" cap="none" spc="0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cap="none" spc="0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৯ম </a:t>
            </a:r>
          </a:p>
          <a:p>
            <a:r>
              <a:rPr lang="bn-BD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বীজ গাণিতিক রাশি </a:t>
            </a:r>
          </a:p>
          <a:p>
            <a:r>
              <a:rPr lang="bn-BD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বিশেষ পাঠঃ ৩.১   </a:t>
            </a:r>
            <a:r>
              <a:rPr lang="en-US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3600" b="1" dirty="0" smtClean="0">
              <a:ln w="0">
                <a:solidFill>
                  <a:srgbClr val="002060"/>
                </a:solidFill>
              </a:ln>
              <a:gradFill flip="none" rotWithShape="1">
                <a:gsLst>
                  <a:gs pos="24000">
                    <a:srgbClr val="FF0000"/>
                  </a:gs>
                  <a:gs pos="50000">
                    <a:srgbClr val="00B050"/>
                  </a:gs>
                  <a:gs pos="82000">
                    <a:srgbClr val="00206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ছাত্র-ছাত্রীঃ</a:t>
            </a:r>
            <a:r>
              <a:rPr lang="en-US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১০০ </a:t>
            </a:r>
            <a:endParaRPr lang="bn-BD" sz="3600" b="1" dirty="0" smtClean="0">
              <a:ln w="0">
                <a:solidFill>
                  <a:srgbClr val="002060"/>
                </a:solidFill>
              </a:ln>
              <a:gradFill flip="none" rotWithShape="1">
                <a:gsLst>
                  <a:gs pos="24000">
                    <a:srgbClr val="FF0000"/>
                  </a:gs>
                  <a:gs pos="50000">
                    <a:srgbClr val="00B050"/>
                  </a:gs>
                  <a:gs pos="82000">
                    <a:srgbClr val="00206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1" cap="none" spc="0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উপঃ</a:t>
            </a:r>
            <a:r>
              <a:rPr lang="en-US" sz="3600" b="1" cap="none" spc="0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৭০ </a:t>
            </a:r>
            <a:endParaRPr lang="bn-BD" sz="3600" b="1" cap="none" spc="0" dirty="0" smtClean="0">
              <a:ln w="0">
                <a:solidFill>
                  <a:srgbClr val="002060"/>
                </a:solidFill>
              </a:ln>
              <a:gradFill flip="none" rotWithShape="1">
                <a:gsLst>
                  <a:gs pos="24000">
                    <a:srgbClr val="FF0000"/>
                  </a:gs>
                  <a:gs pos="50000">
                    <a:srgbClr val="00B050"/>
                  </a:gs>
                  <a:gs pos="82000">
                    <a:srgbClr val="00206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তারিখঃ</a:t>
            </a:r>
            <a:r>
              <a:rPr lang="en-US" sz="3600" b="1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16/১০/১৯</a:t>
            </a:r>
            <a:r>
              <a:rPr lang="en-US" sz="3600" dirty="0" smtClean="0">
                <a:ln w="0">
                  <a:solidFill>
                    <a:srgbClr val="002060"/>
                  </a:solidFill>
                </a:ln>
                <a:gradFill flip="none" rotWithShape="1">
                  <a:gsLst>
                    <a:gs pos="24000">
                      <a:srgbClr val="FF0000"/>
                    </a:gs>
                    <a:gs pos="50000">
                      <a:srgbClr val="00B050"/>
                    </a:gs>
                    <a:gs pos="82000">
                      <a:srgbClr val="00206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600" b="0" cap="none" spc="0" dirty="0">
              <a:ln w="0">
                <a:solidFill>
                  <a:srgbClr val="002060"/>
                </a:solidFill>
              </a:ln>
              <a:gradFill flip="none" rotWithShape="1">
                <a:gsLst>
                  <a:gs pos="24000">
                    <a:srgbClr val="FF0000"/>
                  </a:gs>
                  <a:gs pos="50000">
                    <a:srgbClr val="00B050"/>
                  </a:gs>
                  <a:gs pos="82000">
                    <a:srgbClr val="002060"/>
                  </a:gs>
                </a:gsLst>
                <a:path path="circle">
                  <a:fillToRect l="50000" t="50000" r="50000" b="50000"/>
                </a:path>
                <a:tileRect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20496" y="853021"/>
            <a:ext cx="1640539" cy="100816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534" y="0"/>
            <a:ext cx="1189493" cy="99425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5647" y="3002564"/>
            <a:ext cx="1189493" cy="99425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9214" y="6001302"/>
            <a:ext cx="1189493" cy="99425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313" y="-54184"/>
            <a:ext cx="1189493" cy="99425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232" y="5973997"/>
            <a:ext cx="1189493" cy="9942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0940" y="5886650"/>
            <a:ext cx="1189493" cy="99425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2507" y="-15733"/>
            <a:ext cx="1189493" cy="99425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2002" y="2434745"/>
            <a:ext cx="1189493" cy="99425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2235" y="3700065"/>
            <a:ext cx="2472944" cy="236784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784" y="940071"/>
            <a:ext cx="1633468" cy="1187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95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solidFill>
            <a:srgbClr val="00B05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43038" y="800910"/>
            <a:ext cx="40527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 smtClean="0">
                <a:ln w="57150"/>
                <a:gradFill>
                  <a:gsLst>
                    <a:gs pos="0">
                      <a:schemeClr val="tx1"/>
                    </a:gs>
                    <a:gs pos="28000">
                      <a:srgbClr val="00B050"/>
                    </a:gs>
                    <a:gs pos="44000">
                      <a:srgbClr val="FF0000"/>
                    </a:gs>
                    <a:gs pos="63000">
                      <a:srgbClr val="002060"/>
                    </a:gs>
                  </a:gsLst>
                  <a:lin ang="54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চিত্রগুলো</a:t>
            </a:r>
            <a:r>
              <a:rPr lang="en-US" sz="5400" b="0" cap="none" spc="0" dirty="0" smtClean="0">
                <a:ln w="57150"/>
                <a:gradFill>
                  <a:gsLst>
                    <a:gs pos="0">
                      <a:schemeClr val="tx1"/>
                    </a:gs>
                    <a:gs pos="28000">
                      <a:srgbClr val="00B050"/>
                    </a:gs>
                    <a:gs pos="44000">
                      <a:srgbClr val="FF0000"/>
                    </a:gs>
                    <a:gs pos="63000">
                      <a:srgbClr val="002060"/>
                    </a:gs>
                  </a:gsLst>
                  <a:lin ang="54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400" b="0" cap="none" spc="0" dirty="0" err="1" smtClean="0">
                <a:ln w="57150"/>
                <a:gradFill>
                  <a:gsLst>
                    <a:gs pos="0">
                      <a:schemeClr val="tx1"/>
                    </a:gs>
                    <a:gs pos="28000">
                      <a:srgbClr val="00B050"/>
                    </a:gs>
                    <a:gs pos="44000">
                      <a:srgbClr val="FF0000"/>
                    </a:gs>
                    <a:gs pos="63000">
                      <a:srgbClr val="002060"/>
                    </a:gs>
                  </a:gsLst>
                  <a:lin ang="54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লক্ষ্য</a:t>
            </a:r>
            <a:r>
              <a:rPr lang="en-US" sz="5400" b="0" cap="none" spc="0" dirty="0" smtClean="0">
                <a:ln w="57150"/>
                <a:gradFill>
                  <a:gsLst>
                    <a:gs pos="0">
                      <a:schemeClr val="tx1"/>
                    </a:gs>
                    <a:gs pos="28000">
                      <a:srgbClr val="00B050"/>
                    </a:gs>
                    <a:gs pos="44000">
                      <a:srgbClr val="FF0000"/>
                    </a:gs>
                    <a:gs pos="63000">
                      <a:srgbClr val="002060"/>
                    </a:gs>
                  </a:gsLst>
                  <a:lin ang="54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কর </a:t>
            </a:r>
            <a:endParaRPr lang="en-US" sz="5400" b="0" cap="none" spc="0" dirty="0">
              <a:ln w="57150"/>
              <a:gradFill>
                <a:gsLst>
                  <a:gs pos="0">
                    <a:schemeClr val="tx1"/>
                  </a:gs>
                  <a:gs pos="28000">
                    <a:srgbClr val="00B050"/>
                  </a:gs>
                  <a:gs pos="44000">
                    <a:srgbClr val="FF0000"/>
                  </a:gs>
                  <a:gs pos="63000">
                    <a:srgbClr val="002060"/>
                  </a:gs>
                </a:gsLst>
                <a:lin ang="5400000" scaled="1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6180" y="1595576"/>
            <a:ext cx="3047806" cy="232643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3605" y="4260677"/>
            <a:ext cx="2561255" cy="195504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5724" y="4228920"/>
            <a:ext cx="2786510" cy="20898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1759039"/>
            <a:ext cx="2831745" cy="217472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120" y="1626471"/>
            <a:ext cx="2535297" cy="23101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739" y="4330152"/>
            <a:ext cx="1493104" cy="20010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071" y="4228920"/>
            <a:ext cx="1424654" cy="2068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1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solidFill>
            <a:srgbClr val="00B05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p:sp>
        <p:nvSpPr>
          <p:cNvPr id="59" name="Rectangle 58"/>
          <p:cNvSpPr/>
          <p:nvPr/>
        </p:nvSpPr>
        <p:spPr>
          <a:xfrm>
            <a:off x="2860791" y="1251077"/>
            <a:ext cx="5795176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BD" sz="6600" b="1" cap="none" spc="0" dirty="0" smtClean="0">
                <a:ln w="9525">
                  <a:solidFill>
                    <a:srgbClr val="FF0000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তাহলে আজকের পাঠ </a:t>
            </a:r>
            <a:endParaRPr lang="en-US" sz="6600" b="1" cap="none" spc="0" dirty="0">
              <a:ln w="9525">
                <a:solidFill>
                  <a:srgbClr val="FF0000"/>
                </a:solidFill>
                <a:prstDash val="solid"/>
              </a:ln>
              <a:solidFill>
                <a:srgbClr val="00206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0" name="32-Point Star 59"/>
          <p:cNvSpPr/>
          <p:nvPr/>
        </p:nvSpPr>
        <p:spPr>
          <a:xfrm>
            <a:off x="1910686" y="2219651"/>
            <a:ext cx="8640915" cy="3544528"/>
          </a:xfrm>
          <a:prstGeom prst="star32">
            <a:avLst>
              <a:gd name="adj" fmla="val 39384"/>
            </a:avLst>
          </a:prstGeom>
          <a:gradFill flip="none" rotWithShape="1">
            <a:gsLst>
              <a:gs pos="26000">
                <a:srgbClr val="FFFF00"/>
              </a:gs>
              <a:gs pos="68000">
                <a:srgbClr val="0000FF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b="1" dirty="0" smtClean="0">
                <a:ln w="12700">
                  <a:solidFill>
                    <a:srgbClr val="0000FF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বীজগাণিতিক রাশি </a:t>
            </a:r>
            <a:endParaRPr lang="en-US" sz="4400" b="1" dirty="0">
              <a:ln w="12700">
                <a:solidFill>
                  <a:srgbClr val="0000FF"/>
                </a:solidFill>
                <a:prstDash val="solid"/>
              </a:ln>
              <a:solidFill>
                <a:srgbClr val="FF0000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35781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solidFill>
            <a:srgbClr val="00B05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p:sp>
        <p:nvSpPr>
          <p:cNvPr id="50" name="Rectangle 49"/>
          <p:cNvSpPr/>
          <p:nvPr/>
        </p:nvSpPr>
        <p:spPr>
          <a:xfrm>
            <a:off x="650783" y="2196778"/>
            <a:ext cx="10107254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bn-BD" sz="60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</a:p>
          <a:p>
            <a:r>
              <a:rPr lang="bn-BD" sz="60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en-US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বীজগাণিতিক রাশি কি বলতে পারবে। </a:t>
            </a:r>
          </a:p>
          <a:p>
            <a:r>
              <a:rPr lang="bn-BD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BD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 নির্ণয়ের সূত্র বলতে পারবে। </a:t>
            </a:r>
          </a:p>
          <a:p>
            <a:r>
              <a:rPr lang="bn-BD" sz="6000" b="1" cap="none" spc="0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৩। </a:t>
            </a:r>
            <a:r>
              <a:rPr lang="bn-BD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মান নির্ণয়ের সূত্র </a:t>
            </a:r>
            <a:r>
              <a:rPr lang="bn-BD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প্রয়োগ</a:t>
            </a:r>
            <a:r>
              <a:rPr lang="en-US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BD" sz="6000" b="1" dirty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তে পারবে</a:t>
            </a:r>
            <a:r>
              <a:rPr lang="bn-BD" sz="6000" b="1" dirty="0" smtClean="0">
                <a:ln w="12700">
                  <a:solidFill>
                    <a:srgbClr val="C00000"/>
                  </a:solidFill>
                  <a:prstDash val="solid"/>
                </a:ln>
                <a:gradFill flip="none" rotWithShape="1">
                  <a:gsLst>
                    <a:gs pos="43000">
                      <a:schemeClr val="tx1"/>
                    </a:gs>
                    <a:gs pos="16000">
                      <a:srgbClr val="00B050"/>
                    </a:gs>
                    <a:gs pos="72000">
                      <a:srgbClr val="0000FF"/>
                    </a:gs>
                  </a:gsLst>
                  <a:lin ang="16200000" scaled="1"/>
                  <a:tileRect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BD" sz="6000" b="1" dirty="0">
              <a:ln w="12700">
                <a:solidFill>
                  <a:srgbClr val="C00000"/>
                </a:solidFill>
                <a:prstDash val="solid"/>
              </a:ln>
              <a:gradFill flip="none" rotWithShape="1">
                <a:gsLst>
                  <a:gs pos="43000">
                    <a:schemeClr val="tx1"/>
                  </a:gs>
                  <a:gs pos="16000">
                    <a:srgbClr val="00B050"/>
                  </a:gs>
                  <a:gs pos="72000">
                    <a:srgbClr val="0000FF"/>
                  </a:gs>
                </a:gsLst>
                <a:lin ang="16200000" scaled="1"/>
                <a:tileRect/>
              </a:gra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ouble Wave 2"/>
          <p:cNvSpPr/>
          <p:nvPr/>
        </p:nvSpPr>
        <p:spPr>
          <a:xfrm>
            <a:off x="3998794" y="723413"/>
            <a:ext cx="3274461" cy="1351704"/>
          </a:xfrm>
          <a:prstGeom prst="doubleWave">
            <a:avLst/>
          </a:prstGeom>
          <a:solidFill>
            <a:srgbClr val="00B05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>
            <a:prstTxWarp prst="textDoubleWave1">
              <a:avLst/>
            </a:prstTxWarp>
          </a:bodyPr>
          <a:lstStyle/>
          <a:p>
            <a:r>
              <a:rPr lang="bn-BD" sz="6600" b="1" dirty="0" smtClean="0">
                <a:ln w="12700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91250">
                      <a:srgbClr val="FFFF00"/>
                    </a:gs>
                    <a:gs pos="45000">
                      <a:srgbClr val="FFFF00"/>
                    </a:gs>
                    <a:gs pos="18000">
                      <a:srgbClr val="00B050"/>
                    </a:gs>
                    <a:gs pos="71000">
                      <a:srgbClr val="FF0000"/>
                    </a:gs>
                  </a:gsLst>
                  <a:lin ang="5400000" scaled="1"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6600" b="1" dirty="0" smtClean="0">
                <a:ln w="12700">
                  <a:solidFill>
                    <a:srgbClr val="C00000"/>
                  </a:solidFill>
                  <a:prstDash val="solid"/>
                </a:ln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4000">
                      <a:srgbClr val="FFFF00"/>
                    </a:gs>
                    <a:gs pos="38000">
                      <a:srgbClr val="FFFF00"/>
                    </a:gs>
                    <a:gs pos="100000">
                      <a:srgbClr val="FF0000"/>
                    </a:gs>
                  </a:gsLst>
                  <a:lin ang="5400000" scaled="1"/>
                </a:gra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6600" b="1" dirty="0">
              <a:ln w="12700">
                <a:solidFill>
                  <a:srgbClr val="C00000"/>
                </a:solidFill>
                <a:prstDash val="solid"/>
              </a:ln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rgbClr val="FFFF00"/>
                  </a:gs>
                  <a:gs pos="38000">
                    <a:srgbClr val="FFFF00"/>
                  </a:gs>
                  <a:gs pos="100000">
                    <a:srgbClr val="FF0000"/>
                  </a:gs>
                </a:gsLst>
                <a:lin ang="5400000" scaled="1"/>
              </a:gra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285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2152"/>
            </a:avLst>
          </a:prstGeom>
          <a:ln w="76200">
            <a:solidFill>
              <a:srgbClr val="7030A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lowchart: Preparation 5"/>
          <p:cNvSpPr/>
          <p:nvPr/>
        </p:nvSpPr>
        <p:spPr>
          <a:xfrm>
            <a:off x="3807725" y="559557"/>
            <a:ext cx="5254388" cy="1141547"/>
          </a:xfrm>
          <a:prstGeom prst="flowChartPreparation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dirty="0">
                <a:ln w="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 টি দেখ </a:t>
            </a:r>
            <a:endParaRPr lang="en-US" sz="4800" dirty="0">
              <a:ln w="0"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2765157"/>
              </p:ext>
            </p:extLst>
          </p:nvPr>
        </p:nvGraphicFramePr>
        <p:xfrm>
          <a:off x="3979864" y="3084512"/>
          <a:ext cx="4092142" cy="11462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2" name="Packager Shell Object" showAsIcon="1" r:id="rId3" imgW="4230000" imgH="685800" progId="Package">
                  <p:embed/>
                </p:oleObj>
              </mc:Choice>
              <mc:Fallback>
                <p:oleObj name="Packager Shell Object" showAsIcon="1" r:id="rId3" imgW="4230000" imgH="68580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79864" y="3084512"/>
                        <a:ext cx="4092142" cy="114629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2791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solidFill>
            <a:srgbClr val="00B05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976884" y="1946450"/>
                <a:ext cx="10337110" cy="3046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4800" b="1" u="sng" dirty="0" smtClean="0">
                    <a:ln w="12700">
                      <a:solidFill>
                        <a:srgbClr val="C00000"/>
                      </a:solidFill>
                      <a:prstDash val="solid"/>
                    </a:ln>
                    <a:gradFill flip="none" rotWithShape="1">
                      <a:gsLst>
                        <a:gs pos="43000">
                          <a:schemeClr val="tx1"/>
                        </a:gs>
                        <a:gs pos="16000">
                          <a:srgbClr val="00B050"/>
                        </a:gs>
                        <a:gs pos="72000">
                          <a:srgbClr val="0000FF"/>
                        </a:gs>
                      </a:gsLst>
                      <a:lin ang="16200000" scaled="1"/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বীজগাণিতিক রাশিঃ</a:t>
                </a:r>
                <a:r>
                  <a:rPr lang="bn-BD" sz="4800" b="1" dirty="0" smtClean="0">
                    <a:ln w="12700">
                      <a:solidFill>
                        <a:srgbClr val="C00000"/>
                      </a:solidFill>
                      <a:prstDash val="solid"/>
                    </a:ln>
                    <a:gradFill flip="none" rotWithShape="1">
                      <a:gsLst>
                        <a:gs pos="43000">
                          <a:schemeClr val="tx1"/>
                        </a:gs>
                        <a:gs pos="16000">
                          <a:srgbClr val="00B050"/>
                        </a:gs>
                        <a:gs pos="72000">
                          <a:srgbClr val="0000FF"/>
                        </a:gs>
                      </a:gsLst>
                      <a:lin ang="16200000" scaled="1"/>
                      <a:tileRect/>
                    </a:gradFill>
                    <a:effectLst>
                      <a:outerShdw dist="38100" dir="2640000" algn="bl" rotWithShape="0">
                        <a:schemeClr val="tx2">
                          <a:lumMod val="75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 প্রক্রিয়া চিহ্ন এবং সংখ্যানির্দেশক অক্ষর প্রতীক এর অর্থবোধক বিন্যাস কে বীজগাণিতিক রাশি বলে। যেমনঃ </a:t>
                </a:r>
                <a14:m>
                  <m:oMath xmlns:m="http://schemas.openxmlformats.org/officeDocument/2006/math">
                    <m:r>
                      <a:rPr lang="en-US" sz="4800" b="1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gradFill flip="none" rotWithShape="1">
                          <a:gsLst>
                            <a:gs pos="43000">
                              <a:schemeClr val="tx1"/>
                            </a:gs>
                            <a:gs pos="16000">
                              <a:srgbClr val="00B050"/>
                            </a:gs>
                            <a:gs pos="72000">
                              <a:srgbClr val="0000FF"/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4800" b="1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gradFill flip="none" rotWithShape="1">
                          <a:gsLst>
                            <a:gs pos="43000">
                              <a:schemeClr val="tx1"/>
                            </a:gs>
                            <a:gs pos="16000">
                              <a:srgbClr val="00B050"/>
                            </a:gs>
                            <a:gs pos="72000">
                              <a:srgbClr val="0000FF"/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4800" b="1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gradFill flip="none" rotWithShape="1">
                          <a:gsLst>
                            <a:gs pos="43000">
                              <a:schemeClr val="tx1"/>
                            </a:gs>
                            <a:gs pos="16000">
                              <a:srgbClr val="00B050"/>
                            </a:gs>
                            <a:gs pos="72000">
                              <a:srgbClr val="0000FF"/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800" b="1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gradFill flip="none" rotWithShape="1">
                          <a:gsLst>
                            <a:gs pos="43000">
                              <a:schemeClr val="tx1"/>
                            </a:gs>
                            <a:gs pos="16000">
                              <a:srgbClr val="00B050"/>
                            </a:gs>
                            <a:gs pos="72000">
                              <a:srgbClr val="0000FF"/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𝟑</m:t>
                    </m:r>
                    <m:r>
                      <a:rPr lang="en-US" sz="4800" b="1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gradFill flip="none" rotWithShape="1">
                          <a:gsLst>
                            <a:gs pos="43000">
                              <a:schemeClr val="tx1"/>
                            </a:gs>
                            <a:gs pos="16000">
                              <a:srgbClr val="00B050"/>
                            </a:gs>
                            <a:gs pos="72000">
                              <a:srgbClr val="0000FF"/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4800" b="1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gradFill flip="none" rotWithShape="1">
                          <a:gsLst>
                            <a:gs pos="43000">
                              <a:schemeClr val="tx1"/>
                            </a:gs>
                            <a:gs pos="16000">
                              <a:srgbClr val="00B050"/>
                            </a:gs>
                            <a:gs pos="72000">
                              <a:srgbClr val="0000FF"/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800" b="1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gradFill flip="none" rotWithShape="1">
                          <a:gsLst>
                            <a:gs pos="43000">
                              <a:schemeClr val="tx1"/>
                            </a:gs>
                            <a:gs pos="16000">
                              <a:srgbClr val="00B050"/>
                            </a:gs>
                            <a:gs pos="72000">
                              <a:srgbClr val="0000FF"/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4800" b="1" i="1" smtClean="0">
                        <a:ln w="12700">
                          <a:solidFill>
                            <a:srgbClr val="C00000"/>
                          </a:solidFill>
                          <a:prstDash val="solid"/>
                        </a:ln>
                        <a:gradFill flip="none" rotWithShape="1">
                          <a:gsLst>
                            <a:gs pos="43000">
                              <a:schemeClr val="tx1"/>
                            </a:gs>
                            <a:gs pos="16000">
                              <a:srgbClr val="00B050"/>
                            </a:gs>
                            <a:gs pos="72000">
                              <a:srgbClr val="0000FF"/>
                            </a:gs>
                          </a:gsLst>
                          <a:lin ang="16200000" scaled="1"/>
                          <a:tileRect/>
                        </a:gradFill>
                        <a:effectLst>
                          <a:outerShdw dist="38100" dir="2640000" algn="bl" rotWithShape="0">
                            <a:schemeClr val="tx2">
                              <a:lumMod val="75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𝒄</m:t>
                    </m:r>
                  </m:oMath>
                </a14:m>
                <a:r>
                  <a:rPr lang="en-US" sz="4800" dirty="0" smtClean="0"/>
                  <a:t> </a:t>
                </a:r>
                <a:r>
                  <a:rPr lang="bn-BD" sz="4800" b="1" dirty="0" smtClean="0">
                    <a:ln w="12700">
                      <a:solidFill>
                        <a:srgbClr val="C00000"/>
                      </a:solidFill>
                      <a:prstDash val="solid"/>
                    </a:ln>
                    <a:gradFill flip="none" rotWithShape="1">
                      <a:gsLst>
                        <a:gs pos="43000">
                          <a:schemeClr val="tx1"/>
                        </a:gs>
                        <a:gs pos="16000">
                          <a:srgbClr val="00B050"/>
                        </a:gs>
                        <a:gs pos="72000">
                          <a:srgbClr val="0000FF"/>
                        </a:gs>
                      </a:gsLst>
                      <a:lin ang="16200000" scaled="1"/>
                      <a:tileRect/>
                    </a:gradFill>
                    <a:effectLst>
                      <a:outerShdw dist="38100" dir="2640000" algn="bl" rotWithShape="0">
                        <a:schemeClr val="tx2">
                          <a:lumMod val="75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একটি বীজগাণিতিক রাশি বলে। </a:t>
                </a:r>
                <a:endParaRPr lang="en-US" sz="48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6884" y="1946450"/>
                <a:ext cx="10337110" cy="3046988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89437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984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286602" y="300251"/>
            <a:ext cx="11641541" cy="6264321"/>
          </a:xfrm>
          <a:prstGeom prst="frame">
            <a:avLst>
              <a:gd name="adj1" fmla="val 4344"/>
            </a:avLst>
          </a:prstGeom>
          <a:solidFill>
            <a:srgbClr val="00B0F0"/>
          </a:solidFill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Down Arrow Callout 4"/>
          <p:cNvSpPr/>
          <p:nvPr/>
        </p:nvSpPr>
        <p:spPr>
          <a:xfrm>
            <a:off x="2793242" y="776664"/>
            <a:ext cx="4600135" cy="1871003"/>
          </a:xfrm>
          <a:prstGeom prst="downArrowCallou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8000" dirty="0" smtClean="0">
                <a:ln w="0"/>
                <a:solidFill>
                  <a:srgbClr val="0000FF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 </a:t>
            </a:r>
            <a:endParaRPr lang="en-US" sz="8000" dirty="0">
              <a:ln w="0"/>
              <a:solidFill>
                <a:srgbClr val="0000FF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32-Point Star 5"/>
          <p:cNvSpPr/>
          <p:nvPr/>
        </p:nvSpPr>
        <p:spPr>
          <a:xfrm>
            <a:off x="928048" y="2647667"/>
            <a:ext cx="10112991" cy="3179928"/>
          </a:xfrm>
          <a:prstGeom prst="star32">
            <a:avLst/>
          </a:prstGeom>
          <a:gradFill>
            <a:gsLst>
              <a:gs pos="15000">
                <a:srgbClr val="FFFF00"/>
              </a:gs>
              <a:gs pos="72000">
                <a:srgbClr val="0000FF"/>
              </a:gs>
            </a:gsLst>
            <a:path path="circle">
              <a:fillToRect l="50000" t="50000" r="50000" b="50000"/>
            </a:path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b="1" dirty="0" smtClean="0">
                <a:ln w="9525">
                  <a:solidFill>
                    <a:schemeClr val="bg1"/>
                  </a:solidFill>
                  <a:prstDash val="solid"/>
                </a:ln>
                <a:gradFill>
                  <a:gsLst>
                    <a:gs pos="15000">
                      <a:schemeClr val="tx1"/>
                    </a:gs>
                    <a:gs pos="72000">
                      <a:srgbClr val="FF0000"/>
                    </a:gs>
                  </a:gsLst>
                  <a:path path="circle">
                    <a:fillToRect l="50000" t="50000" r="50000" b="50000"/>
                  </a:path>
                </a:gra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বীজগাণিতিক রাশি কি ?  </a:t>
            </a:r>
            <a:endParaRPr lang="en-US" sz="5400" b="1" dirty="0">
              <a:ln w="9525">
                <a:solidFill>
                  <a:schemeClr val="bg1"/>
                </a:solidFill>
                <a:prstDash val="solid"/>
              </a:ln>
              <a:gradFill>
                <a:gsLst>
                  <a:gs pos="15000">
                    <a:schemeClr val="tx1"/>
                  </a:gs>
                  <a:gs pos="72000">
                    <a:srgbClr val="FF0000"/>
                  </a:gs>
                </a:gsLst>
                <a:path path="circle">
                  <a:fillToRect l="50000" t="50000" r="50000" b="50000"/>
                </a:path>
              </a:gra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487" y="648550"/>
            <a:ext cx="3265839" cy="217722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22756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4">
              <a:lumMod val="20000"/>
              <a:lumOff val="80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solidFill>
            <a:srgbClr val="00B050"/>
          </a:soli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59585" y="572819"/>
                <a:ext cx="6700745" cy="5729710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r>
                  <a:rPr lang="bn-BD" sz="4000" b="1" u="sng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প্রয়োজনীয় সূত্রঃ</a:t>
                </a:r>
              </a:p>
              <a:p>
                <a:r>
                  <a:rPr lang="bn-BD" sz="40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১।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0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0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0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40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𝒂𝒃</m:t>
                        </m:r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 b="1" dirty="0" smtClean="0">
                  <a:ln w="0"/>
                  <a:solidFill>
                    <a:srgbClr val="0000F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0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2</a:t>
                </a:r>
                <a:r>
                  <a:rPr lang="bn-BD" sz="40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0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0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0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40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sSup>
                      <m:sSupPr>
                        <m:ctrlP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𝒂𝒃</m:t>
                        </m:r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</m:oMath>
                </a14:m>
                <a:endParaRPr lang="en-US" sz="4000" b="1" dirty="0" smtClean="0">
                  <a:ln w="0"/>
                  <a:solidFill>
                    <a:srgbClr val="0000F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0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bn-BD" sz="4000" b="1" dirty="0" smtClean="0">
                    <a:ln w="0"/>
                    <a:solidFill>
                      <a:srgbClr val="0000FF"/>
                    </a:soli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sSup>
                      <m:sSupPr>
                        <m:ctrlP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=(</m:t>
                    </m:r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)(</m:t>
                    </m:r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)</m:t>
                    </m:r>
                  </m:oMath>
                </a14:m>
                <a:endParaRPr lang="bn-BD" sz="4000" b="1" dirty="0">
                  <a:ln w="0"/>
                  <a:solidFill>
                    <a:srgbClr val="0000FF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BD" sz="4000" b="1" u="sng" dirty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প্রয়োজনীয় </a:t>
                </a:r>
                <a:r>
                  <a:rPr lang="bn-BD" sz="4000" b="1" u="sng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অনুসিদ্বান্তঃ</a:t>
                </a:r>
              </a:p>
              <a:p>
                <a:r>
                  <a:rPr lang="bn-BD" sz="40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৪।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0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40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bn-BD" sz="40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40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bn-BD" sz="40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000" b="1" i="1" smtClean="0">
                                <a:ln w="0"/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000" b="1" i="1" smtClean="0">
                                <a:ln w="0"/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000" b="1" i="1" smtClean="0">
                                <a:ln w="0"/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4000" b="1" i="1" smtClean="0">
                                <a:ln w="0"/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40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  <m:r>
                      <a:rPr lang="bn-BD" sz="40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4000" b="1" dirty="0" smtClean="0">
                  <a:ln w="0"/>
                  <a:solidFill>
                    <a:srgbClr val="0000FF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000" b="1" dirty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bn-BD" sz="40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0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</m:e>
                      <m:sup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4000" b="1" i="1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bn-BD" sz="40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  <m:sup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bn-BD" sz="4000" b="1" i="1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bn-BD" sz="40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000" b="1" i="1">
                                <a:ln w="0"/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000" b="1" i="1">
                                <a:ln w="0"/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000" b="1" i="1" smtClean="0">
                                <a:ln w="0"/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4000" b="1" i="1">
                                <a:ln w="0"/>
                                <a:solidFill>
                                  <a:srgbClr val="0000FF"/>
                                </a:solidFill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000" b="1" i="1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  <m:r>
                      <a:rPr lang="en-US" sz="4000" b="1" i="1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  <m:r>
                      <a:rPr lang="bn-BD" sz="4000" b="1" i="1">
                        <a:ln w="0"/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</m:t>
                    </m:r>
                  </m:oMath>
                </a14:m>
                <a:endParaRPr lang="en-US" sz="4000" b="1" dirty="0" smtClean="0">
                  <a:ln w="0"/>
                  <a:solidFill>
                    <a:srgbClr val="0000FF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0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6</a:t>
                </a:r>
                <a:r>
                  <a:rPr lang="bn-BD" sz="40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0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0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0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40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</m:oMath>
                </a14:m>
                <a:endParaRPr lang="en-US" sz="4000" b="1" dirty="0" smtClean="0">
                  <a:ln w="0"/>
                  <a:solidFill>
                    <a:srgbClr val="0000FF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en-US" sz="40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7</a:t>
                </a:r>
                <a:r>
                  <a:rPr lang="bn-BD" sz="4000" b="1" dirty="0" smtClean="0">
                    <a:ln w="0"/>
                    <a:solidFill>
                      <a:srgbClr val="0000FF"/>
                    </a:soli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bn-BD" sz="40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0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000" b="1" i="1" smtClean="0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4000" b="1" i="1">
                                <a:ln w="0"/>
                                <a:solidFill>
                                  <a:srgbClr val="0000FF"/>
                                </a:soli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  <m:r>
                          <a:rPr lang="en-US" sz="4000" b="1" i="1" smtClean="0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000" b="1" i="1">
                            <a:ln w="0"/>
                            <a:solidFill>
                              <a:srgbClr val="0000FF"/>
                            </a:soli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000" b="1" i="1" smtClean="0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000" b="1" i="1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4000" b="1" i="1">
                        <a:ln w="0"/>
                        <a:solidFill>
                          <a:srgbClr val="0000FF"/>
                        </a:soli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</m:oMath>
                </a14:m>
                <a:endParaRPr lang="bn-BD" sz="4000" b="1" dirty="0">
                  <a:ln w="0"/>
                  <a:solidFill>
                    <a:srgbClr val="0000FF"/>
                  </a:soli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9585" y="572819"/>
                <a:ext cx="6700745" cy="5729710"/>
              </a:xfrm>
              <a:prstGeom prst="rect">
                <a:avLst/>
              </a:prstGeom>
              <a:blipFill rotWithShape="0">
                <a:blip r:embed="rId4"/>
                <a:stretch>
                  <a:fillRect l="-3458" t="-2128" b="-3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718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pattFill prst="smCheck">
            <a:fgClr>
              <a:srgbClr val="00B050"/>
            </a:fgClr>
            <a:bgClr>
              <a:schemeClr val="bg1"/>
            </a:bgClr>
          </a:pattFill>
          <a:ln w="762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919462" y="2443174"/>
                <a:ext cx="10012395" cy="175432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সমস্যা-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এবং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:r>
                  <a:rPr lang="en-US" sz="5400" b="1" dirty="0" err="1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ab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60 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 </a:t>
                </a:r>
                <a14:m>
                  <m:oMath xmlns:m="http://schemas.openxmlformats.org/officeDocument/2006/math"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bn-BD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এর মান নির্ণয় কর। </a:t>
                </a: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462" y="2443174"/>
                <a:ext cx="10012395" cy="1754326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6194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739"/>
            </a:avLst>
          </a:prstGeom>
          <a:blipFill>
            <a:blip r:embed="rId2"/>
            <a:tile tx="0" ty="0" sx="100000" sy="100000" flip="none" algn="tl"/>
          </a:blipFill>
          <a:ln w="762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75262" y="483257"/>
                <a:ext cx="8841475" cy="5633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</a:p>
              <a:p>
                <a:pPr algn="just"/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দেওয়া আছে, </a:t>
                </a:r>
                <a14:m>
                  <m:oMath xmlns:m="http://schemas.openxmlformats.org/officeDocument/2006/math"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</m:oMath>
                </a14:m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</a:p>
              <a:p>
                <a:pPr algn="just"/>
                <a:r>
                  <a:rPr lang="bn-BD" sz="4400" b="1" dirty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</a:t>
                </a:r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:r>
                  <a:rPr lang="en-US" sz="4400" b="1" dirty="0" err="1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ab</a:t>
                </a:r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60</a:t>
                </a:r>
                <a:endParaRPr lang="bn-BD" sz="4400" b="1" dirty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4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∴</m:t>
                        </m:r>
                        <m:d>
                          <m:dPr>
                            <m:ctrlPr>
                              <a:rPr lang="bn-BD" sz="44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4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4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+</m:t>
                            </m:r>
                            <m:r>
                              <a:rPr lang="en-US" sz="44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</m:oMath>
                </a14:m>
                <a:endParaRPr lang="bn-BD" sz="4400" b="1" dirty="0" smtClean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4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4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𝟒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𝟔𝟎</m:t>
                    </m:r>
                  </m:oMath>
                </a14:m>
                <a:endParaRPr lang="bn-BD" sz="44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400" b="1" dirty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1" i="0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                  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𝟏𝟔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𝟐𝟒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𝟎</m:t>
                    </m:r>
                  </m:oMath>
                </a14:m>
                <a:endParaRPr lang="en-US" sz="44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en-US" sz="44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</a:t>
                </a:r>
                <a:r>
                  <a:rPr lang="bn-BD" sz="44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𝟐𝟓𝟔</m:t>
                    </m:r>
                  </m:oMath>
                </a14:m>
                <a:endParaRPr lang="en-US" sz="44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endParaRPr>
              </a:p>
              <a:p>
                <a:pPr algn="just"/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=±</m:t>
                    </m:r>
                    <m:rad>
                      <m:radPr>
                        <m:degHide m:val="on"/>
                        <m:ctrlPr>
                          <a:rPr lang="en-US" sz="4400" b="1" i="1" smtClean="0">
                            <a:ln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400" b="1" i="1" smtClean="0">
                            <a:ln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𝟐𝟓𝟔</m:t>
                        </m:r>
                      </m:e>
                    </m:rad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=±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𝟏𝟔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𝑨𝒏𝒔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4400" b="1" dirty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262" y="483257"/>
                <a:ext cx="8841475" cy="563327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7697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blipFill>
            <a:blip r:embed="rId4"/>
            <a:tile tx="0" ty="0" sx="100000" sy="100000" flip="none" algn="tl"/>
          </a:blip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p:sp>
        <p:nvSpPr>
          <p:cNvPr id="60" name="32-Point Star 59"/>
          <p:cNvSpPr/>
          <p:nvPr/>
        </p:nvSpPr>
        <p:spPr>
          <a:xfrm>
            <a:off x="2053101" y="682425"/>
            <a:ext cx="5623079" cy="2083428"/>
          </a:xfrm>
          <a:prstGeom prst="star32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b="1" dirty="0" smtClean="0">
                <a:ln w="9525">
                  <a:solidFill>
                    <a:schemeClr val="bg1"/>
                  </a:solidFill>
                  <a:prstDash val="solid"/>
                </a:ln>
                <a:gradFill flip="none" rotWithShape="1">
                  <a:gsLst>
                    <a:gs pos="22000">
                      <a:srgbClr val="FF0000"/>
                    </a:gs>
                    <a:gs pos="58000">
                      <a:srgbClr val="7030A0">
                        <a:shade val="67500"/>
                        <a:satMod val="115000"/>
                      </a:srgbClr>
                    </a:gs>
                    <a:gs pos="84000">
                      <a:srgbClr val="0070C0"/>
                    </a:gs>
                  </a:gsLst>
                  <a:path path="circle">
                    <a:fillToRect l="50000" t="50000" r="50000" b="50000"/>
                  </a:path>
                  <a:tileRect/>
                </a:gra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জোড়ায় কাজ</a:t>
            </a:r>
            <a:endParaRPr lang="en-US" sz="4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8042" y="661007"/>
            <a:ext cx="2863333" cy="234586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996870" y="3114810"/>
                <a:ext cx="10012395" cy="175432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14:m>
                  <m:oMath xmlns:m="http://schemas.openxmlformats.org/officeDocument/2006/math"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𝟓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এবং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:r>
                  <a:rPr lang="en-US" sz="5400" b="1" dirty="0" err="1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ab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30 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 </a:t>
                </a:r>
                <a14:m>
                  <m:oMath xmlns:m="http://schemas.openxmlformats.org/officeDocument/2006/math"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এর মান নির্ণয় কর। </a:t>
                </a: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870" y="3114810"/>
                <a:ext cx="10012395" cy="1754326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195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m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739"/>
            </a:avLst>
          </a:prstGeom>
          <a:blipFill>
            <a:blip r:embed="rId2"/>
            <a:tile tx="0" ty="0" sx="100000" sy="100000" flip="none" algn="tl"/>
          </a:blipFill>
          <a:ln w="762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247009" y="1674674"/>
                <a:ext cx="10012395" cy="175432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সমস্যা-</a:t>
                </a:r>
                <a:r>
                  <a:rPr lang="en-US" sz="54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𝟕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এবং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:r>
                  <a:rPr lang="en-US" sz="5400" b="1" dirty="0" err="1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ab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 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 </a:t>
                </a:r>
                <a14:m>
                  <m:oMath xmlns:m="http://schemas.openxmlformats.org/officeDocument/2006/math"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এর মান নির্ণয় কর। </a:t>
                </a: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7009" y="1674674"/>
                <a:ext cx="10012395" cy="175432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389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739"/>
            </a:avLst>
          </a:prstGeom>
          <a:blipFill>
            <a:blip r:embed="rId2"/>
            <a:stretch>
              <a:fillRect/>
            </a:stretch>
          </a:blipFill>
          <a:ln w="762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75262" y="483257"/>
                <a:ext cx="8841475" cy="5633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4.</a:t>
                </a:r>
                <a:endParaRPr lang="bn-BD" sz="44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দেওয়া আছে, </a:t>
                </a:r>
                <a14:m>
                  <m:oMath xmlns:m="http://schemas.openxmlformats.org/officeDocument/2006/math"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𝟕</m:t>
                    </m:r>
                  </m:oMath>
                </a14:m>
                <a:endParaRPr lang="bn-BD" sz="44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400" b="1" dirty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</a:t>
                </a:r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:r>
                  <a:rPr lang="en-US" sz="4400" b="1" dirty="0" err="1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ab</a:t>
                </a:r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12</a:t>
                </a:r>
                <a:endParaRPr lang="bn-BD" sz="4400" b="1" dirty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4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∴</m:t>
                        </m:r>
                        <m:d>
                          <m:dPr>
                            <m:ctrlPr>
                              <a:rPr lang="bn-BD" sz="44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4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400" b="1" i="1" smtClean="0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44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  <m:r>
                          <a:rPr lang="en-US" sz="44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</m:oMath>
                </a14:m>
                <a:endParaRPr lang="bn-BD" sz="4400" b="1" dirty="0" smtClean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4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4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𝟕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𝟏𝟐</m:t>
                    </m:r>
                  </m:oMath>
                </a14:m>
                <a:endParaRPr lang="bn-BD" sz="44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400" b="1" dirty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1" i="0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                   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𝟒𝟗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𝟒𝟖</m:t>
                    </m:r>
                  </m:oMath>
                </a14:m>
                <a:endParaRPr lang="en-US" sz="4400" b="1" dirty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en-US" sz="44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</a:t>
                </a:r>
                <a:r>
                  <a:rPr lang="bn-BD" sz="44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𝟏</m:t>
                    </m:r>
                  </m:oMath>
                </a14:m>
                <a:endParaRPr lang="en-US" sz="44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endParaRPr>
              </a:p>
              <a:p>
                <a:pPr algn="just"/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=±</m:t>
                    </m:r>
                    <m:rad>
                      <m:radPr>
                        <m:degHide m:val="on"/>
                        <m:ctrlPr>
                          <a:rPr lang="en-US" sz="4400" b="1" i="1" smtClean="0">
                            <a:ln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4400" b="1" i="1" smtClean="0">
                            <a:ln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𝟏</m:t>
                        </m:r>
                      </m:e>
                    </m:rad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=±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𝑨𝒏𝒔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4400" b="1" dirty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262" y="483257"/>
                <a:ext cx="8841475" cy="563327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1225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5535"/>
            </a:avLst>
          </a:prstGeom>
          <a:gradFill>
            <a:gsLst>
              <a:gs pos="35000">
                <a:schemeClr val="tx1"/>
              </a:gs>
              <a:gs pos="69000">
                <a:srgbClr val="FF0000"/>
              </a:gs>
              <a:gs pos="100000">
                <a:srgbClr val="0000FF"/>
              </a:gs>
            </a:gsLst>
            <a:path path="circle">
              <a:fillToRect l="50000" t="50000" r="50000" b="50000"/>
            </a:path>
          </a:gradFill>
          <a:ln w="762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16-Point Star 2"/>
          <p:cNvSpPr/>
          <p:nvPr/>
        </p:nvSpPr>
        <p:spPr>
          <a:xfrm>
            <a:off x="2047164" y="464024"/>
            <a:ext cx="5186150" cy="1897039"/>
          </a:xfrm>
          <a:prstGeom prst="star16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n w="12700">
                  <a:solidFill>
                    <a:srgbClr val="FF0000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6000" b="1" dirty="0">
              <a:ln w="12700">
                <a:solidFill>
                  <a:srgbClr val="FF0000"/>
                </a:solidFill>
                <a:prstDash val="solid"/>
              </a:ln>
              <a:solidFill>
                <a:srgbClr val="0000FF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3432" y="464024"/>
            <a:ext cx="3234091" cy="1990210"/>
          </a:xfrm>
          <a:prstGeom prst="ellipse">
            <a:avLst/>
          </a:prstGeom>
          <a:ln w="190500" cap="rnd">
            <a:solidFill>
              <a:srgbClr val="0000FF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670089" y="2717125"/>
                <a:ext cx="8483845" cy="1938992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14:m>
                  <m:oMath xmlns:m="http://schemas.openxmlformats.org/officeDocument/2006/math"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60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𝟖</m:t>
                    </m:r>
                  </m:oMath>
                </a14:m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এবং</a:t>
                </a:r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:r>
                  <a:rPr lang="en-US" sz="6000" b="1" dirty="0" err="1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ab</a:t>
                </a:r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10 </a:t>
                </a:r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dPr>
                      <m:e>
                        <m:r>
                          <a:rPr lang="en-US" sz="60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  <m:r>
                          <a:rPr lang="en-US" sz="60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60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</m:d>
                    <m:r>
                      <a:rPr lang="en-US" sz="6000" b="1" i="1" baseline="30000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</m:oMath>
                </a14:m>
                <a:r>
                  <a:rPr lang="bn-BD" sz="60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এর মান নির্ণয় কর।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0089" y="2717125"/>
                <a:ext cx="8483845" cy="1938992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9659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90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6674"/>
            </a:avLst>
          </a:prstGeom>
          <a:gradFill flip="none" rotWithShape="1">
            <a:gsLst>
              <a:gs pos="40000">
                <a:srgbClr val="FF0000"/>
              </a:gs>
              <a:gs pos="68000">
                <a:srgbClr val="FFFF00"/>
              </a:gs>
              <a:gs pos="91000">
                <a:srgbClr val="0000FF"/>
              </a:gs>
            </a:gsLst>
            <a:path path="circle">
              <a:fillToRect l="50000" t="50000" r="50000" b="50000"/>
            </a:path>
            <a:tileRect/>
          </a:gradFill>
          <a:ln w="76200">
            <a:solidFill>
              <a:srgbClr val="0000FF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46827"/>
            <a:ext cx="569575" cy="348957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3255" y="42591"/>
            <a:ext cx="569575" cy="348957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383" y="34186"/>
            <a:ext cx="569575" cy="348957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909" y="33481"/>
            <a:ext cx="569575" cy="34895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863" y="38737"/>
            <a:ext cx="569575" cy="348957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391" y="34187"/>
            <a:ext cx="569575" cy="348957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6" y="46828"/>
            <a:ext cx="569575" cy="348957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982" y="6480139"/>
            <a:ext cx="569575" cy="34895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70" y="6480140"/>
            <a:ext cx="569575" cy="34895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6" y="6486297"/>
            <a:ext cx="569575" cy="348957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603" y="44279"/>
            <a:ext cx="569575" cy="348957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1602" y="51105"/>
            <a:ext cx="569575" cy="34895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4199" y="51105"/>
            <a:ext cx="569575" cy="348957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0330" y="34580"/>
            <a:ext cx="569575" cy="34895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58" y="6466217"/>
            <a:ext cx="569575" cy="34895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9078" y="6470100"/>
            <a:ext cx="569575" cy="34895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2424" y="6481894"/>
            <a:ext cx="569575" cy="34895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7096" y="6470101"/>
            <a:ext cx="569575" cy="348957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553" y="6446532"/>
            <a:ext cx="569575" cy="348957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393" y="6458728"/>
            <a:ext cx="569575" cy="348957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4295" y="6446533"/>
            <a:ext cx="569575" cy="34895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899" y="6446533"/>
            <a:ext cx="569575" cy="348957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2927" y="46540"/>
            <a:ext cx="569575" cy="348957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4606" y="6449356"/>
            <a:ext cx="569575" cy="348957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723413"/>
            <a:ext cx="375887" cy="348957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799" y="5009965"/>
            <a:ext cx="375887" cy="348957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3" y="4235854"/>
            <a:ext cx="375887" cy="34895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3469944"/>
            <a:ext cx="375887" cy="348957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765853"/>
            <a:ext cx="375887" cy="348957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8800" y="2075117"/>
            <a:ext cx="375887" cy="348957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8294" y="1323956"/>
            <a:ext cx="375887" cy="348957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80291" y="682425"/>
            <a:ext cx="375887" cy="348957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1437852"/>
            <a:ext cx="375887" cy="348957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7" y="2219651"/>
            <a:ext cx="375887" cy="348957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3012632"/>
            <a:ext cx="375887" cy="348957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69" y="3695116"/>
            <a:ext cx="375887" cy="348957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4" y="4402175"/>
            <a:ext cx="375887" cy="348957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96" y="5156257"/>
            <a:ext cx="375887" cy="348957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55" y="5814453"/>
            <a:ext cx="375887" cy="348957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52359" y="5764179"/>
            <a:ext cx="375887" cy="34895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919462" y="2443174"/>
                <a:ext cx="10645144" cy="177304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সমস্যা-</a:t>
                </a:r>
                <a:r>
                  <a:rPr lang="en-US" sz="5400" b="1" dirty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5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𝟗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𝒎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এবং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:r>
                  <a:rPr lang="en-US" sz="5400" b="1" dirty="0" err="1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ab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5400" b="1" i="1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এর মান নির্ণয় কর। </a:t>
                </a: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9462" y="2443174"/>
                <a:ext cx="10645144" cy="1773049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6481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 2"/>
          <p:cNvSpPr/>
          <p:nvPr/>
        </p:nvSpPr>
        <p:spPr>
          <a:xfrm>
            <a:off x="0" y="0"/>
            <a:ext cx="12192000" cy="6858000"/>
          </a:xfrm>
          <a:prstGeom prst="frame">
            <a:avLst>
              <a:gd name="adj1" fmla="val 4739"/>
            </a:avLst>
          </a:prstGeom>
          <a:blipFill>
            <a:blip r:embed="rId2"/>
            <a:tile tx="0" ty="0" sx="100000" sy="100000" flip="none" algn="tl"/>
          </a:blipFill>
          <a:ln w="76200">
            <a:solidFill>
              <a:srgbClr val="7030A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675262" y="483257"/>
                <a:ext cx="8841475" cy="55948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সমাধানঃ</a:t>
                </a:r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5.</a:t>
                </a:r>
                <a:endParaRPr lang="bn-BD" sz="44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দেওয়া আছে, </a:t>
                </a:r>
                <a14:m>
                  <m:oMath xmlns:m="http://schemas.openxmlformats.org/officeDocument/2006/math"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4400" b="1" i="1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𝟗</m:t>
                    </m:r>
                  </m:oMath>
                </a14:m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m</a:t>
                </a:r>
                <a:endParaRPr lang="bn-BD" sz="44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400" b="1" dirty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</a:t>
                </a:r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:r>
                  <a:rPr lang="en-US" sz="4400" b="1" dirty="0" err="1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ab</a:t>
                </a:r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18m</a:t>
                </a:r>
                <a:r>
                  <a:rPr lang="en-US" sz="4400" b="1" baseline="30000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endParaRPr lang="bn-BD" sz="4400" b="1" baseline="30000" dirty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:r>
                  <a:rPr lang="bn-BD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ffectLst>
                      <a:outerShdw blurRad="38100" dist="19050" dir="2700000" algn="tl" rotWithShape="0">
                        <a:schemeClr val="dk1">
                          <a:alpha val="40000"/>
                        </a:schemeClr>
                      </a:outerShdw>
                    </a:effectLst>
                    <a:latin typeface="Times New Roman" panose="02020603050405020304" pitchFamily="18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4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NikoshBAN" panose="02000000000000000000" pitchFamily="2" charset="0"/>
                          </a:rPr>
                          <m:t>∴</m:t>
                        </m:r>
                        <m:d>
                          <m:dPr>
                            <m:ctrlPr>
                              <a:rPr lang="bn-BD" sz="44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</m:ctrlPr>
                          </m:dPr>
                          <m:e>
                            <m:r>
                              <a:rPr lang="en-US" sz="44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𝒂</m:t>
                            </m:r>
                            <m:r>
                              <a:rPr lang="en-US" sz="4400" b="1" i="1" smtClean="0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−</m:t>
                            </m:r>
                            <m:r>
                              <a:rPr lang="en-US" sz="4400" b="1" i="1">
                                <a:ln w="0"/>
                                <a:gradFill flip="none" rotWithShape="1">
                                  <a:gsLst>
                                    <a:gs pos="19000">
                                      <a:schemeClr val="tx1"/>
                                    </a:gs>
                                    <a:gs pos="50000">
                                      <a:srgbClr val="FF0000"/>
                                    </a:gs>
                                    <a:gs pos="100000">
                                      <a:srgbClr val="0000FF"/>
                                    </a:gs>
                                  </a:gsLst>
                                  <a:path path="circle">
                                    <a:fillToRect l="50000" t="50000" r="50000" b="50000"/>
                                  </a:path>
                                  <a:tileRect/>
                                </a:gradFill>
                                <a:effectLst>
                                  <a:outerShdw blurRad="38100" dist="19050" dir="2700000" algn="tl" rotWithShape="0">
                                    <a:schemeClr val="dk1">
                                      <a:alpha val="40000"/>
                                    </a:schemeClr>
                                  </a:outerShdw>
                                </a:effectLst>
                                <a:latin typeface="Cambria Math" panose="02040503050406030204" pitchFamily="18" charset="0"/>
                                <a:cs typeface="NikoshBAN" panose="02000000000000000000" pitchFamily="2" charset="0"/>
                              </a:rPr>
                              <m:t>𝒃</m:t>
                            </m:r>
                          </m:e>
                        </m:d>
                      </m:e>
                      <m:sup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  <m:r>
                          <a:rPr lang="en-US" sz="44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𝒂𝒃</m:t>
                    </m:r>
                  </m:oMath>
                </a14:m>
                <a:endParaRPr lang="bn-BD" sz="4400" b="1" dirty="0" smtClean="0">
                  <a:ln w="0"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just"/>
                <a:r>
                  <a:rPr lang="bn-BD" sz="4400" b="1" dirty="0" smtClean="0">
                    <a:ln w="0"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sSup>
                      <m:sSupPr>
                        <m:ctrlP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bn-BD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44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𝟗</m:t>
                        </m:r>
                        <m:r>
                          <a:rPr lang="en-US" sz="4400" b="1" i="1" smtClean="0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𝒎</m:t>
                        </m:r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4400" b="1" i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𝟐</m:t>
                        </m:r>
                      </m:sup>
                    </m:sSup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4400" b="1" i="1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𝟒</m:t>
                    </m:r>
                    <m:r>
                      <a:rPr lang="en-US" sz="4400" b="1" i="1" smtClean="0">
                        <a:ln w="0"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effectLst>
                          <a:outerShdw blurRad="38100" dist="19050" dir="2700000" algn="tl" rotWithShape="0">
                            <a:schemeClr val="dk1">
                              <a:alpha val="40000"/>
                            </a:schemeClr>
                          </a:outerShdw>
                        </a:effectLst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.</m:t>
                    </m:r>
                    <m:r>
                      <m:rPr>
                        <m:nor/>
                      </m:rPr>
                      <a:rPr lang="en-US" sz="4400" b="1" dirty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18</m:t>
                    </m:r>
                    <m:r>
                      <m:rPr>
                        <m:nor/>
                      </m:rPr>
                      <a:rPr lang="en-US" sz="4400" b="1" dirty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m</m:t>
                    </m:r>
                    <m:r>
                      <m:rPr>
                        <m:nor/>
                      </m:rPr>
                      <a:rPr lang="en-US" sz="4400" b="1" baseline="30000" dirty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2</m:t>
                    </m:r>
                  </m:oMath>
                </a14:m>
                <a:endParaRPr lang="en-US" sz="4400" b="1" baseline="30000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ln w="0"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a:rPr lang="en-US" sz="4400" b="1" i="1" smtClean="0">
                          <a:ln w="0"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𝟖𝟏</m:t>
                      </m:r>
                      <m:r>
                        <m:rPr>
                          <m:nor/>
                        </m:rPr>
                        <a:rPr lang="en-US" sz="4400" b="1" dirty="0">
                          <a:ln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4400" b="1" baseline="30000" dirty="0">
                          <a:ln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  <m:r>
                        <a:rPr lang="en-US" sz="4400" b="1" i="1" smtClean="0">
                          <a:ln w="0"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−</m:t>
                      </m:r>
                      <m:r>
                        <a:rPr lang="en-US" sz="4400" b="1" i="1" smtClean="0">
                          <a:ln w="0"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𝟕𝟐</m:t>
                      </m:r>
                      <m:r>
                        <m:rPr>
                          <m:nor/>
                        </m:rPr>
                        <a:rPr lang="en-US" sz="4400" b="1" dirty="0">
                          <a:ln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4400" b="1" baseline="30000" dirty="0">
                          <a:ln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bn-BD" sz="4400" b="1" baseline="30000" dirty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4400" b="1" i="1" smtClean="0">
                          <a:ln w="0"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4400" b="1" i="0" smtClean="0">
                          <a:ln w="0"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effectLst>
                            <a:outerShdw blurRad="38100" dist="19050" dir="2700000" algn="tl" rotWithShape="0">
                              <a:schemeClr val="dk1">
                                <a:alpha val="40000"/>
                              </a:schemeClr>
                            </a:outerShdw>
                          </a:effectLst>
                          <a:latin typeface="Cambria Math" panose="02040503050406030204" pitchFamily="18" charset="0"/>
                          <a:cs typeface="NikoshBAN" panose="02000000000000000000" pitchFamily="2" charset="0"/>
                        </a:rPr>
                        <m:t>9</m:t>
                      </m:r>
                      <m:r>
                        <m:rPr>
                          <m:nor/>
                        </m:rPr>
                        <a:rPr lang="en-US" sz="4400" b="1" dirty="0">
                          <a:ln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4400" b="1" baseline="30000" dirty="0">
                          <a:ln/>
                          <a:gradFill flip="none" rotWithShape="1">
                            <a:gsLst>
                              <a:gs pos="19000">
                                <a:schemeClr val="tx1"/>
                              </a:gs>
                              <a:gs pos="50000">
                                <a:srgbClr val="FF0000"/>
                              </a:gs>
                              <a:gs pos="100000">
                                <a:srgbClr val="0000FF"/>
                              </a:gs>
                            </a:gsLst>
                            <a:path path="circle">
                              <a:fillToRect l="50000" t="50000" r="50000" b="50000"/>
                            </a:path>
                            <a:tileRect/>
                          </a:gra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en-US" sz="4400" b="1" dirty="0" smtClean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endParaRPr>
              </a:p>
              <a:p>
                <a:pPr algn="just"/>
                <a:r>
                  <a:rPr lang="en-US" sz="4400" b="1" dirty="0" smtClean="0">
                    <a:ln/>
                    <a:gradFill flip="none" rotWithShape="1">
                      <a:gsLst>
                        <a:gs pos="19000">
                          <a:schemeClr val="tx1"/>
                        </a:gs>
                        <a:gs pos="50000">
                          <a:srgbClr val="FF0000"/>
                        </a:gs>
                        <a:gs pos="100000">
                          <a:srgbClr val="0000FF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𝒂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=∓</m:t>
                    </m:r>
                    <m:rad>
                      <m:radPr>
                        <m:degHide m:val="on"/>
                        <m:ctrlPr>
                          <a:rPr lang="en-US" sz="4400" b="1" i="1" smtClean="0">
                            <a:ln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en-US" sz="4400" b="1">
                            <a:ln w="0"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effectLst>
                              <a:outerShdw blurRad="38100" dist="19050" dir="2700000" algn="tl" rotWithShape="0">
                                <a:schemeClr val="dk1">
                                  <a:alpha val="40000"/>
                                </a:schemeClr>
                              </a:outerShdw>
                            </a:effectLst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9</m:t>
                        </m:r>
                        <m:r>
                          <m:rPr>
                            <m:nor/>
                          </m:rPr>
                          <a:rPr lang="en-US" sz="4400" b="1" dirty="0">
                            <a:ln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m</m:t>
                        </m:r>
                        <m:r>
                          <m:rPr>
                            <m:nor/>
                          </m:rPr>
                          <a:rPr lang="en-US" sz="4400" b="1" baseline="30000" dirty="0">
                            <a:ln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m:rPr>
                            <m:nor/>
                          </m:rPr>
                          <a:rPr lang="en-US" sz="4400" b="1" dirty="0">
                            <a:ln/>
                            <a:gradFill flip="none" rotWithShape="1">
                              <a:gsLst>
                                <a:gs pos="19000">
                                  <a:schemeClr val="tx1"/>
                                </a:gs>
                                <a:gs pos="50000">
                                  <a:srgbClr val="FF0000"/>
                                </a:gs>
                                <a:gs pos="100000">
                                  <a:srgbClr val="0000FF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</a:rPr>
                          <m:t> </m:t>
                        </m:r>
                      </m:e>
                    </m:rad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4400" b="1" i="0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𝒎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(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𝑨𝒏𝒔</m:t>
                    </m:r>
                    <m:r>
                      <a:rPr lang="en-US" sz="4400" b="1" i="1" smtClean="0">
                        <a:ln/>
                        <a:gradFill flip="none" rotWithShape="1">
                          <a:gsLst>
                            <a:gs pos="19000">
                              <a:schemeClr val="tx1"/>
                            </a:gs>
                            <a:gs pos="50000">
                              <a:srgbClr val="FF0000"/>
                            </a:gs>
                            <a:gs pos="100000">
                              <a:srgbClr val="0000FF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4400" b="1" dirty="0">
                  <a:ln/>
                  <a:gradFill flip="none" rotWithShape="1">
                    <a:gsLst>
                      <a:gs pos="19000">
                        <a:schemeClr val="tx1"/>
                      </a:gs>
                      <a:gs pos="50000">
                        <a:srgbClr val="FF0000"/>
                      </a:gs>
                      <a:gs pos="100000">
                        <a:srgbClr val="0000FF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5262" y="483257"/>
                <a:ext cx="8841475" cy="559480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271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0" y="0"/>
            <a:ext cx="12078269" cy="6858000"/>
          </a:xfrm>
          <a:prstGeom prst="frame">
            <a:avLst>
              <a:gd name="adj1" fmla="val 3943"/>
            </a:avLst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rame 2"/>
          <p:cNvSpPr/>
          <p:nvPr/>
        </p:nvSpPr>
        <p:spPr>
          <a:xfrm>
            <a:off x="232013" y="232012"/>
            <a:ext cx="11627892" cy="6359857"/>
          </a:xfrm>
          <a:prstGeom prst="frame">
            <a:avLst>
              <a:gd name="adj1" fmla="val 4457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32-Point Star 3"/>
          <p:cNvSpPr/>
          <p:nvPr/>
        </p:nvSpPr>
        <p:spPr>
          <a:xfrm>
            <a:off x="3497135" y="593885"/>
            <a:ext cx="4462818" cy="1897039"/>
          </a:xfrm>
          <a:prstGeom prst="star3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 </a:t>
            </a:r>
            <a:endParaRPr lang="en-US" sz="7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Oval 4"/>
              <p:cNvSpPr/>
              <p:nvPr/>
            </p:nvSpPr>
            <p:spPr>
              <a:xfrm>
                <a:off x="1385455" y="2490924"/>
                <a:ext cx="8756071" cy="3559339"/>
              </a:xfrm>
              <a:prstGeom prst="ellipse">
                <a:avLst/>
              </a:prstGeom>
              <a:solidFill>
                <a:srgbClr val="92D05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bn-BD" sz="5400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১।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540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5400" b="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  <m:r>
                          <a:rPr lang="en-US" sz="5400" b="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5400" b="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𝑏</m:t>
                        </m:r>
                        <m:r>
                          <a:rPr lang="en-US" sz="5400" b="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5400" b="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5400" b="0" i="1" smtClean="0">
                        <a:ln>
                          <a:solidFill>
                            <a:schemeClr val="tx1"/>
                          </a:solidFill>
                        </a:ln>
                        <a:gradFill flip="none" rotWithShape="1">
                          <a:gsLst>
                            <a:gs pos="18000">
                              <a:srgbClr val="7030A0"/>
                            </a:gs>
                            <a:gs pos="50000">
                              <a:srgbClr val="0000FF"/>
                            </a:gs>
                            <a:gs pos="100000">
                              <a:srgbClr val="FF000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=?</m:t>
                    </m:r>
                  </m:oMath>
                </a14:m>
                <a:r>
                  <a:rPr lang="bn-BD" sz="5400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</a:p>
              <a:p>
                <a:pPr algn="ctr"/>
                <a:r>
                  <a:rPr lang="bn-BD" sz="5400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২।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bn-BD" sz="5400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(</m:t>
                        </m:r>
                        <m:r>
                          <a:rPr lang="en-US" sz="540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  <m:r>
                          <a:rPr lang="en-US" sz="5400" b="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−</m:t>
                        </m:r>
                        <m:r>
                          <a:rPr lang="en-US" sz="5400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𝑏</m:t>
                        </m:r>
                        <m:r>
                          <a:rPr lang="en-US" sz="5400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)</m:t>
                        </m:r>
                      </m:e>
                      <m:sup>
                        <m:r>
                          <a:rPr lang="en-US" sz="5400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5400" i="1">
                        <a:ln>
                          <a:solidFill>
                            <a:schemeClr val="tx1"/>
                          </a:solidFill>
                        </a:ln>
                        <a:gradFill flip="none" rotWithShape="1">
                          <a:gsLst>
                            <a:gs pos="18000">
                              <a:srgbClr val="7030A0"/>
                            </a:gs>
                            <a:gs pos="50000">
                              <a:srgbClr val="0000FF"/>
                            </a:gs>
                            <a:gs pos="100000">
                              <a:srgbClr val="FF000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=?</m:t>
                    </m:r>
                  </m:oMath>
                </a14:m>
                <a:endParaRPr lang="en-US" sz="5400" dirty="0" smtClean="0">
                  <a:ln>
                    <a:solidFill>
                      <a:schemeClr val="tx1"/>
                    </a:solidFill>
                  </a:ln>
                  <a:gradFill flip="none" rotWithShape="1">
                    <a:gsLst>
                      <a:gs pos="18000">
                        <a:srgbClr val="7030A0"/>
                      </a:gs>
                      <a:gs pos="50000">
                        <a:srgbClr val="0000FF"/>
                      </a:gs>
                      <a:gs pos="100000">
                        <a:srgbClr val="FF00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r>
                  <a:rPr lang="en-US" sz="5400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3</a:t>
                </a:r>
                <a:r>
                  <a:rPr lang="bn-BD" sz="5400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540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</m:e>
                      <m:sup>
                        <m:r>
                          <a:rPr lang="en-US" sz="5400" b="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5400" b="0" i="1" smtClean="0">
                        <a:ln>
                          <a:solidFill>
                            <a:schemeClr val="tx1"/>
                          </a:solidFill>
                        </a:ln>
                        <a:gradFill flip="none" rotWithShape="1">
                          <a:gsLst>
                            <a:gs pos="18000">
                              <a:srgbClr val="7030A0"/>
                            </a:gs>
                            <a:gs pos="50000">
                              <a:srgbClr val="0000FF"/>
                            </a:gs>
                            <a:gs pos="100000">
                              <a:srgbClr val="FF000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+</m:t>
                    </m:r>
                    <m:sSup>
                      <m:sSupPr>
                        <m:ctrlPr>
                          <a:rPr lang="en-US" sz="5400" b="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b="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𝑏</m:t>
                        </m:r>
                      </m:e>
                      <m:sup>
                        <m:r>
                          <a:rPr lang="en-US" sz="5400" b="0" i="1" smtClean="0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5400" b="0" i="1" smtClean="0">
                        <a:ln>
                          <a:solidFill>
                            <a:schemeClr val="tx1"/>
                          </a:solidFill>
                        </a:ln>
                        <a:gradFill flip="none" rotWithShape="1">
                          <a:gsLst>
                            <a:gs pos="18000">
                              <a:srgbClr val="7030A0"/>
                            </a:gs>
                            <a:gs pos="50000">
                              <a:srgbClr val="0000FF"/>
                            </a:gs>
                            <a:gs pos="100000">
                              <a:srgbClr val="FF000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=?</m:t>
                    </m:r>
                  </m:oMath>
                </a14:m>
                <a:r>
                  <a:rPr lang="bn-BD" sz="5400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en-US" sz="5400" dirty="0" smtClean="0">
                  <a:ln>
                    <a:solidFill>
                      <a:schemeClr val="tx1"/>
                    </a:solidFill>
                  </a:ln>
                  <a:gradFill flip="none" rotWithShape="1">
                    <a:gsLst>
                      <a:gs pos="18000">
                        <a:srgbClr val="7030A0"/>
                      </a:gs>
                      <a:gs pos="50000">
                        <a:srgbClr val="0000FF"/>
                      </a:gs>
                      <a:gs pos="100000">
                        <a:srgbClr val="FF00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pPr algn="ctr"/>
                <a:r>
                  <a:rPr lang="bn-BD" sz="5400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5400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4</a:t>
                </a:r>
                <a:r>
                  <a:rPr lang="bn-BD" sz="5400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।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5400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𝑎</m:t>
                        </m:r>
                      </m:e>
                      <m:sup>
                        <m:r>
                          <a:rPr lang="en-US" sz="5400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bn-BD" sz="5400" b="0" i="1" smtClean="0">
                        <a:ln>
                          <a:solidFill>
                            <a:schemeClr val="tx1"/>
                          </a:solidFill>
                        </a:ln>
                        <a:gradFill flip="none" rotWithShape="1">
                          <a:gsLst>
                            <a:gs pos="18000">
                              <a:srgbClr val="7030A0"/>
                            </a:gs>
                            <a:gs pos="50000">
                              <a:srgbClr val="0000FF"/>
                            </a:gs>
                            <a:gs pos="100000">
                              <a:srgbClr val="FF000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sSup>
                      <m:sSupPr>
                        <m:ctrlPr>
                          <a:rPr lang="en-US" sz="5400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sSupPr>
                      <m:e>
                        <m:r>
                          <a:rPr lang="en-US" sz="5400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𝑏</m:t>
                        </m:r>
                      </m:e>
                      <m:sup>
                        <m:r>
                          <a:rPr lang="en-US" sz="5400" i="1">
                            <a:ln>
                              <a:solidFill>
                                <a:schemeClr val="tx1"/>
                              </a:solidFill>
                            </a:ln>
                            <a:gradFill flip="none" rotWithShape="1">
                              <a:gsLst>
                                <a:gs pos="18000">
                                  <a:srgbClr val="7030A0"/>
                                </a:gs>
                                <a:gs pos="50000">
                                  <a:srgbClr val="0000FF"/>
                                </a:gs>
                                <a:gs pos="100000">
                                  <a:srgbClr val="FF0000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2</m:t>
                        </m:r>
                      </m:sup>
                    </m:sSup>
                    <m:r>
                      <a:rPr lang="en-US" sz="5400" i="1">
                        <a:ln>
                          <a:solidFill>
                            <a:schemeClr val="tx1"/>
                          </a:solidFill>
                        </a:ln>
                        <a:gradFill flip="none" rotWithShape="1">
                          <a:gsLst>
                            <a:gs pos="18000">
                              <a:srgbClr val="7030A0"/>
                            </a:gs>
                            <a:gs pos="50000">
                              <a:srgbClr val="0000FF"/>
                            </a:gs>
                            <a:gs pos="100000">
                              <a:srgbClr val="FF0000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=?</m:t>
                    </m:r>
                  </m:oMath>
                </a14:m>
                <a:r>
                  <a:rPr lang="bn-BD" sz="5400" dirty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5400" dirty="0" smtClean="0">
                    <a:ln>
                      <a:solidFill>
                        <a:schemeClr val="tx1"/>
                      </a:solidFill>
                    </a:ln>
                    <a:gradFill flip="none" rotWithShape="1">
                      <a:gsLst>
                        <a:gs pos="18000">
                          <a:srgbClr val="7030A0"/>
                        </a:gs>
                        <a:gs pos="50000">
                          <a:srgbClr val="0000FF"/>
                        </a:gs>
                        <a:gs pos="100000">
                          <a:srgbClr val="FF0000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endParaRPr lang="bn-BD" sz="5400" dirty="0">
                  <a:ln>
                    <a:solidFill>
                      <a:schemeClr val="tx1"/>
                    </a:solidFill>
                  </a:ln>
                  <a:gradFill flip="none" rotWithShape="1">
                    <a:gsLst>
                      <a:gs pos="18000">
                        <a:srgbClr val="7030A0"/>
                      </a:gs>
                      <a:gs pos="50000">
                        <a:srgbClr val="0000FF"/>
                      </a:gs>
                      <a:gs pos="100000">
                        <a:srgbClr val="FF0000"/>
                      </a:gs>
                    </a:gsLst>
                    <a:path path="circle">
                      <a:fillToRect l="50000" t="50000" r="50000" b="50000"/>
                    </a:path>
                    <a:tileRect/>
                  </a:gradFill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Oval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5455" y="2490924"/>
                <a:ext cx="8756071" cy="3559339"/>
              </a:xfrm>
              <a:prstGeom prst="ellipse">
                <a:avLst/>
              </a:prstGeom>
              <a:blipFill rotWithShape="0">
                <a:blip r:embed="rId2"/>
                <a:stretch>
                  <a:fillRect/>
                </a:stretch>
              </a:blipFill>
              <a:ln>
                <a:solidFill>
                  <a:srgbClr val="FF000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1875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2658" y="1842448"/>
            <a:ext cx="6674006" cy="24953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24-Point Star 3"/>
          <p:cNvSpPr/>
          <p:nvPr/>
        </p:nvSpPr>
        <p:spPr>
          <a:xfrm>
            <a:off x="3152633" y="449097"/>
            <a:ext cx="5119170" cy="1269242"/>
          </a:xfrm>
          <a:prstGeom prst="star24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n w="0"/>
                <a:gradFill>
                  <a:gsLst>
                    <a:gs pos="21000">
                      <a:srgbClr val="0000FF"/>
                    </a:gs>
                    <a:gs pos="52000">
                      <a:srgbClr val="FF0000"/>
                    </a:gs>
                    <a:gs pos="100000">
                      <a:schemeClr val="tx1"/>
                    </a:gs>
                    <a:gs pos="70000">
                      <a:srgbClr val="0000FF"/>
                    </a:gs>
                  </a:gsLst>
                  <a:lin ang="5400000" scaled="1"/>
                </a:gra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বাড়ীর কাজ </a:t>
            </a:r>
            <a:endParaRPr lang="en-US" sz="5400" dirty="0">
              <a:ln w="0"/>
              <a:gradFill>
                <a:gsLst>
                  <a:gs pos="21000">
                    <a:srgbClr val="0000FF"/>
                  </a:gs>
                  <a:gs pos="52000">
                    <a:srgbClr val="FF0000"/>
                  </a:gs>
                  <a:gs pos="100000">
                    <a:schemeClr val="tx1"/>
                  </a:gs>
                  <a:gs pos="70000">
                    <a:srgbClr val="0000FF"/>
                  </a:gs>
                </a:gsLst>
                <a:lin ang="5400000" scaled="1"/>
              </a:gra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rame 4"/>
          <p:cNvSpPr/>
          <p:nvPr/>
        </p:nvSpPr>
        <p:spPr>
          <a:xfrm>
            <a:off x="0" y="0"/>
            <a:ext cx="12192000" cy="6738425"/>
          </a:xfrm>
          <a:prstGeom prst="frame">
            <a:avLst>
              <a:gd name="adj1" fmla="val 6446"/>
            </a:avLst>
          </a:prstGeom>
          <a:pattFill prst="plaid">
            <a:fgClr>
              <a:srgbClr val="0000FF"/>
            </a:fgClr>
            <a:bgClr>
              <a:schemeClr val="bg1"/>
            </a:bgClr>
          </a:patt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76200">
                <a:solidFill>
                  <a:srgbClr val="00B050"/>
                </a:solidFill>
              </a:ln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32732" y="4407221"/>
                <a:ext cx="9326536" cy="1773049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harsh" dir="t"/>
                </a:scene3d>
                <a:sp3d extrusionH="57150" prstMaterial="matte">
                  <a:bevelT w="63500" h="12700" prst="angle"/>
                  <a:contourClr>
                    <a:schemeClr val="bg1">
                      <a:lumMod val="65000"/>
                    </a:schemeClr>
                  </a:contourClr>
                </a:sp3d>
              </a:bodyPr>
              <a:lstStyle/>
              <a:p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𝒂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−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𝒃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=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𝟖</m:t>
                    </m:r>
                    <m:r>
                      <a:rPr lang="en-US" sz="5400" b="1" i="1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𝒎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এবং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‍</a:t>
                </a:r>
                <a:r>
                  <a:rPr lang="en-US" sz="5400" b="1" dirty="0" err="1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ab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=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8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𝒎</m:t>
                        </m:r>
                      </m:e>
                      <m:sup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হলে</a:t>
                </a:r>
                <a:r>
                  <a:rPr lang="en-US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,</a:t>
                </a:r>
              </a:p>
              <a:p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</m:ctrlPr>
                      </m:dPr>
                      <m:e>
                        <m:r>
                          <a:rPr lang="en-US" sz="54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𝒂</m:t>
                        </m:r>
                        <m:r>
                          <a:rPr lang="en-US" sz="5400" b="1" i="1" smtClean="0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+</m:t>
                        </m:r>
                        <m:r>
                          <a:rPr lang="en-US" sz="5400" b="1" i="1">
                            <a:ln/>
                            <a:gradFill flip="none" rotWithShape="1">
                              <a:gsLst>
                                <a:gs pos="19000">
                                  <a:srgbClr val="0000FF">
                                    <a:shade val="30000"/>
                                    <a:satMod val="115000"/>
                                  </a:srgbClr>
                                </a:gs>
                                <a:gs pos="65000">
                                  <a:srgbClr val="FF0000"/>
                                </a:gs>
                                <a:gs pos="100000">
                                  <a:schemeClr val="tx1"/>
                                </a:gs>
                              </a:gsLst>
                              <a:path path="circle">
                                <a:fillToRect l="50000" t="50000" r="50000" b="50000"/>
                              </a:path>
                              <a:tileRect/>
                            </a:gradFill>
                            <a:latin typeface="Cambria Math" panose="02040503050406030204" pitchFamily="18" charset="0"/>
                            <a:cs typeface="NikoshBAN" panose="02000000000000000000" pitchFamily="2" charset="0"/>
                          </a:rPr>
                          <m:t>𝒃</m:t>
                        </m:r>
                      </m:e>
                    </m:d>
                    <m:r>
                      <a:rPr lang="en-US" sz="5400" b="1" i="0" baseline="30000" smtClean="0">
                        <a:ln/>
                        <a:gradFill flip="none" rotWithShape="1">
                          <a:gsLst>
                            <a:gs pos="19000">
                              <a:srgbClr val="0000FF">
                                <a:shade val="30000"/>
                                <a:satMod val="115000"/>
                              </a:srgbClr>
                            </a:gs>
                            <a:gs pos="65000">
                              <a:srgbClr val="FF0000"/>
                            </a:gs>
                            <a:gs pos="100000">
                              <a:schemeClr val="tx1"/>
                            </a:gs>
                          </a:gsLst>
                          <a:path path="circle">
                            <a:fillToRect l="50000" t="50000" r="50000" b="50000"/>
                          </a:path>
                          <a:tileRect/>
                        </a:gradFill>
                        <a:latin typeface="Cambria Math" panose="02040503050406030204" pitchFamily="18" charset="0"/>
                        <a:cs typeface="NikoshBAN" panose="02000000000000000000" pitchFamily="2" charset="0"/>
                      </a:rPr>
                      <m:t>𝟐</m:t>
                    </m:r>
                  </m:oMath>
                </a14:m>
                <a:r>
                  <a:rPr lang="bn-BD" sz="5400" b="1" dirty="0" smtClean="0">
                    <a:ln/>
                    <a:gradFill flip="none" rotWithShape="1">
                      <a:gsLst>
                        <a:gs pos="19000">
                          <a:srgbClr val="0000FF">
                            <a:shade val="30000"/>
                            <a:satMod val="115000"/>
                          </a:srgbClr>
                        </a:gs>
                        <a:gs pos="65000">
                          <a:srgbClr val="FF0000"/>
                        </a:gs>
                        <a:gs pos="100000">
                          <a:schemeClr val="tx1"/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atin typeface="NikoshBAN" panose="02000000000000000000" pitchFamily="2" charset="0"/>
                    <a:cs typeface="NikoshBAN" panose="02000000000000000000" pitchFamily="2" charset="0"/>
                  </a:rPr>
                  <a:t> এর মান নির্ণয় কর। </a:t>
                </a: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2732" y="4407221"/>
                <a:ext cx="9326536" cy="177304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0953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9000" b="-6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92352" y="1801091"/>
            <a:ext cx="7704594" cy="321553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>
                <a:gd name="adj" fmla="val 10811759"/>
              </a:avLst>
            </a:prstTxWarp>
            <a:spAutoFit/>
          </a:bodyPr>
          <a:lstStyle/>
          <a:p>
            <a:pPr algn="ctr"/>
            <a:r>
              <a:rPr lang="bn-BD" sz="13800" b="1" dirty="0" smtClean="0">
                <a:ln w="57150">
                  <a:solidFill>
                    <a:srgbClr val="FFFF00"/>
                  </a:solidFill>
                  <a:prstDash val="solid"/>
                </a:ln>
                <a:solidFill>
                  <a:srgbClr val="0000FF"/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সবাইকে ধন্যবাদ </a:t>
            </a:r>
            <a:endParaRPr lang="en-US" sz="13800" b="1" dirty="0">
              <a:ln w="57150">
                <a:solidFill>
                  <a:srgbClr val="FFFF00"/>
                </a:solidFill>
                <a:prstDash val="solid"/>
              </a:ln>
              <a:solidFill>
                <a:srgbClr val="0000FF"/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85082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726</TotalTime>
  <Words>263</Words>
  <Application>Microsoft Office PowerPoint</Application>
  <PresentationFormat>Widescreen</PresentationFormat>
  <Paragraphs>86</Paragraphs>
  <Slides>21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Arial</vt:lpstr>
      <vt:lpstr>Calibri</vt:lpstr>
      <vt:lpstr>Calibri Light</vt:lpstr>
      <vt:lpstr>Cambria Math</vt:lpstr>
      <vt:lpstr>NikoshBAN</vt:lpstr>
      <vt:lpstr>Times New Roman</vt:lpstr>
      <vt:lpstr>Vrinda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192</cp:revision>
  <dcterms:created xsi:type="dcterms:W3CDTF">2019-10-08T17:57:52Z</dcterms:created>
  <dcterms:modified xsi:type="dcterms:W3CDTF">2019-10-15T20:23:45Z</dcterms:modified>
</cp:coreProperties>
</file>