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1" r:id="rId2"/>
    <p:sldId id="260" r:id="rId3"/>
    <p:sldId id="256" r:id="rId4"/>
    <p:sldId id="257" r:id="rId5"/>
    <p:sldId id="272" r:id="rId6"/>
    <p:sldId id="273" r:id="rId7"/>
    <p:sldId id="279" r:id="rId8"/>
    <p:sldId id="274" r:id="rId9"/>
    <p:sldId id="263" r:id="rId10"/>
    <p:sldId id="277" r:id="rId11"/>
    <p:sldId id="275" r:id="rId12"/>
    <p:sldId id="262" r:id="rId13"/>
    <p:sldId id="276" r:id="rId14"/>
    <p:sldId id="278" r:id="rId15"/>
    <p:sldId id="280" r:id="rId16"/>
    <p:sldId id="283" r:id="rId17"/>
    <p:sldId id="271" r:id="rId18"/>
    <p:sldId id="281" r:id="rId19"/>
    <p:sldId id="282" r:id="rId20"/>
    <p:sldId id="269" r:id="rId21"/>
    <p:sldId id="268" r:id="rId22"/>
    <p:sldId id="26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13A14-0CDD-45C9-B6D6-E323B97BA16F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8563AF-5542-4738-B2F1-B1FC037E7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3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942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0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78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06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01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33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61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69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250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4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141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98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6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94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4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44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50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6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50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8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g"/><Relationship Id="rId5" Type="http://schemas.openxmlformats.org/officeDocument/2006/relationships/image" Target="../media/image10.jpeg"/><Relationship Id="rId15" Type="http://schemas.openxmlformats.org/officeDocument/2006/relationships/image" Target="../media/image20.jpe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gif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5.gif"/><Relationship Id="rId4" Type="http://schemas.openxmlformats.org/officeDocument/2006/relationships/image" Target="../media/image2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9.pn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8000" b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76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883" y="601778"/>
            <a:ext cx="7745358" cy="339701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bn-BD" sz="19900" b="1" dirty="0" smtClean="0">
                <a:ln w="38100">
                  <a:solidFill>
                    <a:srgbClr val="FFFF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  <a:reflection blurRad="6350" stA="55000" endA="50" endPos="85000" dist="6000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19900" b="1" cap="none" spc="0" dirty="0">
              <a:ln w="38100">
                <a:solidFill>
                  <a:srgbClr val="FFFF00"/>
                </a:solidFill>
                <a:prstDash val="solid"/>
              </a:ln>
              <a:solidFill>
                <a:srgbClr val="0000FF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  <a:reflection blurRad="6350" stA="55000" endA="50" endPos="85000" dist="60007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38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-95534" y="0"/>
            <a:ext cx="12192000" cy="6858000"/>
          </a:xfrm>
          <a:prstGeom prst="frame">
            <a:avLst>
              <a:gd name="adj1" fmla="val 12176"/>
            </a:avLst>
          </a:prstGeom>
          <a:pattFill prst="openDmnd">
            <a:fgClr>
              <a:srgbClr val="FF0000"/>
            </a:fgClr>
            <a:bgClr>
              <a:srgbClr val="00B0F0"/>
            </a:bgClr>
          </a:pattFill>
          <a:ln w="76200" cmpd="tri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235" y="1694552"/>
            <a:ext cx="1507111" cy="1887082"/>
          </a:xfrm>
          <a:prstGeom prst="ellipse">
            <a:avLst/>
          </a:prstGeom>
          <a:ln w="190500" cap="rnd">
            <a:solidFill>
              <a:srgbClr val="7030A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Rectangle 2"/>
          <p:cNvSpPr/>
          <p:nvPr/>
        </p:nvSpPr>
        <p:spPr>
          <a:xfrm>
            <a:off x="4227336" y="785914"/>
            <a:ext cx="273887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72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72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4449" y="1713822"/>
            <a:ext cx="4515981" cy="43704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b="1" u="sng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পরিচিতিঃ</a:t>
            </a:r>
          </a:p>
          <a:p>
            <a:pPr algn="ctr"/>
            <a:r>
              <a:rPr lang="bn-BD" sz="6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মোঃদুদু মিয়া</a:t>
            </a:r>
          </a:p>
          <a:p>
            <a:pPr algn="ctr"/>
            <a:r>
              <a:rPr lang="bn-BD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এস-সি, বি</a:t>
            </a:r>
            <a:r>
              <a:rPr lang="en-US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এড</a:t>
            </a:r>
            <a:endParaRPr lang="en-US" sz="3600" b="1" dirty="0" smtClean="0">
              <a:ln w="0">
                <a:solidFill>
                  <a:srgbClr val="002060"/>
                </a:solidFill>
              </a:ln>
              <a:gradFill flip="none" rotWithShape="1">
                <a:gsLst>
                  <a:gs pos="15000">
                    <a:srgbClr val="7030A0"/>
                  </a:gs>
                  <a:gs pos="47000">
                    <a:srgbClr val="002060"/>
                  </a:gs>
                  <a:gs pos="78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b="1" cap="none" spc="0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সিনিয়র শিক্ষক(গণিত) </a:t>
            </a:r>
          </a:p>
          <a:p>
            <a:pPr algn="ctr"/>
            <a:r>
              <a:rPr lang="bn-BD" sz="3600" b="1" cap="none" spc="0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কানিহাটি বহুমুখী উচ্চ বিদ্যালয় </a:t>
            </a:r>
          </a:p>
          <a:p>
            <a:pPr algn="ctr"/>
            <a:r>
              <a:rPr lang="bn-BD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কুলাউড়া, মৌলভীবাজার</a:t>
            </a:r>
          </a:p>
          <a:p>
            <a:pPr algn="ctr"/>
            <a:r>
              <a:rPr lang="en-US" sz="2000" b="1" dirty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</a:t>
            </a:r>
            <a:r>
              <a:rPr lang="bn-BD" sz="20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mail:dudu</a:t>
            </a:r>
            <a:r>
              <a:rPr lang="en-US" sz="20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15061984@gmail.com</a:t>
            </a:r>
            <a:endParaRPr lang="en-US" sz="2000" b="1" cap="none" spc="0" dirty="0">
              <a:ln w="0">
                <a:solidFill>
                  <a:srgbClr val="002060"/>
                </a:solidFill>
              </a:ln>
              <a:gradFill flip="none" rotWithShape="1">
                <a:gsLst>
                  <a:gs pos="15000">
                    <a:srgbClr val="7030A0"/>
                  </a:gs>
                  <a:gs pos="47000">
                    <a:srgbClr val="002060"/>
                  </a:gs>
                  <a:gs pos="78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51425" y="2011660"/>
            <a:ext cx="3814349" cy="39703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bn-BD" sz="3600" b="1" u="sng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</a:p>
          <a:p>
            <a:r>
              <a:rPr lang="bn-BD" sz="3600" b="1" cap="none" spc="0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600" b="1" cap="none" spc="0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cap="none" spc="0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৯ম </a:t>
            </a:r>
          </a:p>
          <a:p>
            <a:r>
              <a:rPr lang="bn-BD" sz="3600" b="1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600" b="1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বীজ গাণিতিক রাশি </a:t>
            </a:r>
          </a:p>
          <a:p>
            <a:r>
              <a:rPr lang="bn-BD" sz="3600" b="1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বিশেষ পাঠঃ ৩.১   </a:t>
            </a:r>
            <a:r>
              <a:rPr lang="en-US" sz="3600" b="1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600" b="1" dirty="0" smtClean="0">
              <a:ln w="0">
                <a:solidFill>
                  <a:srgbClr val="0000FF"/>
                </a:solidFill>
              </a:ln>
              <a:gradFill flip="none" rotWithShape="1">
                <a:gsLst>
                  <a:gs pos="24000">
                    <a:srgbClr val="FF0000"/>
                  </a:gs>
                  <a:gs pos="50000">
                    <a:srgbClr val="00B050"/>
                  </a:gs>
                  <a:gs pos="82000">
                    <a:srgbClr val="00206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ছাত্র-ছাত্রীঃ</a:t>
            </a:r>
            <a:r>
              <a:rPr lang="en-US" sz="3600" b="1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১০০ </a:t>
            </a:r>
            <a:endParaRPr lang="bn-BD" sz="3600" b="1" dirty="0" smtClean="0">
              <a:ln w="0">
                <a:solidFill>
                  <a:srgbClr val="0000FF"/>
                </a:solidFill>
              </a:ln>
              <a:gradFill flip="none" rotWithShape="1">
                <a:gsLst>
                  <a:gs pos="24000">
                    <a:srgbClr val="FF0000"/>
                  </a:gs>
                  <a:gs pos="50000">
                    <a:srgbClr val="00B050"/>
                  </a:gs>
                  <a:gs pos="82000">
                    <a:srgbClr val="00206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cap="none" spc="0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উপঃ</a:t>
            </a:r>
            <a:r>
              <a:rPr lang="en-US" sz="3600" b="1" cap="none" spc="0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৭০ </a:t>
            </a:r>
            <a:endParaRPr lang="bn-BD" sz="3600" b="1" cap="none" spc="0" dirty="0" smtClean="0">
              <a:ln w="0">
                <a:solidFill>
                  <a:srgbClr val="0000FF"/>
                </a:solidFill>
              </a:ln>
              <a:gradFill flip="none" rotWithShape="1">
                <a:gsLst>
                  <a:gs pos="24000">
                    <a:srgbClr val="FF0000"/>
                  </a:gs>
                  <a:gs pos="50000">
                    <a:srgbClr val="00B050"/>
                  </a:gs>
                  <a:gs pos="82000">
                    <a:srgbClr val="00206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3600" b="1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16/১০/১৯</a:t>
            </a:r>
            <a:r>
              <a:rPr lang="en-US" sz="3600" dirty="0" smtClean="0">
                <a:ln w="0">
                  <a:solidFill>
                    <a:srgbClr val="0000FF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0" cap="none" spc="0" dirty="0">
              <a:ln w="0">
                <a:solidFill>
                  <a:srgbClr val="0000FF"/>
                </a:solidFill>
              </a:ln>
              <a:gradFill flip="none" rotWithShape="1">
                <a:gsLst>
                  <a:gs pos="24000">
                    <a:srgbClr val="FF0000"/>
                  </a:gs>
                  <a:gs pos="50000">
                    <a:srgbClr val="00B050"/>
                  </a:gs>
                  <a:gs pos="82000">
                    <a:srgbClr val="00206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0496" y="853021"/>
            <a:ext cx="1640539" cy="10081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534" y="0"/>
            <a:ext cx="1189493" cy="99425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647" y="3002564"/>
            <a:ext cx="1189493" cy="9942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214" y="6001302"/>
            <a:ext cx="1189493" cy="9942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313" y="-54184"/>
            <a:ext cx="1189493" cy="99425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32" y="5973997"/>
            <a:ext cx="1189493" cy="9942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940" y="5886650"/>
            <a:ext cx="1189493" cy="99425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507" y="-15733"/>
            <a:ext cx="1189493" cy="9942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002" y="2434745"/>
            <a:ext cx="1189493" cy="99425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492" y="5253"/>
            <a:ext cx="847073" cy="84707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648" y="1271015"/>
            <a:ext cx="847073" cy="84707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601" y="4460450"/>
            <a:ext cx="847073" cy="84707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594" y="6067909"/>
            <a:ext cx="847073" cy="84707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728" y="6074892"/>
            <a:ext cx="847073" cy="84707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720" y="1639414"/>
            <a:ext cx="847073" cy="84707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426" y="4745451"/>
            <a:ext cx="847073" cy="84707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136" y="-22905"/>
            <a:ext cx="847073" cy="84707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544" y="3928649"/>
            <a:ext cx="1810209" cy="163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9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blipFill>
            <a:blip r:embed="rId3"/>
            <a:tile tx="0" ty="0" sx="100000" sy="100000" flip="none" algn="tl"/>
          </a:blip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635" y="2224891"/>
            <a:ext cx="2346963" cy="17762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232" y="4493366"/>
            <a:ext cx="1724287" cy="16197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871" y="4468026"/>
            <a:ext cx="1795234" cy="15489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081" y="2203817"/>
            <a:ext cx="1958750" cy="17762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07" y="2118071"/>
            <a:ext cx="1998777" cy="17786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02" y="4282464"/>
            <a:ext cx="1303968" cy="17719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86" y="4316468"/>
            <a:ext cx="1197240" cy="1737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634" y="2219651"/>
            <a:ext cx="1744597" cy="17445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3855" y="4489291"/>
            <a:ext cx="1622139" cy="16221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117" y="4342241"/>
            <a:ext cx="1649936" cy="17710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0085406" y="2298978"/>
            <a:ext cx="1439043" cy="1776264"/>
          </a:xfrm>
          <a:prstGeom prst="rect">
            <a:avLst/>
          </a:prstGeom>
        </p:spPr>
      </p:pic>
      <p:sp>
        <p:nvSpPr>
          <p:cNvPr id="16" name="32-Point Star 15"/>
          <p:cNvSpPr/>
          <p:nvPr/>
        </p:nvSpPr>
        <p:spPr>
          <a:xfrm>
            <a:off x="3226081" y="563180"/>
            <a:ext cx="6897393" cy="1636086"/>
          </a:xfrm>
          <a:prstGeom prst="star3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</a:rPr>
              <a:t>চিত্রগুলো </a:t>
            </a:r>
            <a:r>
              <a:rPr lang="en-US" sz="4400" b="1" dirty="0" err="1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</a:rPr>
              <a:t>লক্ষ্য</a:t>
            </a:r>
            <a:r>
              <a:rPr lang="en-US" sz="44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</a:rPr>
              <a:t>কর</a:t>
            </a:r>
            <a:r>
              <a:rPr lang="en-US" sz="44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701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solidFill>
            <a:srgbClr val="00B05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2860791" y="1251077"/>
            <a:ext cx="57951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600" b="1" cap="none" spc="0" dirty="0" smtClean="0">
                <a:ln w="9525">
                  <a:solidFill>
                    <a:srgbClr val="FF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তাহলে আজকের পাঠ </a:t>
            </a:r>
            <a:endParaRPr lang="en-US" sz="6600" b="1" cap="none" spc="0" dirty="0">
              <a:ln w="9525">
                <a:solidFill>
                  <a:srgbClr val="FF0000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0" name="32-Point Star 59"/>
          <p:cNvSpPr/>
          <p:nvPr/>
        </p:nvSpPr>
        <p:spPr>
          <a:xfrm>
            <a:off x="1910686" y="2219651"/>
            <a:ext cx="9243184" cy="3544528"/>
          </a:xfrm>
          <a:prstGeom prst="star32">
            <a:avLst>
              <a:gd name="adj" fmla="val 34303"/>
            </a:avLst>
          </a:prstGeom>
          <a:gradFill flip="none" rotWithShape="1">
            <a:gsLst>
              <a:gs pos="20000">
                <a:srgbClr val="FFFF00"/>
              </a:gs>
              <a:gs pos="67000">
                <a:srgbClr val="00B05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বীজগাণিতিক রাশি </a:t>
            </a:r>
            <a:endParaRPr lang="en-US" sz="4400" b="1" dirty="0">
              <a:ln w="12700">
                <a:solidFill>
                  <a:srgbClr val="0000FF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524" y="809458"/>
            <a:ext cx="17145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8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blipFill>
            <a:blip r:embed="rId3"/>
            <a:tile tx="0" ty="0" sx="100000" sy="100000" flip="none" algn="tl"/>
          </a:blip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650783" y="2196778"/>
            <a:ext cx="10107254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bn-BD" sz="60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</a:p>
          <a:p>
            <a:r>
              <a:rPr lang="bn-BD" sz="60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চলক</a:t>
            </a:r>
            <a:r>
              <a:rPr lang="en-US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কি বলতে পারবে। </a:t>
            </a:r>
          </a:p>
          <a:p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BD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 নির্ণয়ের সূত্র বলতে পারবে। </a:t>
            </a:r>
          </a:p>
          <a:p>
            <a:r>
              <a:rPr lang="bn-BD" sz="60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 নির্ণয়ের সূত্র </a:t>
            </a:r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BD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 পারবে</a:t>
            </a:r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6000" b="1" dirty="0">
              <a:ln w="12700">
                <a:solidFill>
                  <a:srgbClr val="C00000"/>
                </a:solidFill>
                <a:prstDash val="solid"/>
              </a:ln>
              <a:gradFill flip="none" rotWithShape="1">
                <a:gsLst>
                  <a:gs pos="43000">
                    <a:schemeClr val="tx1"/>
                  </a:gs>
                  <a:gs pos="16000">
                    <a:srgbClr val="00B050"/>
                  </a:gs>
                  <a:gs pos="72000">
                    <a:srgbClr val="0000FF"/>
                  </a:gs>
                </a:gsLst>
                <a:lin ang="16200000" scaled="1"/>
                <a:tileRect/>
              </a:gra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ouble Wave 2"/>
          <p:cNvSpPr/>
          <p:nvPr/>
        </p:nvSpPr>
        <p:spPr>
          <a:xfrm>
            <a:off x="3998794" y="723413"/>
            <a:ext cx="3274461" cy="1351704"/>
          </a:xfrm>
          <a:prstGeom prst="doubleWave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>
            <a:prstTxWarp prst="textDoubleWave1">
              <a:avLst/>
            </a:prstTxWarp>
          </a:bodyPr>
          <a:lstStyle/>
          <a:p>
            <a:r>
              <a:rPr lang="bn-BD" sz="6600" b="1" dirty="0" smtClean="0">
                <a:ln w="12700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1250">
                      <a:srgbClr val="FFFF00"/>
                    </a:gs>
                    <a:gs pos="45000">
                      <a:srgbClr val="FFFF00"/>
                    </a:gs>
                    <a:gs pos="18000">
                      <a:srgbClr val="00B050"/>
                    </a:gs>
                    <a:gs pos="71000">
                      <a:srgbClr val="FF0000"/>
                    </a:gs>
                  </a:gsLst>
                  <a:lin ang="5400000" scaled="1"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6600" b="1" dirty="0" smtClean="0">
                <a:ln w="12700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FFFF00"/>
                    </a:gs>
                    <a:gs pos="38000">
                      <a:srgbClr val="FFFF00"/>
                    </a:gs>
                    <a:gs pos="100000">
                      <a:srgbClr val="FF0000"/>
                    </a:gs>
                  </a:gsLst>
                  <a:lin ang="5400000" scaled="1"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6600" b="1" dirty="0">
              <a:ln w="12700">
                <a:solidFill>
                  <a:srgbClr val="C00000"/>
                </a:solidFill>
                <a:prstDash val="solid"/>
              </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38000">
                    <a:srgbClr val="FFFF00"/>
                  </a:gs>
                  <a:gs pos="100000">
                    <a:srgbClr val="FF0000"/>
                  </a:gs>
                </a:gsLst>
                <a:lin ang="5400000" scaled="1"/>
              </a:gra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683" y="866676"/>
            <a:ext cx="3239668" cy="192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8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938"/>
            </a:avLst>
          </a:prstGeom>
          <a:solidFill>
            <a:srgbClr val="0000FF"/>
          </a:solidFill>
          <a:ln w="762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lowchart: Preparation 5"/>
          <p:cNvSpPr/>
          <p:nvPr/>
        </p:nvSpPr>
        <p:spPr>
          <a:xfrm>
            <a:off x="3330052" y="832513"/>
            <a:ext cx="5254388" cy="1864877"/>
          </a:xfrm>
          <a:prstGeom prst="flowChartPreparati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Inverted">
              <a:avLst/>
            </a:prstTxWarp>
          </a:bodyPr>
          <a:lstStyle/>
          <a:p>
            <a:pPr algn="ctr"/>
            <a:r>
              <a:rPr lang="bn-BD" sz="4800" dirty="0">
                <a:ln w="0"/>
                <a:solidFill>
                  <a:srgbClr val="00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 টি দেখ </a:t>
            </a:r>
            <a:endParaRPr lang="en-US" sz="4800" dirty="0">
              <a:ln w="0"/>
              <a:solidFill>
                <a:srgbClr val="0000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2740317"/>
              </p:ext>
            </p:extLst>
          </p:nvPr>
        </p:nvGraphicFramePr>
        <p:xfrm>
          <a:off x="4337050" y="3084513"/>
          <a:ext cx="35179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Packager Shell Object" showAsIcon="1" r:id="rId3" imgW="3518640" imgH="685800" progId="Package">
                  <p:embed/>
                </p:oleObj>
              </mc:Choice>
              <mc:Fallback>
                <p:oleObj name="Packager Shell Object" showAsIcon="1" r:id="rId3" imgW="351864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37050" y="3084513"/>
                        <a:ext cx="35179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85" y="832513"/>
            <a:ext cx="2868667" cy="251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79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solidFill>
            <a:srgbClr val="00B05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76884" y="1946450"/>
            <a:ext cx="103371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BD" sz="6000" b="1" u="sng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চলকঃ</a:t>
            </a:r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বীজগাণিতিক রাশিতে ব্যবহৃত অক্ষর প্রতিকগুলো চলক,এদের মান নির্দিষ্ট নয়।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98943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984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286602" y="300251"/>
            <a:ext cx="11641541" cy="6264321"/>
          </a:xfrm>
          <a:prstGeom prst="frame">
            <a:avLst>
              <a:gd name="adj1" fmla="val 4344"/>
            </a:avLst>
          </a:prstGeom>
          <a:solidFill>
            <a:srgbClr val="00B0F0"/>
          </a:solidFill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2793242" y="776664"/>
            <a:ext cx="4600135" cy="1871003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8000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32-Point Star 5"/>
          <p:cNvSpPr/>
          <p:nvPr/>
        </p:nvSpPr>
        <p:spPr>
          <a:xfrm>
            <a:off x="928048" y="2647667"/>
            <a:ext cx="10112991" cy="3179928"/>
          </a:xfrm>
          <a:prstGeom prst="star32">
            <a:avLst/>
          </a:prstGeom>
          <a:gradFill>
            <a:gsLst>
              <a:gs pos="15000">
                <a:srgbClr val="FFFF00"/>
              </a:gs>
              <a:gs pos="72000">
                <a:srgbClr val="0000FF"/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15000">
                      <a:schemeClr val="tx1"/>
                    </a:gs>
                    <a:gs pos="72000">
                      <a:srgbClr val="FF0000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চলক কি ?  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15000">
                    <a:schemeClr val="tx1"/>
                  </a:gs>
                  <a:gs pos="72000">
                    <a:srgbClr val="FF0000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487" y="648550"/>
            <a:ext cx="3265839" cy="217722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2756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4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solidFill>
            <a:srgbClr val="00B05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916663" y="605089"/>
                <a:ext cx="7130465" cy="572971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r>
                  <a:rPr lang="bn-BD" sz="4000" b="1" u="sng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প্রয়োজনীয় সূত্রঃ</a:t>
                </a:r>
              </a:p>
              <a:p>
                <a:r>
                  <a:rPr lang="bn-BD" sz="40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১।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000" b="1" i="1" smtClean="0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000" b="1" i="1" smtClean="0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000" b="1" i="1" smtClean="0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4000" b="1" i="1" smtClean="0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𝒂𝒃</m:t>
                        </m:r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 b="1" dirty="0" smtClean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0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bn-BD" sz="40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0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0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000" b="1" i="1" smtClean="0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40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sSup>
                      <m:sSupPr>
                        <m:ctrlP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𝒂𝒃</m:t>
                        </m:r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 b="1" dirty="0" smtClean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0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bn-BD" sz="40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sSup>
                      <m:sSupPr>
                        <m:ctrlP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=(</m:t>
                    </m:r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)(</m:t>
                    </m:r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)</m:t>
                    </m:r>
                  </m:oMath>
                </a14:m>
                <a:endParaRPr lang="bn-BD" sz="4000" b="1" dirty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4000" b="1" u="sng" dirty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প্রয়োজনীয় </a:t>
                </a:r>
                <a:r>
                  <a:rPr lang="bn-BD" sz="4000" b="1" u="sng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অনুসিদ্বান্তঃ</a:t>
                </a:r>
              </a:p>
              <a:p>
                <a:r>
                  <a:rPr lang="bn-BD" sz="40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৪।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bn-BD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bn-BD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000" b="1" i="1" smtClean="0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000" b="1" i="1" smtClean="0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000" b="1" i="1" smtClean="0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4000" b="1" i="1" smtClean="0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  <m:r>
                      <a:rPr lang="bn-BD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4000" b="1" dirty="0" smtClean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000" b="1" dirty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bn-BD" sz="40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0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bn-BD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0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bn-BD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0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0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000" b="1" i="1" smtClean="0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40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0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40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  <m:r>
                      <a:rPr lang="bn-BD" sz="40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4000" b="1" dirty="0" smtClean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0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bn-BD" sz="40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0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0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0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40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</m:oMath>
                </a14:m>
                <a:endParaRPr lang="en-US" sz="4000" b="1" dirty="0" smtClean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0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bn-BD" sz="40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0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0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000" b="1" i="1" smtClean="0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40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4000" b="1" i="1" smtClean="0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0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0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0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</m:oMath>
                </a14:m>
                <a:endParaRPr lang="bn-BD" sz="4000" b="1" dirty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6663" y="605089"/>
                <a:ext cx="7130465" cy="57297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718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pattFill prst="smCheck">
            <a:fgClr>
              <a:srgbClr val="00B050"/>
            </a:fgClr>
            <a:bgClr>
              <a:schemeClr val="bg1"/>
            </a:bgClr>
          </a:pattFill>
          <a:ln w="762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917501" y="1786809"/>
                <a:ext cx="10358138" cy="177304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সমস্যা-</a:t>
                </a:r>
                <a:r>
                  <a:rPr lang="bn-BD" sz="54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৬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𝒚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এবং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𝒙𝒚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𝟔𝟑</m:t>
                    </m:r>
                  </m:oMath>
                </a14:m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</a:p>
              <a:p>
                <a:r>
                  <a:rPr lang="en-US" sz="54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  <m:sup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𝒚</m:t>
                        </m:r>
                      </m:e>
                      <m:sup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এর মান নির্ণয় কর। </a:t>
                </a: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501" y="1786809"/>
                <a:ext cx="10358138" cy="177304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619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739"/>
            </a:avLst>
          </a:prstGeom>
          <a:blipFill>
            <a:blip r:embed="rId2"/>
            <a:tile tx="0" ty="0" sx="100000" sy="100000" flip="none" algn="tl"/>
          </a:blipFill>
          <a:ln w="762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75262" y="483257"/>
                <a:ext cx="8841475" cy="6035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48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  <a:r>
                  <a:rPr lang="en-US" sz="48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endParaRPr lang="bn-BD" sz="48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8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দেওয়া আছে,</a:t>
                </a:r>
                <a:r>
                  <a:rPr lang="en-US" sz="48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𝒚</m:t>
                    </m:r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bn-BD" sz="48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এবং</a:t>
                </a:r>
                <a:r>
                  <a:rPr lang="en-US" sz="48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14:m>
                  <m:oMath xmlns:m="http://schemas.openxmlformats.org/officeDocument/2006/math"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𝒙𝒚</m:t>
                    </m:r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𝟔𝟑</m:t>
                    </m:r>
                  </m:oMath>
                </a14:m>
                <a:endParaRPr lang="bn-BD" sz="48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8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cs typeface="NikoshBAN" panose="02000000000000000000" pitchFamily="2" charset="0"/>
                  </a:rPr>
                  <a:t>প্রদত্ত রাশি=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8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8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  <m:sup>
                        <m:r>
                          <a:rPr lang="en-US" sz="48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en-US" sz="48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8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𝒚</m:t>
                        </m:r>
                      </m:e>
                      <m:sup>
                        <m:r>
                          <a:rPr lang="en-US" sz="48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endParaRPr lang="bn-BD" sz="4800" b="1" i="1" dirty="0" smtClean="0">
                  <a:ln/>
                  <a:gradFill flip="none" rotWithShape="1"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0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               </a:t>
                </a:r>
                <a:r>
                  <a:rPr lang="en-US" sz="40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 </a:t>
                </a:r>
                <a:r>
                  <a:rPr lang="bn-BD" sz="40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32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32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0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  <m:r>
                          <a:rPr lang="en-US" sz="40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40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𝒚</m:t>
                        </m:r>
                        <m:r>
                          <a:rPr lang="en-US" sz="32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32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2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m:rPr>
                        <m:nor/>
                      </m:rPr>
                      <a:rPr lang="en-US" sz="4800" b="1" dirty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m:t>‍</m:t>
                    </m:r>
                    <m:r>
                      <a:rPr lang="en-US" sz="4800" b="1" i="1" dirty="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𝒙𝒚</m:t>
                    </m:r>
                  </m:oMath>
                </a14:m>
                <a:endParaRPr lang="bn-BD" sz="4800" b="1" dirty="0" smtClean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8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  <m: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𝟔𝟑</m:t>
                    </m:r>
                  </m:oMath>
                </a14:m>
                <a:endParaRPr lang="bn-BD" sz="48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800" b="1" dirty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0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            </m:t>
                    </m:r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𝟏𝟐𝟔</m:t>
                    </m:r>
                  </m:oMath>
                </a14:m>
                <a:endParaRPr lang="en-US" sz="48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en-US" sz="48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</a:t>
                </a:r>
                <a:r>
                  <a:rPr lang="bn-BD" sz="48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𝟏𝟑𝟎</m:t>
                    </m:r>
                  </m:oMath>
                </a14:m>
                <a:endParaRPr lang="en-US" sz="48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  <a:p>
                <a:pPr algn="just"/>
                <a:r>
                  <a:rPr lang="en-US" sz="48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48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𝑨𝒏𝒔</m:t>
                    </m:r>
                    <m:r>
                      <a:rPr lang="en-US" sz="48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48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𝟏𝟑𝟎</m:t>
                    </m:r>
                  </m:oMath>
                </a14:m>
                <a:endParaRPr lang="en-US" sz="4800" b="1" dirty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262" y="483257"/>
                <a:ext cx="8841475" cy="603511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697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blipFill>
            <a:blip r:embed="rId4"/>
            <a:tile tx="0" ty="0" sx="100000" sy="100000" flip="none" algn="tl"/>
          </a:blip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p:sp>
        <p:nvSpPr>
          <p:cNvPr id="60" name="32-Point Star 59"/>
          <p:cNvSpPr/>
          <p:nvPr/>
        </p:nvSpPr>
        <p:spPr>
          <a:xfrm>
            <a:off x="2053101" y="682425"/>
            <a:ext cx="5623079" cy="2083428"/>
          </a:xfrm>
          <a:prstGeom prst="star32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9525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22000">
                      <a:srgbClr val="FF0000"/>
                    </a:gs>
                    <a:gs pos="58000">
                      <a:srgbClr val="7030A0">
                        <a:shade val="67500"/>
                        <a:satMod val="115000"/>
                      </a:srgbClr>
                    </a:gs>
                    <a:gs pos="84000">
                      <a:srgbClr val="0070C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জোড়ায় কাজ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042" y="661007"/>
            <a:ext cx="2863333" cy="23458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917501" y="3157548"/>
                <a:ext cx="10358138" cy="177304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সমস্যা-</a:t>
                </a:r>
                <a:r>
                  <a:rPr lang="bn-BD" sz="54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৬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𝒚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𝟓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এবং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𝒙𝒚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𝟓𝟎</m:t>
                    </m:r>
                  </m:oMath>
                </a14:m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</a:p>
              <a:p>
                <a:r>
                  <a:rPr lang="en-US" sz="54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  <m:sup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𝒚</m:t>
                        </m:r>
                      </m:e>
                      <m:sup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এর মান নির্ণয় কর। </a:t>
                </a:r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501" y="3157548"/>
                <a:ext cx="10358138" cy="177304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195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739"/>
            </a:avLst>
          </a:prstGeom>
          <a:blipFill>
            <a:blip r:embed="rId2"/>
            <a:tile tx="0" ty="0" sx="100000" sy="100000" flip="none" algn="tl"/>
          </a:blipFill>
          <a:ln w="762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24395" y="1730092"/>
                <a:ext cx="10543209" cy="275960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সমস্যা-</a:t>
                </a:r>
                <a:r>
                  <a:rPr lang="en-US" sz="60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f>
                      <m:fPr>
                        <m:ctrlP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den>
                    </m:f>
                    <m:r>
                      <a:rPr lang="en-US" sz="6000" b="1" i="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6000" b="1" i="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</m:oMath>
                </a14:m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প্রমাণ কর যে,</a:t>
                </a:r>
                <a:endParaRPr lang="en-US" sz="6000" b="1" dirty="0" smtClean="0">
                  <a:ln/>
                  <a:gradFill flip="none" rotWithShape="1"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60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</a:t>
                </a:r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  <m:sup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</m:sup>
                    </m:sSup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60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60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60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𝟒</m:t>
                            </m:r>
                          </m:sup>
                        </m:sSup>
                      </m:den>
                    </m:f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𝟑𝟐𝟐</m:t>
                    </m:r>
                  </m:oMath>
                </a14:m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395" y="1730092"/>
                <a:ext cx="10543209" cy="275960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389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739"/>
            </a:avLst>
          </a:prstGeom>
          <a:blipFill>
            <a:blip r:embed="rId2"/>
            <a:stretch>
              <a:fillRect/>
            </a:stretch>
          </a:blipFill>
          <a:ln w="762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75262" y="483257"/>
                <a:ext cx="8841475" cy="59551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48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  <a:r>
                  <a:rPr lang="en-US" sz="48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7.</a:t>
                </a:r>
                <a:endParaRPr lang="bn-BD" sz="48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8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দেওয়া আছে, </a:t>
                </a:r>
                <a14:m>
                  <m:oMath xmlns:m="http://schemas.openxmlformats.org/officeDocument/2006/math"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f>
                      <m:fPr>
                        <m:ctrlPr>
                          <a:rPr lang="en-US" sz="48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8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den>
                    </m:f>
                    <m:r>
                      <a:rPr lang="en-US" sz="4800" b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800" b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</m:oMath>
                </a14:m>
                <a:r>
                  <a:rPr lang="en-US" sz="48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4800" b="1" dirty="0" smtClean="0">
                  <a:ln/>
                  <a:gradFill flip="none" rotWithShape="1"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BD" sz="4800" b="1" i="1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∴</m:t>
                      </m:r>
                      <m:sSup>
                        <m:sSupPr>
                          <m:ctrlPr>
                            <a:rPr lang="bn-BD" sz="4800" b="1" i="1" smtClean="0">
                              <a:ln w="0"/>
                              <a:gradFill flip="none" rotWithShape="1">
                                <a:gsLst>
                                  <a:gs pos="19000">
                                    <a:schemeClr val="tx1"/>
                                  </a:gs>
                                  <a:gs pos="50000">
                                    <a:srgbClr val="FF0000"/>
                                  </a:gs>
                                  <a:gs pos="100000">
                                    <a:srgbClr val="0000FF"/>
                                  </a:gs>
                                </a:gsLst>
                                <a:path path="circle">
                                  <a:fillToRect l="50000" t="50000" r="50000" b="50000"/>
                                </a:path>
                                <a:tileRect/>
                              </a:gra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sSupPr>
                        <m:e>
                          <m:r>
                            <a:rPr lang="en-US" sz="4800" b="1" i="1" smtClean="0">
                              <a:ln w="0"/>
                              <a:gradFill flip="none" rotWithShape="1">
                                <a:gsLst>
                                  <a:gs pos="19000">
                                    <a:schemeClr val="tx1"/>
                                  </a:gs>
                                  <a:gs pos="50000">
                                    <a:srgbClr val="FF0000"/>
                                  </a:gs>
                                  <a:gs pos="100000">
                                    <a:srgbClr val="0000FF"/>
                                  </a:gs>
                                </a:gsLst>
                                <a:path path="circle">
                                  <a:fillToRect l="50000" t="50000" r="50000" b="50000"/>
                                </a:path>
                                <a:tileRect/>
                              </a:gra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𝒙</m:t>
                          </m:r>
                        </m:e>
                        <m:sup>
                          <m:r>
                            <a:rPr lang="en-US" sz="4800" b="1" i="1" smtClean="0">
                              <a:ln w="0"/>
                              <a:gradFill flip="none" rotWithShape="1">
                                <a:gsLst>
                                  <a:gs pos="19000">
                                    <a:schemeClr val="tx1"/>
                                  </a:gs>
                                  <a:gs pos="50000">
                                    <a:srgbClr val="FF0000"/>
                                  </a:gs>
                                  <a:gs pos="100000">
                                    <a:srgbClr val="0000FF"/>
                                  </a:gs>
                                </a:gsLst>
                                <a:path path="circle">
                                  <a:fillToRect l="50000" t="50000" r="50000" b="50000"/>
                                </a:path>
                                <a:tileRect/>
                              </a:gra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𝟐</m:t>
                          </m:r>
                        </m:sup>
                      </m:sSup>
                      <m:r>
                        <a:rPr lang="en-US" sz="4800" b="1" i="1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+</m:t>
                      </m:r>
                      <m:f>
                        <m:fPr>
                          <m:ctrlPr>
                            <a:rPr lang="en-US" sz="4800" b="1" i="1" smtClean="0">
                              <a:ln w="0"/>
                              <a:gradFill flip="none" rotWithShape="1">
                                <a:gsLst>
                                  <a:gs pos="19000">
                                    <a:schemeClr val="tx1"/>
                                  </a:gs>
                                  <a:gs pos="50000">
                                    <a:srgbClr val="FF0000"/>
                                  </a:gs>
                                  <a:gs pos="100000">
                                    <a:srgbClr val="0000FF"/>
                                  </a:gs>
                                </a:gsLst>
                                <a:path path="circle">
                                  <a:fillToRect l="50000" t="50000" r="50000" b="50000"/>
                                </a:path>
                                <a:tileRect/>
                              </a:gra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ln w="0"/>
                              <a:gradFill flip="none" rotWithShape="1">
                                <a:gsLst>
                                  <a:gs pos="19000">
                                    <a:schemeClr val="tx1"/>
                                  </a:gs>
                                  <a:gs pos="50000">
                                    <a:srgbClr val="FF0000"/>
                                  </a:gs>
                                  <a:gs pos="100000">
                                    <a:srgbClr val="0000FF"/>
                                  </a:gs>
                                </a:gsLst>
                                <a:path path="circle">
                                  <a:fillToRect l="50000" t="50000" r="50000" b="50000"/>
                                </a:path>
                                <a:tileRect/>
                              </a:gra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US" sz="4800" b="1" i="1" smtClean="0">
                                  <a:ln w="0"/>
                                  <a:gradFill flip="none" rotWithShape="1">
                                    <a:gsLst>
                                      <a:gs pos="19000">
                                        <a:schemeClr val="tx1"/>
                                      </a:gs>
                                      <a:gs pos="50000">
                                        <a:srgbClr val="FF0000"/>
                                      </a:gs>
                                      <a:gs pos="100000">
                                        <a:srgbClr val="0000FF"/>
                                      </a:gs>
                                    </a:gsLst>
                                    <a:path path="circle">
                                      <a:fillToRect l="50000" t="50000" r="50000" b="50000"/>
                                    </a:path>
                                    <a:tileRect/>
                                  </a:gra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a:rPr lang="en-US" sz="4800" b="1" i="1" smtClean="0">
                                  <a:ln w="0"/>
                                  <a:gradFill flip="none" rotWithShape="1">
                                    <a:gsLst>
                                      <a:gs pos="19000">
                                        <a:schemeClr val="tx1"/>
                                      </a:gs>
                                      <a:gs pos="50000">
                                        <a:srgbClr val="FF0000"/>
                                      </a:gs>
                                      <a:gs pos="100000">
                                        <a:srgbClr val="0000FF"/>
                                      </a:gs>
                                    </a:gsLst>
                                    <a:path path="circle">
                                      <a:fillToRect l="50000" t="50000" r="50000" b="50000"/>
                                    </a:path>
                                    <a:tileRect/>
                                  </a:gra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4800" b="1" i="1" smtClean="0">
                                  <a:ln w="0"/>
                                  <a:gradFill flip="none" rotWithShape="1">
                                    <a:gsLst>
                                      <a:gs pos="19000">
                                        <a:schemeClr val="tx1"/>
                                      </a:gs>
                                      <a:gs pos="50000">
                                        <a:srgbClr val="FF0000"/>
                                      </a:gs>
                                      <a:gs pos="100000">
                                        <a:srgbClr val="0000FF"/>
                                      </a:gs>
                                    </a:gsLst>
                                    <a:path path="circle">
                                      <a:fillToRect l="50000" t="50000" r="50000" b="50000"/>
                                    </a:path>
                                    <a:tileRect/>
                                  </a:gra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4800" b="1" i="1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sSup>
                        <m:sSupPr>
                          <m:ctrlPr>
                            <a:rPr lang="en-US" sz="4800" b="1" i="1" smtClean="0">
                              <a:ln w="0"/>
                              <a:gradFill flip="none" rotWithShape="1">
                                <a:gsLst>
                                  <a:gs pos="19000">
                                    <a:schemeClr val="tx1"/>
                                  </a:gs>
                                  <a:gs pos="50000">
                                    <a:srgbClr val="FF0000"/>
                                  </a:gs>
                                  <a:gs pos="100000">
                                    <a:srgbClr val="0000FF"/>
                                  </a:gs>
                                </a:gsLst>
                                <a:path path="circle">
                                  <a:fillToRect l="50000" t="50000" r="50000" b="50000"/>
                                </a:path>
                                <a:tileRect/>
                              </a:gra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800" b="1" i="1" smtClean="0">
                                  <a:ln w="0"/>
                                  <a:gradFill flip="none" rotWithShape="1">
                                    <a:gsLst>
                                      <a:gs pos="19000">
                                        <a:schemeClr val="tx1"/>
                                      </a:gs>
                                      <a:gs pos="50000">
                                        <a:srgbClr val="FF0000"/>
                                      </a:gs>
                                      <a:gs pos="100000">
                                        <a:srgbClr val="0000FF"/>
                                      </a:gs>
                                    </a:gsLst>
                                    <a:path path="circle">
                                      <a:fillToRect l="50000" t="50000" r="50000" b="50000"/>
                                    </a:path>
                                    <a:tileRect/>
                                  </a:gra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dPr>
                            <m:e>
                              <m:r>
                                <a:rPr lang="en-US" sz="4800" b="1" i="1" smtClean="0">
                                  <a:ln w="0"/>
                                  <a:gradFill flip="none" rotWithShape="1">
                                    <a:gsLst>
                                      <a:gs pos="19000">
                                        <a:schemeClr val="tx1"/>
                                      </a:gs>
                                      <a:gs pos="50000">
                                        <a:srgbClr val="FF0000"/>
                                      </a:gs>
                                      <a:gs pos="100000">
                                        <a:srgbClr val="0000FF"/>
                                      </a:gs>
                                    </a:gsLst>
                                    <a:path path="circle">
                                      <a:fillToRect l="50000" t="50000" r="50000" b="50000"/>
                                    </a:path>
                                    <a:tileRect/>
                                  </a:gra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𝒙</m:t>
                              </m:r>
                              <m:r>
                                <a:rPr lang="en-US" sz="4800" b="1" i="1" smtClean="0">
                                  <a:ln w="0"/>
                                  <a:gradFill flip="none" rotWithShape="1">
                                    <a:gsLst>
                                      <a:gs pos="19000">
                                        <a:schemeClr val="tx1"/>
                                      </a:gs>
                                      <a:gs pos="50000">
                                        <a:srgbClr val="FF0000"/>
                                      </a:gs>
                                      <a:gs pos="100000">
                                        <a:srgbClr val="0000FF"/>
                                      </a:gs>
                                    </a:gsLst>
                                    <a:path path="circle">
                                      <a:fillToRect l="50000" t="50000" r="50000" b="50000"/>
                                    </a:path>
                                    <a:tileRect/>
                                  </a:gra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4800" b="1" i="1" smtClean="0">
                                      <a:ln w="0"/>
                                      <a:gradFill flip="none" rotWithShape="1">
                                        <a:gsLst>
                                          <a:gs pos="19000">
                                            <a:schemeClr val="tx1"/>
                                          </a:gs>
                                          <a:gs pos="50000">
                                            <a:srgbClr val="FF0000"/>
                                          </a:gs>
                                          <a:gs pos="100000">
                                            <a:srgbClr val="0000FF"/>
                                          </a:gs>
                                        </a:gsLst>
                                        <a:path path="circle">
                                          <a:fillToRect l="50000" t="50000" r="50000" b="50000"/>
                                        </a:path>
                                        <a:tileRect/>
                                      </a:gra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800" b="1" i="1" smtClean="0">
                                      <a:ln w="0"/>
                                      <a:gradFill flip="none" rotWithShape="1">
                                        <a:gsLst>
                                          <a:gs pos="19000">
                                            <a:schemeClr val="tx1"/>
                                          </a:gs>
                                          <a:gs pos="50000">
                                            <a:srgbClr val="FF0000"/>
                                          </a:gs>
                                          <a:gs pos="100000">
                                            <a:srgbClr val="0000FF"/>
                                          </a:gs>
                                        </a:gsLst>
                                        <a:path path="circle">
                                          <a:fillToRect l="50000" t="50000" r="50000" b="50000"/>
                                        </a:path>
                                        <a:tileRect/>
                                      </a:gra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sz="4800" b="1" i="1" smtClean="0">
                                      <a:ln w="0"/>
                                      <a:gradFill flip="none" rotWithShape="1">
                                        <a:gsLst>
                                          <a:gs pos="19000">
                                            <a:schemeClr val="tx1"/>
                                          </a:gs>
                                          <a:gs pos="50000">
                                            <a:srgbClr val="FF0000"/>
                                          </a:gs>
                                          <a:gs pos="100000">
                                            <a:srgbClr val="0000FF"/>
                                          </a:gs>
                                        </a:gsLst>
                                        <a:path path="circle">
                                          <a:fillToRect l="50000" t="50000" r="50000" b="50000"/>
                                        </a:path>
                                        <a:tileRect/>
                                      </a:gra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𝒙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4800" b="1" i="1" smtClean="0">
                              <a:ln w="0"/>
                              <a:gradFill flip="none" rotWithShape="1">
                                <a:gsLst>
                                  <a:gs pos="19000">
                                    <a:schemeClr val="tx1"/>
                                  </a:gs>
                                  <a:gs pos="50000">
                                    <a:srgbClr val="FF0000"/>
                                  </a:gs>
                                  <a:gs pos="100000">
                                    <a:srgbClr val="0000FF"/>
                                  </a:gs>
                                </a:gsLst>
                                <a:path path="circle">
                                  <a:fillToRect l="50000" t="50000" r="50000" b="50000"/>
                                </a:path>
                                <a:tileRect/>
                              </a:gra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𝟐</m:t>
                          </m:r>
                        </m:sup>
                      </m:sSup>
                      <m:r>
                        <a:rPr lang="en-US" sz="4800" b="1" i="1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+</m:t>
                      </m:r>
                      <m:r>
                        <a:rPr lang="en-US" sz="4800" b="1" i="1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𝟐</m:t>
                      </m:r>
                      <m:r>
                        <a:rPr lang="en-US" sz="4800" b="1" i="1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.</m:t>
                      </m:r>
                      <m:r>
                        <a:rPr lang="en-US" sz="4800" b="1" i="1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𝒙</m:t>
                      </m:r>
                      <m:r>
                        <a:rPr lang="en-US" sz="4800" b="1" i="1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.</m:t>
                      </m:r>
                      <m:f>
                        <m:fPr>
                          <m:ctrlPr>
                            <a:rPr lang="en-US" sz="4800" b="1" i="1" smtClean="0">
                              <a:ln w="0"/>
                              <a:gradFill flip="none" rotWithShape="1">
                                <a:gsLst>
                                  <a:gs pos="19000">
                                    <a:schemeClr val="tx1"/>
                                  </a:gs>
                                  <a:gs pos="50000">
                                    <a:srgbClr val="FF0000"/>
                                  </a:gs>
                                  <a:gs pos="100000">
                                    <a:srgbClr val="0000FF"/>
                                  </a:gs>
                                </a:gsLst>
                                <a:path path="circle">
                                  <a:fillToRect l="50000" t="50000" r="50000" b="50000"/>
                                </a:path>
                                <a:tileRect/>
                              </a:gra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ln w="0"/>
                              <a:gradFill flip="none" rotWithShape="1">
                                <a:gsLst>
                                  <a:gs pos="19000">
                                    <a:schemeClr val="tx1"/>
                                  </a:gs>
                                  <a:gs pos="50000">
                                    <a:srgbClr val="FF0000"/>
                                  </a:gs>
                                  <a:gs pos="100000">
                                    <a:srgbClr val="0000FF"/>
                                  </a:gs>
                                </a:gsLst>
                                <a:path path="circle">
                                  <a:fillToRect l="50000" t="50000" r="50000" b="50000"/>
                                </a:path>
                                <a:tileRect/>
                              </a:gra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800" b="1" i="1" smtClean="0">
                              <a:ln w="0"/>
                              <a:gradFill flip="none" rotWithShape="1">
                                <a:gsLst>
                                  <a:gs pos="19000">
                                    <a:schemeClr val="tx1"/>
                                  </a:gs>
                                  <a:gs pos="50000">
                                    <a:srgbClr val="FF0000"/>
                                  </a:gs>
                                  <a:gs pos="100000">
                                    <a:srgbClr val="0000FF"/>
                                  </a:gs>
                                </a:gsLst>
                                <a:path path="circle">
                                  <a:fillToRect l="50000" t="50000" r="50000" b="50000"/>
                                </a:path>
                                <a:tileRect/>
                              </a:gra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bn-BD" sz="4800" b="1" dirty="0" smtClean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8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  <m: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</m:oMath>
                </a14:m>
                <a:endParaRPr lang="bn-BD" sz="48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800" b="1" dirty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0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                 </m:t>
                    </m:r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𝟏𝟔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</m:oMath>
                </a14:m>
                <a:endParaRPr lang="en-US" sz="48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en-US" sz="48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</a:t>
                </a:r>
                <a:r>
                  <a:rPr lang="bn-BD" sz="48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𝟏𝟖</m:t>
                    </m:r>
                  </m:oMath>
                </a14:m>
                <a:endParaRPr lang="en-US" sz="48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262" y="483257"/>
                <a:ext cx="8841475" cy="595515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225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739"/>
            </a:avLst>
          </a:prstGeom>
          <a:blipFill>
            <a:blip r:embed="rId2"/>
            <a:tile tx="0" ty="0" sx="100000" sy="100000" flip="none" algn="tl"/>
          </a:blipFill>
          <a:ln w="762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FF"/>
                </a:solidFill>
              </a:ln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78874" y="483257"/>
                <a:ext cx="11222182" cy="66711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48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bn-BD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∴</m:t>
                    </m:r>
                    <m:sSup>
                      <m:sSupPr>
                        <m:ctrlPr>
                          <a:rPr lang="bn-BD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  <m:sup>
                        <m:r>
                          <a:rPr lang="en-US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</m:sup>
                    </m:sSup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en-US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4800" b="1" i="1" smtClean="0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800" b="1" i="1" smtClean="0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 smtClean="0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𝟒</m:t>
                            </m:r>
                          </m:sup>
                        </m:sSup>
                      </m:den>
                    </m:f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800" b="1" i="1" smtClean="0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4800" b="1" i="1" smtClean="0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 smtClean="0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 smtClean="0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en-US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800" b="1" i="1" smtClean="0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4800" b="1" i="1" smtClean="0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b="1" i="1" smtClean="0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𝟏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4800" b="1" i="1" smtClean="0">
                                        <a:ln w="0"/>
                                        <a:gradFill flip="none" rotWithShape="1">
                                          <a:gsLst>
                                            <a:gs pos="19000">
                                              <a:schemeClr val="tx1"/>
                                            </a:gs>
                                            <a:gs pos="50000">
                                              <a:srgbClr val="FF0000"/>
                                            </a:gs>
                                            <a:gs pos="100000">
                                              <a:srgbClr val="0000FF"/>
                                            </a:gs>
                                          </a:gsLst>
                                          <a:path path="circle">
                                            <a:fillToRect l="50000" t="50000" r="50000" b="50000"/>
                                          </a:path>
                                          <a:tileRect/>
                                        </a:gra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b="1" i="1" smtClean="0">
                                        <a:ln w="0"/>
                                        <a:gradFill flip="none" rotWithShape="1">
                                          <a:gsLst>
                                            <a:gs pos="19000">
                                              <a:schemeClr val="tx1"/>
                                            </a:gs>
                                            <a:gs pos="50000">
                                              <a:srgbClr val="FF0000"/>
                                            </a:gs>
                                            <a:gs pos="100000">
                                              <a:srgbClr val="0000FF"/>
                                            </a:gs>
                                          </a:gsLst>
                                          <a:path path="circle">
                                            <a:fillToRect l="50000" t="50000" r="50000" b="50000"/>
                                          </a:path>
                                          <a:tileRect/>
                                        </a:gra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sz="4800" b="1" i="1" smtClean="0">
                                        <a:ln w="0"/>
                                        <a:gradFill flip="none" rotWithShape="1">
                                          <a:gsLst>
                                            <a:gs pos="19000">
                                              <a:schemeClr val="tx1"/>
                                            </a:gs>
                                            <a:gs pos="50000">
                                              <a:srgbClr val="FF0000"/>
                                            </a:gs>
                                            <a:gs pos="100000">
                                              <a:srgbClr val="0000FF"/>
                                            </a:gs>
                                          </a:gsLst>
                                          <a:path path="circle">
                                            <a:fillToRect l="50000" t="50000" r="50000" b="50000"/>
                                          </a:path>
                                          <a:tileRect/>
                                        </a:gra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𝟐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en-US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endParaRPr lang="bn-BD" sz="4800" b="1" dirty="0" smtClean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8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</a:t>
                </a:r>
                <a:r>
                  <a:rPr lang="en-US" sz="48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=</m:t>
                        </m:r>
                        <m:d>
                          <m:dPr>
                            <m:ctrlPr>
                              <a:rPr lang="en-US" sz="4800" b="1" i="1" smtClean="0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4800" b="1" i="1" smtClean="0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sSupPr>
                              <m:e>
                                <m:r>
                                  <a:rPr lang="en-US" sz="4800" b="1" i="1" smtClean="0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800" b="1" i="1" smtClean="0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4800" b="1" i="1" smtClean="0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4800" b="1" i="1" smtClean="0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4800" b="1" i="1" smtClean="0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𝟏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4800" b="1" i="1" smtClean="0">
                                        <a:ln w="0"/>
                                        <a:gradFill flip="none" rotWithShape="1">
                                          <a:gsLst>
                                            <a:gs pos="19000">
                                              <a:schemeClr val="tx1"/>
                                            </a:gs>
                                            <a:gs pos="50000">
                                              <a:srgbClr val="FF0000"/>
                                            </a:gs>
                                            <a:gs pos="100000">
                                              <a:srgbClr val="0000FF"/>
                                            </a:gs>
                                          </a:gsLst>
                                          <a:path path="circle">
                                            <a:fillToRect l="50000" t="50000" r="50000" b="50000"/>
                                          </a:path>
                                          <a:tileRect/>
                                        </a:gradFill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800" b="1" i="1" smtClean="0">
                                        <a:ln w="0"/>
                                        <a:gradFill flip="none" rotWithShape="1">
                                          <a:gsLst>
                                            <a:gs pos="19000">
                                              <a:schemeClr val="tx1"/>
                                            </a:gs>
                                            <a:gs pos="50000">
                                              <a:srgbClr val="FF0000"/>
                                            </a:gs>
                                            <a:gs pos="100000">
                                              <a:srgbClr val="0000FF"/>
                                            </a:gs>
                                          </a:gsLst>
                                          <a:path path="circle">
                                            <a:fillToRect l="50000" t="50000" r="50000" b="50000"/>
                                          </a:path>
                                          <a:tileRect/>
                                        </a:gradFill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sz="4800" b="1" i="1" smtClean="0">
                                        <a:ln w="0"/>
                                        <a:gradFill flip="none" rotWithShape="1">
                                          <a:gsLst>
                                            <a:gs pos="19000">
                                              <a:schemeClr val="tx1"/>
                                            </a:gs>
                                            <a:gs pos="50000">
                                              <a:srgbClr val="FF0000"/>
                                            </a:gs>
                                            <a:gs pos="100000">
                                              <a:srgbClr val="0000FF"/>
                                            </a:gs>
                                          </a:gsLst>
                                          <a:path path="circle">
                                            <a:fillToRect l="50000" t="50000" r="50000" b="50000"/>
                                          </a:path>
                                          <a:tileRect/>
                                        </a:gradFill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𝟐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en-US" sz="48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sSup>
                      <m:sSupPr>
                        <m:ctrlP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  <m:sup>
                        <m: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f>
                      <m:fPr>
                        <m:ctrlP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48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endParaRPr lang="en-US" sz="4800" b="1" dirty="0" smtClean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en-US" sz="48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cs typeface="NikoshBAN" panose="02000000000000000000" pitchFamily="2" charset="0"/>
                  </a:rPr>
                  <a:t>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=</m:t>
                        </m:r>
                        <m:d>
                          <m:dPr>
                            <m:ctrlPr>
                              <a:rPr lang="en-US" sz="48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800" b="1" i="1" smtClean="0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𝟏𝟖</m:t>
                            </m:r>
                          </m:e>
                        </m:d>
                      </m:e>
                      <m:sup>
                        <m: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</m:oMath>
                </a14:m>
                <a:endParaRPr lang="bn-BD" sz="48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800" b="1" dirty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0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                 </m:t>
                    </m:r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𝟑𝟐𝟒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</m:oMath>
                </a14:m>
                <a:endParaRPr lang="en-US" sz="48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en-US" sz="48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</a:t>
                </a:r>
                <a:r>
                  <a:rPr lang="bn-BD" sz="48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8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𝟑𝟐𝟐</m:t>
                    </m:r>
                  </m:oMath>
                </a14:m>
                <a:endParaRPr lang="en-US" sz="48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  <a:p>
                <a:pPr algn="just"/>
                <a:r>
                  <a:rPr lang="en-US" sz="48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rPr>
                  <a:t> </a:t>
                </a:r>
                <a14:m>
                  <m:oMath xmlns:m="http://schemas.openxmlformats.org/officeDocument/2006/math">
                    <m:r>
                      <a:rPr lang="bn-BD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∴</m:t>
                    </m:r>
                    <m:sSup>
                      <m:sSupPr>
                        <m:ctrlPr>
                          <a:rPr lang="bn-BD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  <m:sup>
                        <m: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</m:sup>
                    </m:sSup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8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48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8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8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𝟒</m:t>
                            </m:r>
                          </m:sup>
                        </m:sSup>
                      </m:den>
                    </m:f>
                    <m:r>
                      <a:rPr lang="en-US" sz="4800" b="1" i="0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8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𝟑𝟐𝟐</m:t>
                    </m:r>
                    <m:r>
                      <a:rPr lang="bn-BD" sz="4800" b="1" i="0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(</m:t>
                    </m:r>
                    <m:r>
                      <a:rPr lang="bn-BD" sz="4800" b="1" i="0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প্রমাণিত</m:t>
                    </m:r>
                    <m:r>
                      <a:rPr lang="bn-BD" sz="4800" b="1" i="0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)</m:t>
                    </m:r>
                  </m:oMath>
                </a14:m>
                <a:endParaRPr lang="en-US" sz="4800" b="1" dirty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  <a:p>
                <a:pPr algn="just"/>
                <a:endParaRPr lang="en-US" sz="48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874" y="483257"/>
                <a:ext cx="11222182" cy="667112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5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535"/>
            </a:avLst>
          </a:prstGeom>
          <a:gradFill>
            <a:gsLst>
              <a:gs pos="35000">
                <a:schemeClr val="tx1"/>
              </a:gs>
              <a:gs pos="69000">
                <a:srgbClr val="FF0000"/>
              </a:gs>
              <a:gs pos="100000">
                <a:srgbClr val="0000FF"/>
              </a:gs>
            </a:gsLst>
            <a:path path="circle">
              <a:fillToRect l="50000" t="50000" r="50000" b="50000"/>
            </a:path>
          </a:gra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16-Point Star 2"/>
          <p:cNvSpPr/>
          <p:nvPr/>
        </p:nvSpPr>
        <p:spPr>
          <a:xfrm>
            <a:off x="2047164" y="464024"/>
            <a:ext cx="5186150" cy="1897039"/>
          </a:xfrm>
          <a:prstGeom prst="star1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60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0000FF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432" y="464024"/>
            <a:ext cx="3234091" cy="1990210"/>
          </a:xfrm>
          <a:prstGeom prst="ellipse">
            <a:avLst/>
          </a:prstGeom>
          <a:ln w="190500" cap="rnd">
            <a:solidFill>
              <a:srgbClr val="0000FF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50900" y="2825087"/>
                <a:ext cx="9746623" cy="23492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bn-BD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den>
                    </m:f>
                    <m:r>
                      <a:rPr lang="en-US" sz="6000" b="1" i="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6000" b="1" i="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</m:oMath>
                </a14:m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  <m:sup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</m:sup>
                    </m:sSup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60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60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60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𝟒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 মান নির্ণয় কর।  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900" y="2825087"/>
                <a:ext cx="9746623" cy="234929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65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gradFill flip="none" rotWithShape="1">
            <a:gsLst>
              <a:gs pos="40000">
                <a:srgbClr val="FF0000"/>
              </a:gs>
              <a:gs pos="68000">
                <a:srgbClr val="FFFF00"/>
              </a:gs>
              <a:gs pos="91000">
                <a:srgbClr val="0000FF"/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824395" y="1730092"/>
                <a:ext cx="10876078" cy="23492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সমস্যা-৮। </a:t>
                </a:r>
                <a14:m>
                  <m:oMath xmlns:m="http://schemas.openxmlformats.org/officeDocument/2006/math">
                    <m:r>
                      <a:rPr lang="en-US" sz="6000" b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2</m:t>
                    </m:r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num>
                      <m:den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den>
                    </m:f>
                    <m:r>
                      <a:rPr lang="en-US" sz="6000" b="1" i="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6000" b="1" i="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𝟑</m:t>
                    </m:r>
                  </m:oMath>
                </a14:m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  <m:sup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60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60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60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  <a:p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 মান নির্ণয় কর। </a:t>
                </a:r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395" y="1730092"/>
                <a:ext cx="10876078" cy="234929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481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739"/>
            </a:avLst>
          </a:prstGeom>
          <a:blipFill>
            <a:blip r:embed="rId2"/>
            <a:tile tx="0" ty="0" sx="100000" sy="100000" flip="none" algn="tl"/>
          </a:blipFill>
          <a:ln w="76200" cmpd="tri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482437" y="441693"/>
                <a:ext cx="7786254" cy="62620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36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  <a:r>
                  <a:rPr lang="en-US" sz="36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36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৮</a:t>
                </a:r>
                <a:r>
                  <a:rPr lang="en-US" sz="36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.</a:t>
                </a:r>
                <a:r>
                  <a:rPr lang="en-US" sz="3600" b="1" dirty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bn-BD" sz="36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দেওয়া আছে, </a:t>
                </a:r>
                <a14:m>
                  <m:oMath xmlns:m="http://schemas.openxmlformats.org/officeDocument/2006/math">
                    <m:r>
                      <a:rPr lang="en-US" sz="3600" b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2</m:t>
                    </m:r>
                    <m:r>
                      <a:rPr lang="en-US" sz="36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en-US" sz="36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en-US" sz="36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6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num>
                      <m:den>
                        <m:r>
                          <a:rPr lang="en-US" sz="36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den>
                    </m:f>
                    <m:r>
                      <a:rPr lang="en-US" sz="3600" b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3600" b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𝟑</m:t>
                    </m:r>
                  </m:oMath>
                </a14:m>
                <a:r>
                  <a:rPr lang="en-US" sz="36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bn-BD" sz="36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বা,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  <m:d>
                      <m:dPr>
                        <m:ctrlPr>
                          <a:rPr lang="en-US" sz="36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36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36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36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36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den>
                        </m:f>
                      </m:e>
                    </m:d>
                    <m:r>
                      <a:rPr lang="en-US" sz="36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36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endParaRPr lang="bn-BD" sz="3600" b="1" dirty="0" smtClean="0">
                  <a:ln/>
                  <a:gradFill flip="none" rotWithShape="1"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bn-BD" sz="36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বা, </a:t>
                </a:r>
                <a14:m>
                  <m:oMath xmlns:m="http://schemas.openxmlformats.org/officeDocument/2006/math">
                    <m:r>
                      <a:rPr lang="en-US" sz="36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en-US" sz="36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36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den>
                    </m:f>
                    <m:r>
                      <a:rPr lang="en-US" sz="36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6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bn-BD" sz="3600" b="1" dirty="0">
                  <a:ln/>
                  <a:gradFill flip="none" rotWithShape="1"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36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bn-BD" sz="36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∴</m:t>
                    </m:r>
                    <m:sSup>
                      <m:sSupPr>
                        <m:ctrlPr>
                          <a:rPr lang="bn-BD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  <m:sup>
                        <m: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36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36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36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36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6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36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𝒙</m:t>
                            </m:r>
                            <m:r>
                              <a:rPr lang="en-US" sz="3600" b="1" i="1" smtClean="0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3600" b="1" i="1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3600" b="1" i="1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3600" b="1" i="1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𝒙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36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36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36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en-US" sz="36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f>
                      <m:fPr>
                        <m:ctrlP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den>
                    </m:f>
                  </m:oMath>
                </a14:m>
                <a:endParaRPr lang="bn-BD" sz="36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3600" b="1" dirty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36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36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600" b="1" i="1" smtClean="0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3600" b="1" i="1" smtClean="0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effectLst>
                                      <a:outerShdw blurRad="38100" dist="19050" dir="2700000" algn="tl" rotWithShape="0">
                                        <a:schemeClr val="dk1">
                                          <a:alpha val="40000"/>
                                        </a:schemeClr>
                                      </a:outerShdw>
                                    </a:effectLst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3600" b="1" i="1" smtClean="0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effectLst>
                                      <a:outerShdw blurRad="38100" dist="19050" dir="2700000" algn="tl" rotWithShape="0">
                                        <a:schemeClr val="dk1">
                                          <a:alpha val="40000"/>
                                        </a:schemeClr>
                                      </a:outerShdw>
                                    </a:effectLst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𝟑</m:t>
                                </m:r>
                              </m:num>
                              <m:den>
                                <m:r>
                                  <a:rPr lang="en-US" sz="3600" b="1" i="1" smtClean="0">
                                    <a:ln w="0"/>
                                    <a:gradFill flip="none" rotWithShape="1">
                                      <a:gsLst>
                                        <a:gs pos="19000">
                                          <a:schemeClr val="tx1"/>
                                        </a:gs>
                                        <a:gs pos="50000">
                                          <a:srgbClr val="FF0000"/>
                                        </a:gs>
                                        <a:gs pos="100000">
                                          <a:srgbClr val="0000FF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  <a:tileRect/>
                                    </a:gradFill>
                                    <a:effectLst>
                                      <a:outerShdw blurRad="38100" dist="19050" dir="2700000" algn="tl" rotWithShape="0">
                                        <a:schemeClr val="dk1">
                                          <a:alpha val="40000"/>
                                        </a:schemeClr>
                                      </a:outerShdw>
                                    </a:effectLst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36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36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</m:oMath>
                </a14:m>
                <a:endParaRPr lang="bn-BD" sz="36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3600" b="1" dirty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𝟗</m:t>
                        </m:r>
                      </m:num>
                      <m:den>
                        <m:r>
                          <a:rPr lang="en-US" sz="36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</m:den>
                    </m:f>
                    <m:r>
                      <a:rPr lang="en-US" sz="36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36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</m:oMath>
                </a14:m>
                <a:endParaRPr lang="en-US" sz="3600" b="1" i="1" dirty="0" smtClean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en-US" sz="36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US" sz="36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𝟗</m:t>
                        </m:r>
                        <m:r>
                          <a:rPr lang="en-US" sz="36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36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𝟖</m:t>
                        </m:r>
                      </m:num>
                      <m:den>
                        <m: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</m:den>
                    </m:f>
                    <m:r>
                      <a:rPr lang="en-US" sz="36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36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Ans.</a:t>
                </a:r>
                <a:r>
                  <a:rPr lang="en-US" sz="3600" b="1" dirty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</m:den>
                    </m:f>
                  </m:oMath>
                </a14:m>
                <a:endParaRPr lang="en-US" sz="36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437" y="441693"/>
                <a:ext cx="7786254" cy="62620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27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078269" cy="6858000"/>
          </a:xfrm>
          <a:prstGeom prst="frame">
            <a:avLst>
              <a:gd name="adj1" fmla="val 3943"/>
            </a:avLst>
          </a:prstGeom>
          <a:gradFill flip="none" rotWithShape="1">
            <a:gsLst>
              <a:gs pos="83000">
                <a:srgbClr val="0000FF"/>
              </a:gs>
              <a:gs pos="58000">
                <a:srgbClr val="FFFF0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232013" y="232012"/>
            <a:ext cx="11627892" cy="6359857"/>
          </a:xfrm>
          <a:prstGeom prst="frame">
            <a:avLst>
              <a:gd name="adj1" fmla="val 4457"/>
            </a:avLst>
          </a:prstGeom>
          <a:gradFill flip="none" rotWithShape="1">
            <a:gsLst>
              <a:gs pos="79000">
                <a:srgbClr val="FF0000"/>
              </a:gs>
              <a:gs pos="35000">
                <a:srgbClr val="0000FF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32-Point Star 3"/>
          <p:cNvSpPr/>
          <p:nvPr/>
        </p:nvSpPr>
        <p:spPr>
          <a:xfrm>
            <a:off x="3497135" y="593885"/>
            <a:ext cx="4462818" cy="1897039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Flowchart: Terminator 5"/>
              <p:cNvSpPr/>
              <p:nvPr/>
            </p:nvSpPr>
            <p:spPr>
              <a:xfrm>
                <a:off x="1149927" y="2490924"/>
                <a:ext cx="9559637" cy="3715912"/>
              </a:xfrm>
              <a:prstGeom prst="flowChartTerminator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000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</a:t>
                </a:r>
                <a:r>
                  <a:rPr lang="en-US" sz="5400" b="1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bn-BD" sz="5400" b="1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5400" b="1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1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5400" b="1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5400" b="1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5400" b="1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  <m:r>
                          <a:rPr lang="en-US" sz="5400" b="1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5400" b="1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5400" b="1" i="1">
                        <a:ln>
                          <a:solidFill>
                            <a:schemeClr val="tx1"/>
                          </a:solidFill>
                        </a:ln>
                        <a:gradFill flip="none" rotWithShape="1">
                          <a:gsLst>
                            <a:gs pos="18000">
                              <a:srgbClr val="7030A0"/>
                            </a:gs>
                            <a:gs pos="50000">
                              <a:srgbClr val="0000FF"/>
                            </a:gs>
                            <a:gs pos="100000">
                              <a:srgbClr val="FF000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=?</m:t>
                    </m:r>
                  </m:oMath>
                </a14:m>
                <a:endParaRPr lang="bn-BD" sz="5400" b="1" dirty="0" smtClean="0">
                  <a:ln>
                    <a:solidFill>
                      <a:schemeClr val="tx1"/>
                    </a:solidFill>
                  </a:ln>
                  <a:gradFill flip="none" rotWithShape="1">
                    <a:gsLst>
                      <a:gs pos="18000">
                        <a:srgbClr val="7030A0"/>
                      </a:gs>
                      <a:gs pos="50000">
                        <a:srgbClr val="0000FF"/>
                      </a:gs>
                      <a:gs pos="100000">
                        <a:srgbClr val="FF00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5400" b="1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2</a:t>
                </a:r>
                <a:r>
                  <a:rPr lang="bn-BD" sz="5400" b="1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400" b="1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1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5400" b="1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5400" b="1" i="1">
                        <a:ln>
                          <a:solidFill>
                            <a:schemeClr val="tx1"/>
                          </a:solidFill>
                        </a:ln>
                        <a:gradFill flip="none" rotWithShape="1">
                          <a:gsLst>
                            <a:gs pos="18000">
                              <a:srgbClr val="7030A0"/>
                            </a:gs>
                            <a:gs pos="50000">
                              <a:srgbClr val="0000FF"/>
                            </a:gs>
                            <a:gs pos="100000">
                              <a:srgbClr val="FF000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en-US" sz="5400" b="1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1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5400" b="1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5400" b="1" i="1">
                        <a:ln>
                          <a:solidFill>
                            <a:schemeClr val="tx1"/>
                          </a:solidFill>
                        </a:ln>
                        <a:gradFill flip="none" rotWithShape="1">
                          <a:gsLst>
                            <a:gs pos="18000">
                              <a:srgbClr val="7030A0"/>
                            </a:gs>
                            <a:gs pos="50000">
                              <a:srgbClr val="0000FF"/>
                            </a:gs>
                            <a:gs pos="100000">
                              <a:srgbClr val="FF000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=?</m:t>
                    </m:r>
                  </m:oMath>
                </a14:m>
                <a:endParaRPr lang="en-US" sz="5400" b="1" dirty="0" smtClean="0">
                  <a:ln>
                    <a:solidFill>
                      <a:schemeClr val="tx1"/>
                    </a:solidFill>
                  </a:ln>
                  <a:gradFill flip="none" rotWithShape="1">
                    <a:gsLst>
                      <a:gs pos="18000">
                        <a:srgbClr val="7030A0"/>
                      </a:gs>
                      <a:gs pos="50000">
                        <a:srgbClr val="0000FF"/>
                      </a:gs>
                      <a:gs pos="100000">
                        <a:srgbClr val="FF00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5400" b="1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5400" b="1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3</a:t>
                </a:r>
                <a:r>
                  <a:rPr lang="bn-BD" sz="5400" b="1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en-US" sz="54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r>
                          <a:rPr lang="en-US" sz="54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den>
                    </m:f>
                    <m:r>
                      <a:rPr lang="en-US" sz="5400" b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5400" b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𝟑</m:t>
                    </m:r>
                  </m:oMath>
                </a14:m>
                <a:r>
                  <a:rPr lang="en-US" sz="54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54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54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  <a:r>
                  <a:rPr lang="bn-BD" sz="54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54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  <m:sup>
                        <m:r>
                          <a:rPr lang="en-US" sz="54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en-US" sz="54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54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5400" b="1" i="1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5400" b="1" i="1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5400" b="1" i="1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54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  <a:p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 </a:t>
                </a:r>
                <a:r>
                  <a:rPr lang="bn-BD" sz="54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মান নির্ণয় কর। </a:t>
                </a:r>
              </a:p>
            </p:txBody>
          </p:sp>
        </mc:Choice>
        <mc:Fallback xmlns="">
          <p:sp>
            <p:nvSpPr>
              <p:cNvPr id="6" name="Flowchart: Terminator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927" y="2490924"/>
                <a:ext cx="9559637" cy="3715912"/>
              </a:xfrm>
              <a:prstGeom prst="flowChartTerminator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187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658" y="1603564"/>
            <a:ext cx="6674006" cy="24953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24-Point Star 3"/>
          <p:cNvSpPr/>
          <p:nvPr/>
        </p:nvSpPr>
        <p:spPr>
          <a:xfrm>
            <a:off x="3152633" y="449097"/>
            <a:ext cx="5119170" cy="1269242"/>
          </a:xfrm>
          <a:prstGeom prst="star24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0"/>
                <a:gradFill>
                  <a:gsLst>
                    <a:gs pos="21000">
                      <a:srgbClr val="0000FF"/>
                    </a:gs>
                    <a:gs pos="52000">
                      <a:srgbClr val="FF0000"/>
                    </a:gs>
                    <a:gs pos="100000">
                      <a:schemeClr val="tx1"/>
                    </a:gs>
                    <a:gs pos="70000">
                      <a:srgbClr val="0000FF"/>
                    </a:gs>
                  </a:gsLst>
                  <a:lin ang="54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 </a:t>
            </a:r>
            <a:endParaRPr lang="en-US" sz="5400" dirty="0">
              <a:ln w="0"/>
              <a:gradFill>
                <a:gsLst>
                  <a:gs pos="21000">
                    <a:srgbClr val="0000FF"/>
                  </a:gs>
                  <a:gs pos="52000">
                    <a:srgbClr val="FF0000"/>
                  </a:gs>
                  <a:gs pos="100000">
                    <a:schemeClr val="tx1"/>
                  </a:gs>
                  <a:gs pos="70000">
                    <a:srgbClr val="0000FF"/>
                  </a:gs>
                </a:gsLst>
                <a:lin ang="5400000"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12192000" cy="6738425"/>
          </a:xfrm>
          <a:prstGeom prst="frame">
            <a:avLst>
              <a:gd name="adj1" fmla="val 6446"/>
            </a:avLst>
          </a:prstGeom>
          <a:pattFill prst="plaid">
            <a:fgClr>
              <a:srgbClr val="0000FF"/>
            </a:fgClr>
            <a:bgClr>
              <a:schemeClr val="bg1"/>
            </a:bgClr>
          </a:patt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1978034" y="3984162"/>
                <a:ext cx="9008414" cy="240745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6000" b="1" dirty="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3</m:t>
                    </m:r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𝟑</m:t>
                        </m:r>
                      </m:num>
                      <m:den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den>
                    </m:f>
                    <m:r>
                      <a:rPr lang="en-US" sz="6000" b="1" i="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6000" b="1" i="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𝟔</m:t>
                    </m:r>
                  </m:oMath>
                </a14:m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  <m:sup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60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60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6000" b="1" i="1" smtClean="0">
                                <a:ln/>
                                <a:gradFill flip="none" rotWithShape="1"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  <a:p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 মান নির্ণয় কর। </a:t>
                </a: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8034" y="3984162"/>
                <a:ext cx="9008414" cy="24074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953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6000" b="-5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9618" y="1732852"/>
            <a:ext cx="8641102" cy="363071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/>
            </a:prstTxWarp>
            <a:spAutoFit/>
          </a:bodyPr>
          <a:lstStyle/>
          <a:p>
            <a:r>
              <a:rPr lang="bn-BD" sz="13800" b="1" dirty="0" smtClean="0">
                <a:ln w="57150">
                  <a:solidFill>
                    <a:srgbClr val="0000FF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</a:rPr>
              <a:t>সবাইকে ধন্যবাদ </a:t>
            </a:r>
            <a:endParaRPr lang="en-US" sz="13800" b="1" dirty="0">
              <a:ln w="57150">
                <a:solidFill>
                  <a:srgbClr val="0000FF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8508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214</Words>
  <Application>Microsoft Office PowerPoint</Application>
  <PresentationFormat>Widescreen</PresentationFormat>
  <Paragraphs>93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NikoshBAN</vt:lpstr>
      <vt:lpstr>Times New Roman</vt:lpstr>
      <vt:lpstr>Vrinda</vt:lpstr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218</cp:revision>
  <dcterms:created xsi:type="dcterms:W3CDTF">2019-10-08T17:57:52Z</dcterms:created>
  <dcterms:modified xsi:type="dcterms:W3CDTF">2019-10-16T12:26:00Z</dcterms:modified>
</cp:coreProperties>
</file>