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57" r:id="rId3"/>
    <p:sldId id="295" r:id="rId4"/>
    <p:sldId id="259" r:id="rId5"/>
    <p:sldId id="261" r:id="rId6"/>
    <p:sldId id="290" r:id="rId7"/>
    <p:sldId id="289" r:id="rId8"/>
    <p:sldId id="294" r:id="rId9"/>
    <p:sldId id="271" r:id="rId10"/>
    <p:sldId id="283" r:id="rId11"/>
    <p:sldId id="272" r:id="rId12"/>
    <p:sldId id="291" r:id="rId13"/>
    <p:sldId id="292" r:id="rId14"/>
    <p:sldId id="293" r:id="rId15"/>
    <p:sldId id="282" r:id="rId16"/>
    <p:sldId id="275" r:id="rId17"/>
    <p:sldId id="273" r:id="rId18"/>
    <p:sldId id="274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6" y="-27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B0B2-B514-439C-B9D8-660D24871DD4}" type="datetimeFigureOut">
              <a:rPr lang="en-US" smtClean="0"/>
              <a:t>16-Oct-19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8B0F-AC0C-4C6D-B0BA-46F301EB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712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2138" y="1752602"/>
            <a:ext cx="10337562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2138" y="3611607"/>
            <a:ext cx="10337562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07" y="4953000"/>
            <a:ext cx="1216684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FA5C4-E5C3-4DCC-BDDD-2E9E2C34D8B4}" type="datetime1">
              <a:rPr lang="en-US" smtClean="0"/>
              <a:t>16-Oct-19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481330"/>
            <a:ext cx="10945654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BF78E-39AC-44A1-8FE1-EB42BC07EF65}" type="datetime1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2775" y="274641"/>
            <a:ext cx="236409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411938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D2850-1E54-405C-A401-98F810DCBFA3}" type="datetime1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E52C8-F5CA-42E7-8BDC-2294A84385E9}" type="datetime1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5" y="1059712"/>
            <a:ext cx="10337562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7345" y="2931712"/>
            <a:ext cx="6080919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2CD5A-D9FC-4ACA-889E-AD0F4BB1ED08}" type="datetime1">
              <a:rPr lang="en-US" smtClean="0"/>
              <a:t>16-Oct-19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3691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8897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EC88C-8115-4807-B809-612E2049D311}" type="datetime1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3050"/>
            <a:ext cx="1094565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5410200"/>
            <a:ext cx="537359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78047" y="5410200"/>
            <a:ext cx="537570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092" y="1444295"/>
            <a:ext cx="537359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1444295"/>
            <a:ext cx="537570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A2BF58-5066-4CCF-8CE6-1D06FEB18D38}" type="datetime1">
              <a:rPr lang="en-US" smtClean="0"/>
              <a:t>16-Oct-19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6C3CC-324B-4AB5-BD2A-FD7A76A790B6}" type="datetime1">
              <a:rPr lang="en-US" smtClean="0"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71919" y="6400800"/>
            <a:ext cx="1143001" cy="365760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4919" y="6400800"/>
            <a:ext cx="6224017" cy="365125"/>
          </a:xfrm>
        </p:spPr>
        <p:txBody>
          <a:bodyPr/>
          <a:lstStyle>
            <a:lvl1pPr>
              <a:defRPr sz="1200"/>
            </a:lvl1pPr>
            <a:extLst/>
          </a:lstStyle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dirty="0" smtClean="0"/>
              <a:t>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4876800"/>
            <a:ext cx="995102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78221" y="5355102"/>
            <a:ext cx="528634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6184" y="274320"/>
            <a:ext cx="994838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7186" y="6407944"/>
            <a:ext cx="2553986" cy="365760"/>
          </a:xfrm>
        </p:spPr>
        <p:txBody>
          <a:bodyPr/>
          <a:lstStyle>
            <a:extLst/>
          </a:lstStyle>
          <a:p>
            <a:fld id="{7D16F43E-567C-4C22-A577-5C03EB8C3462}" type="datetime1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878" y="5443402"/>
            <a:ext cx="952677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046" y="189968"/>
            <a:ext cx="1155374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BD41D-4064-4725-9424-590A628B93C6}" type="datetime1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25649" y="6407945"/>
            <a:ext cx="31264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4865122"/>
            <a:ext cx="1074060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2357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27563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8092" y="1481329"/>
            <a:ext cx="10945654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47186" y="6407944"/>
            <a:ext cx="2553986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C874F-E464-4270-B655-299256F3D5BD}" type="datetime1">
              <a:rPr lang="en-US" smtClean="0"/>
              <a:t>16-Oct-19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25649" y="6407945"/>
            <a:ext cx="31264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01172" y="6407945"/>
            <a:ext cx="48647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086-FC9A-4CFD-B1A7-A9053D77B13C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5" y="381000"/>
            <a:ext cx="119046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994">
        <p14:vortex dir="r"/>
      </p:transition>
    </mc:Choice>
    <mc:Fallback xmlns="">
      <p:transition spd="slow" advTm="2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5719" y="6400800"/>
            <a:ext cx="7443217" cy="457200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119" y="304800"/>
            <a:ext cx="1135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স্থির ব্যয়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(TFC)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স্বল্পমেয়াদে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স্থির ব্যয়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অব্যক্ত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অপ্রকাশিত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স্থির 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স্থির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অব্যক্ত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অপ্রকাশিত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স্থির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উৎপাদনের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স্থির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99918" y="2914778"/>
            <a:ext cx="5029200" cy="3790821"/>
            <a:chOff x="3873356" y="602531"/>
            <a:chExt cx="6881498" cy="5087644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4067185" y="602531"/>
              <a:ext cx="6687669" cy="4851231"/>
              <a:chOff x="561985" y="88612"/>
              <a:chExt cx="6687669" cy="4851231"/>
            </a:xfrm>
            <a:grpFill/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356519" y="4495800"/>
                <a:ext cx="4572000" cy="0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356519" y="381000"/>
                <a:ext cx="0" cy="4112172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356519" y="3200400"/>
                <a:ext cx="4343400" cy="0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721313" y="2907267"/>
                <a:ext cx="1528341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TFC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1985" y="88612"/>
                <a:ext cx="5715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79207" y="4343400"/>
                <a:ext cx="533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0719" y="4355068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0719" y="2895600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3010299" y="1981612"/>
              <a:ext cx="2526268" cy="800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 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9895" y="5105400"/>
              <a:ext cx="346622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মোট উৎপাদন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0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9E42-48C4-4E17-9DF0-DBA811A4048C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743" y="1676401"/>
            <a:ext cx="1145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স্থির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37719" y="228600"/>
            <a:ext cx="5334000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119" y="304800"/>
            <a:ext cx="1135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পরিবর্তনীয় ব্যয় বা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(TVC)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উৎপাদনের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পরিবর্তনীয় 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বলে। উৎপাদনের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হলে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না,তাকে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79604" y="1923156"/>
            <a:ext cx="5482915" cy="4277991"/>
            <a:chOff x="3981574" y="602531"/>
            <a:chExt cx="6734930" cy="5215842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4067185" y="602531"/>
              <a:ext cx="6649319" cy="4851231"/>
              <a:chOff x="561985" y="88612"/>
              <a:chExt cx="6649319" cy="4851231"/>
            </a:xfrm>
            <a:grpFill/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1356519" y="4495800"/>
                <a:ext cx="4572000" cy="0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356519" y="381000"/>
                <a:ext cx="0" cy="4112172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1356520" y="1219200"/>
                <a:ext cx="5257799" cy="3276598"/>
              </a:xfrm>
              <a:custGeom>
                <a:avLst/>
                <a:gdLst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977463 w 4840014"/>
                  <a:gd name="connsiteY2" fmla="*/ 1876097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1024759 w 4840014"/>
                  <a:gd name="connsiteY2" fmla="*/ 1907628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587767 w 4713890"/>
                  <a:gd name="connsiteY10" fmla="*/ 551794 h 2963918"/>
                  <a:gd name="connsiteX11" fmla="*/ 4713890 w 4713890"/>
                  <a:gd name="connsiteY11" fmla="*/ 0 h 2963918"/>
                  <a:gd name="connsiteX0" fmla="*/ 0 w 5029462"/>
                  <a:gd name="connsiteY0" fmla="*/ 2964861 h 2964861"/>
                  <a:gd name="connsiteX1" fmla="*/ 504497 w 5029462"/>
                  <a:gd name="connsiteY1" fmla="*/ 2271178 h 2964861"/>
                  <a:gd name="connsiteX2" fmla="*/ 1024759 w 5029462"/>
                  <a:gd name="connsiteY2" fmla="*/ 1924337 h 2964861"/>
                  <a:gd name="connsiteX3" fmla="*/ 1229711 w 5029462"/>
                  <a:gd name="connsiteY3" fmla="*/ 1813978 h 2964861"/>
                  <a:gd name="connsiteX4" fmla="*/ 1765738 w 5029462"/>
                  <a:gd name="connsiteY4" fmla="*/ 1735151 h 2964861"/>
                  <a:gd name="connsiteX5" fmla="*/ 2144111 w 5029462"/>
                  <a:gd name="connsiteY5" fmla="*/ 1672089 h 2964861"/>
                  <a:gd name="connsiteX6" fmla="*/ 2601311 w 5029462"/>
                  <a:gd name="connsiteY6" fmla="*/ 1593261 h 2964861"/>
                  <a:gd name="connsiteX7" fmla="*/ 3011214 w 5029462"/>
                  <a:gd name="connsiteY7" fmla="*/ 1514433 h 2964861"/>
                  <a:gd name="connsiteX8" fmla="*/ 3499945 w 5029462"/>
                  <a:gd name="connsiteY8" fmla="*/ 1341013 h 2964861"/>
                  <a:gd name="connsiteX9" fmla="*/ 3957145 w 5029462"/>
                  <a:gd name="connsiteY9" fmla="*/ 1009937 h 2964861"/>
                  <a:gd name="connsiteX10" fmla="*/ 4587767 w 5029462"/>
                  <a:gd name="connsiteY10" fmla="*/ 552737 h 2964861"/>
                  <a:gd name="connsiteX11" fmla="*/ 5028515 w 5029462"/>
                  <a:gd name="connsiteY11" fmla="*/ 61378 h 2964861"/>
                  <a:gd name="connsiteX12" fmla="*/ 4713890 w 5029462"/>
                  <a:gd name="connsiteY12" fmla="*/ 943 h 2964861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24759 w 5123793"/>
                  <a:gd name="connsiteY2" fmla="*/ 1986456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3957145 w 5123793"/>
                  <a:gd name="connsiteY9" fmla="*/ 1072056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24759 w 5123793"/>
                  <a:gd name="connsiteY2" fmla="*/ 1986456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61697 w 5123793"/>
                  <a:gd name="connsiteY2" fmla="*/ 1954925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61697 w 5123793"/>
                  <a:gd name="connsiteY2" fmla="*/ 1954925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40525 w 5123793"/>
                  <a:gd name="connsiteY2" fmla="*/ 2049518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35733 w 5123793"/>
                  <a:gd name="connsiteY2" fmla="*/ 1959740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35733 w 5123793"/>
                  <a:gd name="connsiteY2" fmla="*/ 1959740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80645 w 5123793"/>
                  <a:gd name="connsiteY2" fmla="*/ 1974703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80645 w 5123793"/>
                  <a:gd name="connsiteY2" fmla="*/ 1974703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3166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221500 h 3221500"/>
                  <a:gd name="connsiteX1" fmla="*/ 504497 w 5123793"/>
                  <a:gd name="connsiteY1" fmla="*/ 2527817 h 3221500"/>
                  <a:gd name="connsiteX2" fmla="*/ 980645 w 5123793"/>
                  <a:gd name="connsiteY2" fmla="*/ 2169223 h 3221500"/>
                  <a:gd name="connsiteX3" fmla="*/ 1217126 w 5123793"/>
                  <a:gd name="connsiteY3" fmla="*/ 2058864 h 3221500"/>
                  <a:gd name="connsiteX4" fmla="*/ 1690886 w 5123793"/>
                  <a:gd name="connsiteY4" fmla="*/ 1931938 h 3221500"/>
                  <a:gd name="connsiteX5" fmla="*/ 2174051 w 5123793"/>
                  <a:gd name="connsiteY5" fmla="*/ 1853912 h 3221500"/>
                  <a:gd name="connsiteX6" fmla="*/ 2571371 w 5123793"/>
                  <a:gd name="connsiteY6" fmla="*/ 1790048 h 3221500"/>
                  <a:gd name="connsiteX7" fmla="*/ 3011214 w 5123793"/>
                  <a:gd name="connsiteY7" fmla="*/ 1726182 h 3221500"/>
                  <a:gd name="connsiteX8" fmla="*/ 3499945 w 5123793"/>
                  <a:gd name="connsiteY8" fmla="*/ 1597652 h 3221500"/>
                  <a:gd name="connsiteX9" fmla="*/ 4035973 w 5123793"/>
                  <a:gd name="connsiteY9" fmla="*/ 1298107 h 3221500"/>
                  <a:gd name="connsiteX10" fmla="*/ 4587767 w 5123793"/>
                  <a:gd name="connsiteY10" fmla="*/ 809376 h 3221500"/>
                  <a:gd name="connsiteX11" fmla="*/ 5028515 w 5123793"/>
                  <a:gd name="connsiteY11" fmla="*/ 318017 h 3221500"/>
                  <a:gd name="connsiteX12" fmla="*/ 5123793 w 5123793"/>
                  <a:gd name="connsiteY12" fmla="*/ 0 h 3221500"/>
                  <a:gd name="connsiteX0" fmla="*/ 0 w 5213615"/>
                  <a:gd name="connsiteY0" fmla="*/ 3251426 h 3251426"/>
                  <a:gd name="connsiteX1" fmla="*/ 504497 w 5213615"/>
                  <a:gd name="connsiteY1" fmla="*/ 2557743 h 3251426"/>
                  <a:gd name="connsiteX2" fmla="*/ 980645 w 5213615"/>
                  <a:gd name="connsiteY2" fmla="*/ 2199149 h 3251426"/>
                  <a:gd name="connsiteX3" fmla="*/ 1217126 w 5213615"/>
                  <a:gd name="connsiteY3" fmla="*/ 2088790 h 3251426"/>
                  <a:gd name="connsiteX4" fmla="*/ 1690886 w 5213615"/>
                  <a:gd name="connsiteY4" fmla="*/ 1961864 h 3251426"/>
                  <a:gd name="connsiteX5" fmla="*/ 2174051 w 5213615"/>
                  <a:gd name="connsiteY5" fmla="*/ 1883838 h 3251426"/>
                  <a:gd name="connsiteX6" fmla="*/ 2571371 w 5213615"/>
                  <a:gd name="connsiteY6" fmla="*/ 1819974 h 3251426"/>
                  <a:gd name="connsiteX7" fmla="*/ 3011214 w 5213615"/>
                  <a:gd name="connsiteY7" fmla="*/ 1756108 h 3251426"/>
                  <a:gd name="connsiteX8" fmla="*/ 3499945 w 5213615"/>
                  <a:gd name="connsiteY8" fmla="*/ 1627578 h 3251426"/>
                  <a:gd name="connsiteX9" fmla="*/ 4035973 w 5213615"/>
                  <a:gd name="connsiteY9" fmla="*/ 1328033 h 3251426"/>
                  <a:gd name="connsiteX10" fmla="*/ 4587767 w 5213615"/>
                  <a:gd name="connsiteY10" fmla="*/ 839302 h 3251426"/>
                  <a:gd name="connsiteX11" fmla="*/ 5028515 w 5213615"/>
                  <a:gd name="connsiteY11" fmla="*/ 347943 h 3251426"/>
                  <a:gd name="connsiteX12" fmla="*/ 5213615 w 5213615"/>
                  <a:gd name="connsiteY12" fmla="*/ 0 h 325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13615" h="3251426">
                    <a:moveTo>
                      <a:pt x="0" y="3251426"/>
                    </a:moveTo>
                    <a:cubicBezTo>
                      <a:pt x="170793" y="2993922"/>
                      <a:pt x="341056" y="2733123"/>
                      <a:pt x="504497" y="2557743"/>
                    </a:cubicBezTo>
                    <a:cubicBezTo>
                      <a:pt x="667938" y="2382364"/>
                      <a:pt x="861874" y="2277308"/>
                      <a:pt x="980645" y="2199149"/>
                    </a:cubicBezTo>
                    <a:cubicBezTo>
                      <a:pt x="1099416" y="2120990"/>
                      <a:pt x="1098753" y="2128337"/>
                      <a:pt x="1217126" y="2088790"/>
                    </a:cubicBezTo>
                    <a:cubicBezTo>
                      <a:pt x="1335499" y="2049243"/>
                      <a:pt x="1531399" y="1996023"/>
                      <a:pt x="1690886" y="1961864"/>
                    </a:cubicBezTo>
                    <a:cubicBezTo>
                      <a:pt x="1850374" y="1927705"/>
                      <a:pt x="2027304" y="1907486"/>
                      <a:pt x="2174051" y="1883838"/>
                    </a:cubicBezTo>
                    <a:lnTo>
                      <a:pt x="2571371" y="1819974"/>
                    </a:lnTo>
                    <a:cubicBezTo>
                      <a:pt x="2710898" y="1798686"/>
                      <a:pt x="2856452" y="1788174"/>
                      <a:pt x="3011214" y="1756108"/>
                    </a:cubicBezTo>
                    <a:cubicBezTo>
                      <a:pt x="3165976" y="1724042"/>
                      <a:pt x="3329152" y="1698924"/>
                      <a:pt x="3499945" y="1627578"/>
                    </a:cubicBezTo>
                    <a:cubicBezTo>
                      <a:pt x="3670738" y="1556232"/>
                      <a:pt x="3854670" y="1459412"/>
                      <a:pt x="4035973" y="1328033"/>
                    </a:cubicBezTo>
                    <a:cubicBezTo>
                      <a:pt x="4217276" y="1196654"/>
                      <a:pt x="4422343" y="1002650"/>
                      <a:pt x="4587767" y="839302"/>
                    </a:cubicBezTo>
                    <a:cubicBezTo>
                      <a:pt x="4753191" y="675954"/>
                      <a:pt x="5007495" y="439909"/>
                      <a:pt x="5028515" y="347943"/>
                    </a:cubicBezTo>
                    <a:cubicBezTo>
                      <a:pt x="5049535" y="255977"/>
                      <a:pt x="5213501" y="10072"/>
                      <a:pt x="5213615" y="0"/>
                    </a:cubicBezTo>
                  </a:path>
                </a:pathLst>
              </a:cu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07302" y="531001"/>
                <a:ext cx="1404002" cy="7129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TVC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1985" y="88612"/>
                <a:ext cx="5715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79207" y="4343400"/>
                <a:ext cx="533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0719" y="4355068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0719" y="2895600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3141290" y="1994766"/>
              <a:ext cx="2398876" cy="7183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 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83687" y="5105400"/>
              <a:ext cx="2702433" cy="7129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মোট উৎপাদন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2220"/>
              </p:ext>
            </p:extLst>
          </p:nvPr>
        </p:nvGraphicFramePr>
        <p:xfrm>
          <a:off x="365919" y="1524000"/>
          <a:ext cx="11506202" cy="47285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93771"/>
                <a:gridCol w="2793771"/>
                <a:gridCol w="2793771"/>
                <a:gridCol w="3124889"/>
              </a:tblGrid>
              <a:tr h="9906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উৎপাদনের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পরিমান 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(Q)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স্থির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ব্যয়  (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TFC)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পরিবর্তনীয় ব্যয় 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(TVC)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ব্যয় 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TC=TFC+TVC)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১০+০=১০</a:t>
                      </a: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১০+১০=২০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১০+১৮=২৮</a:t>
                      </a: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১০+২৫=৩৫</a:t>
                      </a: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১০+২৮=৩৮</a:t>
                      </a:r>
                    </a:p>
                  </a:txBody>
                  <a:tcPr/>
                </a:tc>
              </a:tr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১০+৩৫=৪৫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319" y="53340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মোট ব্যয় , স্থির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ব্যয় ও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পরিবর্তনীয় ব্যয় এর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হলো: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833961" y="914963"/>
            <a:ext cx="6190558" cy="5181037"/>
            <a:chOff x="4048343" y="509138"/>
            <a:chExt cx="6642677" cy="5181037"/>
          </a:xfrm>
          <a:noFill/>
        </p:grpSpPr>
        <p:grpSp>
          <p:nvGrpSpPr>
            <p:cNvPr id="35" name="Group 34"/>
            <p:cNvGrpSpPr/>
            <p:nvPr/>
          </p:nvGrpSpPr>
          <p:grpSpPr>
            <a:xfrm>
              <a:off x="4067185" y="509138"/>
              <a:ext cx="6623835" cy="5033981"/>
              <a:chOff x="561985" y="-4781"/>
              <a:chExt cx="6623835" cy="5033981"/>
            </a:xfrm>
            <a:grpFill/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356519" y="4495800"/>
                <a:ext cx="4572000" cy="0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356519" y="381000"/>
                <a:ext cx="0" cy="4112172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356519" y="3200400"/>
                <a:ext cx="4343400" cy="0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1321087" y="579994"/>
                <a:ext cx="4378832" cy="2696606"/>
              </a:xfrm>
              <a:custGeom>
                <a:avLst/>
                <a:gdLst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977463 w 4840014"/>
                  <a:gd name="connsiteY2" fmla="*/ 1876097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1024759 w 4840014"/>
                  <a:gd name="connsiteY2" fmla="*/ 1907628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62216 w 4713890"/>
                  <a:gd name="connsiteY3" fmla="*/ 186275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3890" h="2963918">
                    <a:moveTo>
                      <a:pt x="0" y="2963918"/>
                    </a:moveTo>
                    <a:cubicBezTo>
                      <a:pt x="170793" y="2706414"/>
                      <a:pt x="333704" y="2443656"/>
                      <a:pt x="504497" y="2270235"/>
                    </a:cubicBezTo>
                    <a:cubicBezTo>
                      <a:pt x="675290" y="2096814"/>
                      <a:pt x="898473" y="1991307"/>
                      <a:pt x="1024759" y="1923394"/>
                    </a:cubicBezTo>
                    <a:cubicBezTo>
                      <a:pt x="1151045" y="1855481"/>
                      <a:pt x="1138720" y="1894286"/>
                      <a:pt x="1262216" y="1862755"/>
                    </a:cubicBezTo>
                    <a:cubicBezTo>
                      <a:pt x="1385712" y="1831224"/>
                      <a:pt x="1618756" y="1766143"/>
                      <a:pt x="1765738" y="1734208"/>
                    </a:cubicBezTo>
                    <a:cubicBezTo>
                      <a:pt x="1912720" y="1702273"/>
                      <a:pt x="2144111" y="1671146"/>
                      <a:pt x="2144111" y="1671146"/>
                    </a:cubicBezTo>
                    <a:lnTo>
                      <a:pt x="2601311" y="1592318"/>
                    </a:lnTo>
                    <a:cubicBezTo>
                      <a:pt x="2745828" y="1566042"/>
                      <a:pt x="2861442" y="1555531"/>
                      <a:pt x="3011214" y="1513490"/>
                    </a:cubicBezTo>
                    <a:cubicBezTo>
                      <a:pt x="3160986" y="1471449"/>
                      <a:pt x="3342290" y="1424153"/>
                      <a:pt x="3499945" y="1340070"/>
                    </a:cubicBezTo>
                    <a:cubicBezTo>
                      <a:pt x="3657600" y="1255987"/>
                      <a:pt x="3802117" y="1145629"/>
                      <a:pt x="3957145" y="1008994"/>
                    </a:cubicBezTo>
                    <a:cubicBezTo>
                      <a:pt x="4112173" y="872359"/>
                      <a:pt x="4303987" y="688429"/>
                      <a:pt x="4430111" y="520263"/>
                    </a:cubicBezTo>
                    <a:cubicBezTo>
                      <a:pt x="4556235" y="352097"/>
                      <a:pt x="4713890" y="0"/>
                      <a:pt x="4713890" y="0"/>
                    </a:cubicBezTo>
                  </a:path>
                </a:pathLst>
              </a:cu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356520" y="1219200"/>
                <a:ext cx="5257799" cy="3276598"/>
              </a:xfrm>
              <a:custGeom>
                <a:avLst/>
                <a:gdLst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977463 w 4840014"/>
                  <a:gd name="connsiteY2" fmla="*/ 1876097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1024759 w 4840014"/>
                  <a:gd name="connsiteY2" fmla="*/ 1907628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587767 w 4713890"/>
                  <a:gd name="connsiteY10" fmla="*/ 551794 h 2963918"/>
                  <a:gd name="connsiteX11" fmla="*/ 4713890 w 4713890"/>
                  <a:gd name="connsiteY11" fmla="*/ 0 h 2963918"/>
                  <a:gd name="connsiteX0" fmla="*/ 0 w 5029462"/>
                  <a:gd name="connsiteY0" fmla="*/ 2964861 h 2964861"/>
                  <a:gd name="connsiteX1" fmla="*/ 504497 w 5029462"/>
                  <a:gd name="connsiteY1" fmla="*/ 2271178 h 2964861"/>
                  <a:gd name="connsiteX2" fmla="*/ 1024759 w 5029462"/>
                  <a:gd name="connsiteY2" fmla="*/ 1924337 h 2964861"/>
                  <a:gd name="connsiteX3" fmla="*/ 1229711 w 5029462"/>
                  <a:gd name="connsiteY3" fmla="*/ 1813978 h 2964861"/>
                  <a:gd name="connsiteX4" fmla="*/ 1765738 w 5029462"/>
                  <a:gd name="connsiteY4" fmla="*/ 1735151 h 2964861"/>
                  <a:gd name="connsiteX5" fmla="*/ 2144111 w 5029462"/>
                  <a:gd name="connsiteY5" fmla="*/ 1672089 h 2964861"/>
                  <a:gd name="connsiteX6" fmla="*/ 2601311 w 5029462"/>
                  <a:gd name="connsiteY6" fmla="*/ 1593261 h 2964861"/>
                  <a:gd name="connsiteX7" fmla="*/ 3011214 w 5029462"/>
                  <a:gd name="connsiteY7" fmla="*/ 1514433 h 2964861"/>
                  <a:gd name="connsiteX8" fmla="*/ 3499945 w 5029462"/>
                  <a:gd name="connsiteY8" fmla="*/ 1341013 h 2964861"/>
                  <a:gd name="connsiteX9" fmla="*/ 3957145 w 5029462"/>
                  <a:gd name="connsiteY9" fmla="*/ 1009937 h 2964861"/>
                  <a:gd name="connsiteX10" fmla="*/ 4587767 w 5029462"/>
                  <a:gd name="connsiteY10" fmla="*/ 552737 h 2964861"/>
                  <a:gd name="connsiteX11" fmla="*/ 5028515 w 5029462"/>
                  <a:gd name="connsiteY11" fmla="*/ 61378 h 2964861"/>
                  <a:gd name="connsiteX12" fmla="*/ 4713890 w 5029462"/>
                  <a:gd name="connsiteY12" fmla="*/ 943 h 2964861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24759 w 5123793"/>
                  <a:gd name="connsiteY2" fmla="*/ 1986456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3957145 w 5123793"/>
                  <a:gd name="connsiteY9" fmla="*/ 1072056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24759 w 5123793"/>
                  <a:gd name="connsiteY2" fmla="*/ 1986456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61697 w 5123793"/>
                  <a:gd name="connsiteY2" fmla="*/ 1954925 h 3026980"/>
                  <a:gd name="connsiteX3" fmla="*/ 1229711 w 5123793"/>
                  <a:gd name="connsiteY3" fmla="*/ 1876097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61697 w 5123793"/>
                  <a:gd name="connsiteY2" fmla="*/ 1954925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1040525 w 5123793"/>
                  <a:gd name="connsiteY2" fmla="*/ 2049518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77007 w 5123793"/>
                  <a:gd name="connsiteY3" fmla="*/ 1939159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765738 w 5123793"/>
                  <a:gd name="connsiteY4" fmla="*/ 1797270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44111 w 5123793"/>
                  <a:gd name="connsiteY5" fmla="*/ 1734208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95615 w 5123793"/>
                  <a:gd name="connsiteY2" fmla="*/ 2019592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35733 w 5123793"/>
                  <a:gd name="connsiteY2" fmla="*/ 1959740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601311 w 5123793"/>
                  <a:gd name="connsiteY6" fmla="*/ 1655380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35733 w 5123793"/>
                  <a:gd name="connsiteY2" fmla="*/ 1959740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80645 w 5123793"/>
                  <a:gd name="connsiteY2" fmla="*/ 1974703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7655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026980 h 3026980"/>
                  <a:gd name="connsiteX1" fmla="*/ 504497 w 5123793"/>
                  <a:gd name="connsiteY1" fmla="*/ 2333297 h 3026980"/>
                  <a:gd name="connsiteX2" fmla="*/ 980645 w 5123793"/>
                  <a:gd name="connsiteY2" fmla="*/ 1974703 h 3026980"/>
                  <a:gd name="connsiteX3" fmla="*/ 1217126 w 5123793"/>
                  <a:gd name="connsiteY3" fmla="*/ 1864344 h 3026980"/>
                  <a:gd name="connsiteX4" fmla="*/ 1690886 w 5123793"/>
                  <a:gd name="connsiteY4" fmla="*/ 1737418 h 3026980"/>
                  <a:gd name="connsiteX5" fmla="*/ 2174051 w 5123793"/>
                  <a:gd name="connsiteY5" fmla="*/ 1659392 h 3026980"/>
                  <a:gd name="connsiteX6" fmla="*/ 2571371 w 5123793"/>
                  <a:gd name="connsiteY6" fmla="*/ 1595528 h 3026980"/>
                  <a:gd name="connsiteX7" fmla="*/ 3011214 w 5123793"/>
                  <a:gd name="connsiteY7" fmla="*/ 1531662 h 3026980"/>
                  <a:gd name="connsiteX8" fmla="*/ 3499945 w 5123793"/>
                  <a:gd name="connsiteY8" fmla="*/ 1403132 h 3026980"/>
                  <a:gd name="connsiteX9" fmla="*/ 4035973 w 5123793"/>
                  <a:gd name="connsiteY9" fmla="*/ 1103587 h 3026980"/>
                  <a:gd name="connsiteX10" fmla="*/ 4587767 w 5123793"/>
                  <a:gd name="connsiteY10" fmla="*/ 614856 h 3026980"/>
                  <a:gd name="connsiteX11" fmla="*/ 5028515 w 5123793"/>
                  <a:gd name="connsiteY11" fmla="*/ 123497 h 3026980"/>
                  <a:gd name="connsiteX12" fmla="*/ 5123793 w 5123793"/>
                  <a:gd name="connsiteY12" fmla="*/ 0 h 3026980"/>
                  <a:gd name="connsiteX0" fmla="*/ 0 w 5123793"/>
                  <a:gd name="connsiteY0" fmla="*/ 3221500 h 3221500"/>
                  <a:gd name="connsiteX1" fmla="*/ 504497 w 5123793"/>
                  <a:gd name="connsiteY1" fmla="*/ 2527817 h 3221500"/>
                  <a:gd name="connsiteX2" fmla="*/ 980645 w 5123793"/>
                  <a:gd name="connsiteY2" fmla="*/ 2169223 h 3221500"/>
                  <a:gd name="connsiteX3" fmla="*/ 1217126 w 5123793"/>
                  <a:gd name="connsiteY3" fmla="*/ 2058864 h 3221500"/>
                  <a:gd name="connsiteX4" fmla="*/ 1690886 w 5123793"/>
                  <a:gd name="connsiteY4" fmla="*/ 1931938 h 3221500"/>
                  <a:gd name="connsiteX5" fmla="*/ 2174051 w 5123793"/>
                  <a:gd name="connsiteY5" fmla="*/ 1853912 h 3221500"/>
                  <a:gd name="connsiteX6" fmla="*/ 2571371 w 5123793"/>
                  <a:gd name="connsiteY6" fmla="*/ 1790048 h 3221500"/>
                  <a:gd name="connsiteX7" fmla="*/ 3011214 w 5123793"/>
                  <a:gd name="connsiteY7" fmla="*/ 1726182 h 3221500"/>
                  <a:gd name="connsiteX8" fmla="*/ 3499945 w 5123793"/>
                  <a:gd name="connsiteY8" fmla="*/ 1597652 h 3221500"/>
                  <a:gd name="connsiteX9" fmla="*/ 4035973 w 5123793"/>
                  <a:gd name="connsiteY9" fmla="*/ 1298107 h 3221500"/>
                  <a:gd name="connsiteX10" fmla="*/ 4587767 w 5123793"/>
                  <a:gd name="connsiteY10" fmla="*/ 809376 h 3221500"/>
                  <a:gd name="connsiteX11" fmla="*/ 5028515 w 5123793"/>
                  <a:gd name="connsiteY11" fmla="*/ 318017 h 3221500"/>
                  <a:gd name="connsiteX12" fmla="*/ 5123793 w 5123793"/>
                  <a:gd name="connsiteY12" fmla="*/ 0 h 3221500"/>
                  <a:gd name="connsiteX0" fmla="*/ 0 w 5213615"/>
                  <a:gd name="connsiteY0" fmla="*/ 3251426 h 3251426"/>
                  <a:gd name="connsiteX1" fmla="*/ 504497 w 5213615"/>
                  <a:gd name="connsiteY1" fmla="*/ 2557743 h 3251426"/>
                  <a:gd name="connsiteX2" fmla="*/ 980645 w 5213615"/>
                  <a:gd name="connsiteY2" fmla="*/ 2199149 h 3251426"/>
                  <a:gd name="connsiteX3" fmla="*/ 1217126 w 5213615"/>
                  <a:gd name="connsiteY3" fmla="*/ 2088790 h 3251426"/>
                  <a:gd name="connsiteX4" fmla="*/ 1690886 w 5213615"/>
                  <a:gd name="connsiteY4" fmla="*/ 1961864 h 3251426"/>
                  <a:gd name="connsiteX5" fmla="*/ 2174051 w 5213615"/>
                  <a:gd name="connsiteY5" fmla="*/ 1883838 h 3251426"/>
                  <a:gd name="connsiteX6" fmla="*/ 2571371 w 5213615"/>
                  <a:gd name="connsiteY6" fmla="*/ 1819974 h 3251426"/>
                  <a:gd name="connsiteX7" fmla="*/ 3011214 w 5213615"/>
                  <a:gd name="connsiteY7" fmla="*/ 1756108 h 3251426"/>
                  <a:gd name="connsiteX8" fmla="*/ 3499945 w 5213615"/>
                  <a:gd name="connsiteY8" fmla="*/ 1627578 h 3251426"/>
                  <a:gd name="connsiteX9" fmla="*/ 4035973 w 5213615"/>
                  <a:gd name="connsiteY9" fmla="*/ 1328033 h 3251426"/>
                  <a:gd name="connsiteX10" fmla="*/ 4587767 w 5213615"/>
                  <a:gd name="connsiteY10" fmla="*/ 839302 h 3251426"/>
                  <a:gd name="connsiteX11" fmla="*/ 5028515 w 5213615"/>
                  <a:gd name="connsiteY11" fmla="*/ 347943 h 3251426"/>
                  <a:gd name="connsiteX12" fmla="*/ 5213615 w 5213615"/>
                  <a:gd name="connsiteY12" fmla="*/ 0 h 325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13615" h="3251426">
                    <a:moveTo>
                      <a:pt x="0" y="3251426"/>
                    </a:moveTo>
                    <a:cubicBezTo>
                      <a:pt x="170793" y="2993922"/>
                      <a:pt x="341056" y="2733123"/>
                      <a:pt x="504497" y="2557743"/>
                    </a:cubicBezTo>
                    <a:cubicBezTo>
                      <a:pt x="667938" y="2382364"/>
                      <a:pt x="861874" y="2277308"/>
                      <a:pt x="980645" y="2199149"/>
                    </a:cubicBezTo>
                    <a:cubicBezTo>
                      <a:pt x="1099416" y="2120990"/>
                      <a:pt x="1098753" y="2128337"/>
                      <a:pt x="1217126" y="2088790"/>
                    </a:cubicBezTo>
                    <a:cubicBezTo>
                      <a:pt x="1335499" y="2049243"/>
                      <a:pt x="1531399" y="1996023"/>
                      <a:pt x="1690886" y="1961864"/>
                    </a:cubicBezTo>
                    <a:cubicBezTo>
                      <a:pt x="1850374" y="1927705"/>
                      <a:pt x="2027304" y="1907486"/>
                      <a:pt x="2174051" y="1883838"/>
                    </a:cubicBezTo>
                    <a:lnTo>
                      <a:pt x="2571371" y="1819974"/>
                    </a:lnTo>
                    <a:cubicBezTo>
                      <a:pt x="2710898" y="1798686"/>
                      <a:pt x="2856452" y="1788174"/>
                      <a:pt x="3011214" y="1756108"/>
                    </a:cubicBezTo>
                    <a:cubicBezTo>
                      <a:pt x="3165976" y="1724042"/>
                      <a:pt x="3329152" y="1698924"/>
                      <a:pt x="3499945" y="1627578"/>
                    </a:cubicBezTo>
                    <a:cubicBezTo>
                      <a:pt x="3670738" y="1556232"/>
                      <a:pt x="3854670" y="1459412"/>
                      <a:pt x="4035973" y="1328033"/>
                    </a:cubicBezTo>
                    <a:cubicBezTo>
                      <a:pt x="4217276" y="1196654"/>
                      <a:pt x="4422343" y="1002650"/>
                      <a:pt x="4587767" y="839302"/>
                    </a:cubicBezTo>
                    <a:cubicBezTo>
                      <a:pt x="4753191" y="675954"/>
                      <a:pt x="5007495" y="439909"/>
                      <a:pt x="5028515" y="347943"/>
                    </a:cubicBezTo>
                    <a:cubicBezTo>
                      <a:pt x="5049535" y="255977"/>
                      <a:pt x="5213501" y="10072"/>
                      <a:pt x="5213615" y="0"/>
                    </a:cubicBezTo>
                  </a:path>
                </a:pathLst>
              </a:cu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2996066" y="2081596"/>
                <a:ext cx="36854" cy="2411576"/>
              </a:xfrm>
              <a:prstGeom prst="line">
                <a:avLst/>
              </a:prstGeom>
              <a:grpFill/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976020" y="-4781"/>
                <a:ext cx="1181099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sz="3200" dirty="0" smtClean="0"/>
                  <a:t>STC</a:t>
                </a:r>
                <a:endParaRPr lang="en-US" sz="3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42820" y="634425"/>
                <a:ext cx="11430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TVC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28519" y="2907268"/>
                <a:ext cx="10668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TFC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1985" y="88612"/>
                <a:ext cx="5715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9207" y="4343400"/>
                <a:ext cx="533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0719" y="4355068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719" y="2895600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87351" y="1371600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28119" y="4444425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qo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109119" y="3072825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16200000">
              <a:off x="3312031" y="1879313"/>
              <a:ext cx="2057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 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76319" y="5105400"/>
              <a:ext cx="2209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মোট উৎপাদন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-1" y="76200"/>
            <a:ext cx="5699919" cy="6001643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itchFamily="2" charset="0"/>
                <a:cs typeface="NikoshBAN" pitchFamily="2" charset="0"/>
              </a:defRPr>
            </a:lvl1pPr>
          </a:lstStyle>
          <a:p>
            <a:pPr algn="just"/>
            <a:r>
              <a:rPr lang="en-US" dirty="0" smtClean="0"/>
              <a:t>রেখা চিত্রের </a:t>
            </a:r>
            <a:r>
              <a:rPr lang="en-US" dirty="0" err="1" smtClean="0"/>
              <a:t>সাহায্যেও</a:t>
            </a:r>
            <a:r>
              <a:rPr lang="en-US" dirty="0" smtClean="0"/>
              <a:t> স্থির ব্যয়, পরিবর্তনীয় ব্যয় ও মোট </a:t>
            </a:r>
            <a:r>
              <a:rPr lang="en-US" dirty="0" err="1" smtClean="0"/>
              <a:t>ব্যয়ের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</a:t>
            </a:r>
            <a:r>
              <a:rPr lang="en-US" dirty="0" err="1" smtClean="0"/>
              <a:t>দেখানো</a:t>
            </a:r>
            <a:r>
              <a:rPr lang="en-US" dirty="0" smtClean="0"/>
              <a:t> </a:t>
            </a:r>
            <a:r>
              <a:rPr lang="en-US" dirty="0" err="1" smtClean="0"/>
              <a:t>হলো</a:t>
            </a:r>
            <a:r>
              <a:rPr lang="en-US" dirty="0" smtClean="0"/>
              <a:t>।</a:t>
            </a:r>
          </a:p>
          <a:p>
            <a:pPr algn="just"/>
            <a:r>
              <a:rPr lang="en-US" b="1" u="sng" dirty="0" smtClean="0"/>
              <a:t>চিত্র </a:t>
            </a:r>
            <a:r>
              <a:rPr lang="en-US" b="1" u="sng" dirty="0" err="1" smtClean="0"/>
              <a:t>বিশ্লেষণ</a:t>
            </a:r>
            <a:r>
              <a:rPr lang="en-US" dirty="0" smtClean="0"/>
              <a:t>: চিত্রে ভূমি </a:t>
            </a:r>
            <a:r>
              <a:rPr lang="en-US" dirty="0" err="1" smtClean="0"/>
              <a:t>অক্ষে</a:t>
            </a:r>
            <a:r>
              <a:rPr lang="en-US" dirty="0" smtClean="0"/>
              <a:t> মোট উৎপাদন এবং </a:t>
            </a:r>
            <a:r>
              <a:rPr lang="en-US" dirty="0" err="1" smtClean="0"/>
              <a:t>লম্ব</a:t>
            </a:r>
            <a:r>
              <a:rPr lang="en-US" dirty="0" smtClean="0"/>
              <a:t> </a:t>
            </a:r>
            <a:r>
              <a:rPr lang="en-US" dirty="0" err="1" smtClean="0"/>
              <a:t>অক্ষে</a:t>
            </a:r>
            <a:r>
              <a:rPr lang="en-US" dirty="0" smtClean="0"/>
              <a:t> উৎপাদন ব্যয় </a:t>
            </a:r>
            <a:r>
              <a:rPr lang="en-US" dirty="0" err="1" smtClean="0"/>
              <a:t>দেখানো</a:t>
            </a:r>
            <a:r>
              <a:rPr lang="en-US" dirty="0" smtClean="0"/>
              <a:t> হয়েছে। চিত্রে মোট স্থির ব্যয় বা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TFC </a:t>
            </a:r>
            <a:r>
              <a:rPr lang="en-US" dirty="0" smtClean="0"/>
              <a:t>রেখা ভূমি </a:t>
            </a:r>
            <a:r>
              <a:rPr lang="en-US" dirty="0" err="1" smtClean="0"/>
              <a:t>অক্ষের</a:t>
            </a:r>
            <a:r>
              <a:rPr lang="en-US" dirty="0" smtClean="0"/>
              <a:t> </a:t>
            </a:r>
            <a:r>
              <a:rPr lang="en-US" dirty="0" err="1" smtClean="0"/>
              <a:t>সমান্তারাল,কারণ</a:t>
            </a:r>
            <a:r>
              <a:rPr lang="en-US" dirty="0" smtClean="0"/>
              <a:t> উৎপাদনের পরিমান </a:t>
            </a:r>
            <a:r>
              <a:rPr lang="en-US" dirty="0" err="1" smtClean="0"/>
              <a:t>যাই</a:t>
            </a:r>
            <a:r>
              <a:rPr lang="en-US" dirty="0" smtClean="0"/>
              <a:t> </a:t>
            </a:r>
            <a:r>
              <a:rPr lang="en-US" dirty="0" err="1" smtClean="0"/>
              <a:t>হোক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এ </a:t>
            </a:r>
            <a:r>
              <a:rPr lang="en-US" dirty="0" err="1" smtClean="0"/>
              <a:t>ব্যয়ের</a:t>
            </a:r>
            <a:r>
              <a:rPr lang="en-US" dirty="0" smtClean="0"/>
              <a:t> কোন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নাই</a:t>
            </a:r>
            <a:r>
              <a:rPr lang="en-US" dirty="0" smtClean="0"/>
              <a:t>। </a:t>
            </a:r>
            <a:r>
              <a:rPr lang="en-US" dirty="0" err="1" smtClean="0"/>
              <a:t>গড়</a:t>
            </a:r>
            <a:r>
              <a:rPr lang="en-US" dirty="0" smtClean="0"/>
              <a:t> পরিবর্তনীয় ব্যয় বা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TVC</a:t>
            </a:r>
            <a:r>
              <a:rPr lang="en-US" dirty="0" smtClean="0"/>
              <a:t> উৎপাদন </a:t>
            </a:r>
            <a:r>
              <a:rPr lang="en-US" dirty="0" err="1" smtClean="0"/>
              <a:t>বাড়লে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কমলে</a:t>
            </a:r>
            <a:r>
              <a:rPr lang="en-US" dirty="0" smtClean="0"/>
              <a:t> </a:t>
            </a:r>
            <a:r>
              <a:rPr lang="en-US" dirty="0" err="1" smtClean="0"/>
              <a:t>হ্রাস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এজন্য</a:t>
            </a:r>
            <a:r>
              <a:rPr lang="en-US" dirty="0" smtClean="0"/>
              <a:t> মোট ব্যয় </a:t>
            </a:r>
            <a:r>
              <a:rPr lang="en-US" dirty="0" err="1" smtClean="0"/>
              <a:t>হচ্ছে</a:t>
            </a:r>
            <a:r>
              <a:rPr lang="en-US" dirty="0" smtClean="0"/>
              <a:t> মোট স্থির ব্যয় ও মোট পরিবর্তনীয় </a:t>
            </a:r>
            <a:r>
              <a:rPr lang="en-US" dirty="0" err="1" smtClean="0"/>
              <a:t>ব্যয়ের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r>
              <a:rPr lang="en-US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TC=TFC+ TVC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9E42-48C4-4E17-9DF0-DBA811A4048C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023519" y="1"/>
            <a:ext cx="3733800" cy="2044986"/>
          </a:xfrm>
          <a:prstGeom prst="irregularSeal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18" y="2152471"/>
            <a:ext cx="1165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মোট ব্যয়,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স্থির ব্যয় ও পরিবর্তনীয়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কাল্পনিক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7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CD1-67E6-49B2-A536-C8EB0C74CADA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3119" y="1577876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উৎপাদন কাকে বলে?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স্থির ব্যয় কাকে বলে?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পরিবর্তনীয় ব্যয় কাকে বলে?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মোট ব্যয়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426727" y="-53476"/>
            <a:ext cx="2366448" cy="1214841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C66-5717-43F9-8E6B-784A613944E3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046" y="1981200"/>
            <a:ext cx="112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প্রান্তিক ব্যয়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04046" y="228600"/>
            <a:ext cx="11249700" cy="1447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0000"/>
                <a:satMod val="110000"/>
              </a:schemeClr>
              <a:schemeClr val="bg2">
                <a:tint val="9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1C9-6883-4A3B-89CE-00C42ED46267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0743" y="2401937"/>
            <a:ext cx="87745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917" y="152400"/>
            <a:ext cx="32004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9" y="3124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BF1-44D0-4E11-9FAC-4F48F3C8F4AD}" type="datetime1">
              <a:rPr lang="en-US" smtClean="0"/>
              <a:t>16-Oct-19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6719" y="6400800"/>
            <a:ext cx="7062217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65052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04800"/>
            <a:ext cx="3505200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23719" y="2438400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fld id="{57951758-03BC-4311-9570-CFEBB7BB5701}" type="datetime2">
              <a:rPr lang="en-US" sz="3600" smtClean="0">
                <a:latin typeface="NikoshBAN" pitchFamily="2" charset="0"/>
                <a:cs typeface="NikoshBAN" pitchFamily="2" charset="0"/>
              </a:rPr>
              <a:t>Wednesday, October 16, 2019</a:t>
            </a:fld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61838" cy="684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61838" cy="6842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5" y="0"/>
            <a:ext cx="12188963" cy="680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" y="15240"/>
            <a:ext cx="12161838" cy="6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7A9-E786-42B3-9658-C14CE2766399}" type="datetime1">
              <a:rPr lang="en-US" smtClean="0"/>
              <a:t>16-Oct-19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17205" y="76200"/>
            <a:ext cx="9324076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189630"/>
            <a:ext cx="87630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2119" y="2286000"/>
            <a:ext cx="36576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উৎপাদন ব্যয়।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58D-9A25-474E-B3EE-0969D565A3D2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319" y="3406914"/>
            <a:ext cx="1114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স্বল্পকালীন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করতে পারবে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319" y="4092714"/>
            <a:ext cx="1075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দীর্ঘকালীন উৎপাদন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46" y="2057400"/>
            <a:ext cx="952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উৎপাদন ব্যয়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18719" y="228600"/>
            <a:ext cx="4724400" cy="11430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1202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স্বল্পকালীন উৎপাদন ব্যয় ও দীর্ঘকালীন উৎপাদন ব্যয়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91855" y="914400"/>
            <a:ext cx="9708664" cy="4114800"/>
            <a:chOff x="791855" y="1444974"/>
            <a:chExt cx="9067800" cy="3581400"/>
          </a:xfrm>
        </p:grpSpPr>
        <p:sp>
          <p:nvSpPr>
            <p:cNvPr id="5" name="Rounded Rectangle 4"/>
            <p:cNvSpPr/>
            <p:nvPr/>
          </p:nvSpPr>
          <p:spPr>
            <a:xfrm>
              <a:off x="3566319" y="1444974"/>
              <a:ext cx="4388334" cy="5687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উৎপাদন ব্যয়=মোট ব্যয়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64055" y="2998860"/>
              <a:ext cx="2895600" cy="5692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দীর্ঘকালীন সময়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84727" y="2934796"/>
              <a:ext cx="2699833" cy="6332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স্বল্পকালীন সময়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345055" y="4076250"/>
              <a:ext cx="2183086" cy="7036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পরিবর্তনীয় ব্যয়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2163455" y="2182692"/>
              <a:ext cx="7281539" cy="32360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 rot="16200000">
              <a:off x="2675325" y="2458943"/>
              <a:ext cx="831817" cy="3335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6200000">
              <a:off x="8010313" y="2502975"/>
              <a:ext cx="831817" cy="3335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 rot="5400000">
              <a:off x="5618501" y="2018955"/>
              <a:ext cx="343970" cy="3335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855" y="3485588"/>
              <a:ext cx="5052568" cy="1540786"/>
              <a:chOff x="442119" y="3143138"/>
              <a:chExt cx="5052568" cy="154078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42119" y="3626680"/>
                <a:ext cx="5052568" cy="1057244"/>
                <a:chOff x="774707" y="3342015"/>
                <a:chExt cx="5052568" cy="1057244"/>
              </a:xfrm>
            </p:grpSpPr>
            <p:sp>
              <p:nvSpPr>
                <p:cNvPr id="13" name="Minus 12"/>
                <p:cNvSpPr/>
                <p:nvPr/>
              </p:nvSpPr>
              <p:spPr>
                <a:xfrm>
                  <a:off x="1127919" y="3342015"/>
                  <a:ext cx="3810000" cy="333533"/>
                </a:xfrm>
                <a:prstGeom prst="mathMin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774707" y="3429000"/>
                  <a:ext cx="5052568" cy="970259"/>
                  <a:chOff x="774707" y="3429000"/>
                  <a:chExt cx="5052568" cy="970259"/>
                </a:xfrm>
              </p:grpSpPr>
              <p:sp>
                <p:nvSpPr>
                  <p:cNvPr id="7" name="Rounded Rectangle 6"/>
                  <p:cNvSpPr/>
                  <p:nvPr/>
                </p:nvSpPr>
                <p:spPr>
                  <a:xfrm>
                    <a:off x="3359156" y="3812275"/>
                    <a:ext cx="2468119" cy="586984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পরিবর্তনীয় ব্যয়</a:t>
                    </a:r>
                    <a:endParaRPr lang="en-US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774707" y="3810000"/>
                    <a:ext cx="1785747" cy="589259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স্থির ব্যয়</a:t>
                    </a:r>
                    <a:endParaRPr lang="en-US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5" name="Minus 14"/>
                  <p:cNvSpPr/>
                  <p:nvPr/>
                </p:nvSpPr>
                <p:spPr>
                  <a:xfrm rot="5400000">
                    <a:off x="4351956" y="3444458"/>
                    <a:ext cx="354521" cy="323606"/>
                  </a:xfrm>
                  <a:prstGeom prst="mathMinu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Minus 15"/>
                  <p:cNvSpPr/>
                  <p:nvPr/>
                </p:nvSpPr>
                <p:spPr>
                  <a:xfrm rot="5400000">
                    <a:off x="1493462" y="3486394"/>
                    <a:ext cx="354521" cy="323606"/>
                  </a:xfrm>
                  <a:prstGeom prst="mathMinu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" name="Minus 21"/>
              <p:cNvSpPr/>
              <p:nvPr/>
            </p:nvSpPr>
            <p:spPr>
              <a:xfrm rot="16200000">
                <a:off x="2370463" y="3348396"/>
                <a:ext cx="666862" cy="25634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Minus 25"/>
            <p:cNvSpPr/>
            <p:nvPr/>
          </p:nvSpPr>
          <p:spPr>
            <a:xfrm rot="16200000">
              <a:off x="8018590" y="3637697"/>
              <a:ext cx="662863" cy="33353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48" y="304800"/>
            <a:ext cx="11959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ব্যয়ঃ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এর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ব্যয়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ব্যয় বলে।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স্বীকার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 ব্যয়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স্বল্পকাল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মোট ব্যয় =স্থির ব্যয় + পরিবর্তনীয় ব্যয়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বা 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TC=FC+VC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উৎপাদনের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VC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FC=0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pPr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latin typeface="NikoshBAN" pitchFamily="2" charset="0"/>
                <a:cs typeface="NikoshBAN" pitchFamily="2" charset="0"/>
              </a:rPr>
              <a:t>মো: আবুদাউদ, টাপুরচর স্কুল এন্ড কলেজ,রেৌমারী, কুড়িগ্রাম</a:t>
            </a:r>
            <a:r>
              <a:rPr lang="as-IN" smtClean="0"/>
              <a:t>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718" y="54105"/>
            <a:ext cx="11872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মোট ব্যয়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(TC):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উৎপাদনের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ক্রয়বাবদ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মোট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অর্থ ব্যয় বা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স্বীকার করে,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মোট ব্যয় বলে। উৎপাদনের পরিমান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মোট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মোট ব্যয় উৎপাদনের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78875" y="2179229"/>
            <a:ext cx="5069444" cy="4526371"/>
            <a:chOff x="3987136" y="509138"/>
            <a:chExt cx="6130671" cy="5278163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4067185" y="509138"/>
              <a:ext cx="6050622" cy="4944624"/>
              <a:chOff x="561985" y="-4781"/>
              <a:chExt cx="6050622" cy="4944624"/>
            </a:xfrm>
            <a:grpFill/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356519" y="4495800"/>
                <a:ext cx="4572000" cy="0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356519" y="381000"/>
                <a:ext cx="0" cy="4112172"/>
              </a:xfrm>
              <a:prstGeom prst="straightConnector1">
                <a:avLst/>
              </a:prstGeom>
              <a:grpFill/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1397281" y="756885"/>
                <a:ext cx="5215325" cy="3733571"/>
              </a:xfrm>
              <a:custGeom>
                <a:avLst/>
                <a:gdLst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977463 w 4840014"/>
                  <a:gd name="connsiteY2" fmla="*/ 1876097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840014"/>
                  <a:gd name="connsiteY0" fmla="*/ 2948152 h 2948152"/>
                  <a:gd name="connsiteX1" fmla="*/ 504497 w 4840014"/>
                  <a:gd name="connsiteY1" fmla="*/ 2254469 h 2948152"/>
                  <a:gd name="connsiteX2" fmla="*/ 1024759 w 4840014"/>
                  <a:gd name="connsiteY2" fmla="*/ 1907628 h 2948152"/>
                  <a:gd name="connsiteX3" fmla="*/ 1229711 w 4840014"/>
                  <a:gd name="connsiteY3" fmla="*/ 1797269 h 2948152"/>
                  <a:gd name="connsiteX4" fmla="*/ 1765738 w 4840014"/>
                  <a:gd name="connsiteY4" fmla="*/ 1718442 h 2948152"/>
                  <a:gd name="connsiteX5" fmla="*/ 2144111 w 4840014"/>
                  <a:gd name="connsiteY5" fmla="*/ 1655380 h 2948152"/>
                  <a:gd name="connsiteX6" fmla="*/ 2601311 w 4840014"/>
                  <a:gd name="connsiteY6" fmla="*/ 1576552 h 2948152"/>
                  <a:gd name="connsiteX7" fmla="*/ 3011214 w 4840014"/>
                  <a:gd name="connsiteY7" fmla="*/ 1497724 h 2948152"/>
                  <a:gd name="connsiteX8" fmla="*/ 3499945 w 4840014"/>
                  <a:gd name="connsiteY8" fmla="*/ 1324304 h 2948152"/>
                  <a:gd name="connsiteX9" fmla="*/ 3957145 w 4840014"/>
                  <a:gd name="connsiteY9" fmla="*/ 993228 h 2948152"/>
                  <a:gd name="connsiteX10" fmla="*/ 4430111 w 4840014"/>
                  <a:gd name="connsiteY10" fmla="*/ 504497 h 2948152"/>
                  <a:gd name="connsiteX11" fmla="*/ 4840014 w 4840014"/>
                  <a:gd name="connsiteY11" fmla="*/ 0 h 2948152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29711 w 4713890"/>
                  <a:gd name="connsiteY3" fmla="*/ 181303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  <a:gd name="connsiteX0" fmla="*/ 0 w 4713890"/>
                  <a:gd name="connsiteY0" fmla="*/ 2963918 h 2963918"/>
                  <a:gd name="connsiteX1" fmla="*/ 504497 w 4713890"/>
                  <a:gd name="connsiteY1" fmla="*/ 2270235 h 2963918"/>
                  <a:gd name="connsiteX2" fmla="*/ 1024759 w 4713890"/>
                  <a:gd name="connsiteY2" fmla="*/ 1923394 h 2963918"/>
                  <a:gd name="connsiteX3" fmla="*/ 1262216 w 4713890"/>
                  <a:gd name="connsiteY3" fmla="*/ 1862755 h 2963918"/>
                  <a:gd name="connsiteX4" fmla="*/ 1765738 w 4713890"/>
                  <a:gd name="connsiteY4" fmla="*/ 1734208 h 2963918"/>
                  <a:gd name="connsiteX5" fmla="*/ 2144111 w 4713890"/>
                  <a:gd name="connsiteY5" fmla="*/ 1671146 h 2963918"/>
                  <a:gd name="connsiteX6" fmla="*/ 2601311 w 4713890"/>
                  <a:gd name="connsiteY6" fmla="*/ 1592318 h 2963918"/>
                  <a:gd name="connsiteX7" fmla="*/ 3011214 w 4713890"/>
                  <a:gd name="connsiteY7" fmla="*/ 1513490 h 2963918"/>
                  <a:gd name="connsiteX8" fmla="*/ 3499945 w 4713890"/>
                  <a:gd name="connsiteY8" fmla="*/ 1340070 h 2963918"/>
                  <a:gd name="connsiteX9" fmla="*/ 3957145 w 4713890"/>
                  <a:gd name="connsiteY9" fmla="*/ 1008994 h 2963918"/>
                  <a:gd name="connsiteX10" fmla="*/ 4430111 w 4713890"/>
                  <a:gd name="connsiteY10" fmla="*/ 520263 h 2963918"/>
                  <a:gd name="connsiteX11" fmla="*/ 4713890 w 4713890"/>
                  <a:gd name="connsiteY11" fmla="*/ 0 h 296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3890" h="2963918">
                    <a:moveTo>
                      <a:pt x="0" y="2963918"/>
                    </a:moveTo>
                    <a:cubicBezTo>
                      <a:pt x="170793" y="2706414"/>
                      <a:pt x="333704" y="2443656"/>
                      <a:pt x="504497" y="2270235"/>
                    </a:cubicBezTo>
                    <a:cubicBezTo>
                      <a:pt x="675290" y="2096814"/>
                      <a:pt x="898473" y="1991307"/>
                      <a:pt x="1024759" y="1923394"/>
                    </a:cubicBezTo>
                    <a:cubicBezTo>
                      <a:pt x="1151045" y="1855481"/>
                      <a:pt x="1138720" y="1894286"/>
                      <a:pt x="1262216" y="1862755"/>
                    </a:cubicBezTo>
                    <a:cubicBezTo>
                      <a:pt x="1385712" y="1831224"/>
                      <a:pt x="1618756" y="1766143"/>
                      <a:pt x="1765738" y="1734208"/>
                    </a:cubicBezTo>
                    <a:cubicBezTo>
                      <a:pt x="1912720" y="1702273"/>
                      <a:pt x="2144111" y="1671146"/>
                      <a:pt x="2144111" y="1671146"/>
                    </a:cubicBezTo>
                    <a:lnTo>
                      <a:pt x="2601311" y="1592318"/>
                    </a:lnTo>
                    <a:cubicBezTo>
                      <a:pt x="2745828" y="1566042"/>
                      <a:pt x="2861442" y="1555531"/>
                      <a:pt x="3011214" y="1513490"/>
                    </a:cubicBezTo>
                    <a:cubicBezTo>
                      <a:pt x="3160986" y="1471449"/>
                      <a:pt x="3342290" y="1424153"/>
                      <a:pt x="3499945" y="1340070"/>
                    </a:cubicBezTo>
                    <a:cubicBezTo>
                      <a:pt x="3657600" y="1255987"/>
                      <a:pt x="3802117" y="1145629"/>
                      <a:pt x="3957145" y="1008994"/>
                    </a:cubicBezTo>
                    <a:cubicBezTo>
                      <a:pt x="4112173" y="872359"/>
                      <a:pt x="4303987" y="688429"/>
                      <a:pt x="4430111" y="520263"/>
                    </a:cubicBezTo>
                    <a:cubicBezTo>
                      <a:pt x="4556235" y="352097"/>
                      <a:pt x="4713890" y="0"/>
                      <a:pt x="4713890" y="0"/>
                    </a:cubicBezTo>
                  </a:path>
                </a:pathLst>
              </a:cu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42718" y="-4781"/>
                <a:ext cx="914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sz="3200" dirty="0"/>
                  <a:t>TC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1985" y="88612"/>
                <a:ext cx="5715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79207" y="4343400"/>
                <a:ext cx="5334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0719" y="4355068"/>
                <a:ext cx="65036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3084856" y="2045282"/>
              <a:ext cx="2511751" cy="7071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উৎপাদন ব্যয়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8585" y="5105400"/>
              <a:ext cx="2957534" cy="681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মোট উৎপাদন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B18F-B125-4896-8055-3729424F15C0}" type="datetime1">
              <a:rPr lang="en-US" smtClean="0"/>
              <a:t>16-Oct-19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5396" y="1905001"/>
            <a:ext cx="498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উৎপাদন ব্যয় কাকে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45854" y="0"/>
            <a:ext cx="5067433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22727" y="762000"/>
            <a:ext cx="1925624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2420</TotalTime>
  <Words>663</Words>
  <Application>Microsoft Office PowerPoint</Application>
  <PresentationFormat>Custom</PresentationFormat>
  <Paragraphs>171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885</cp:revision>
  <dcterms:created xsi:type="dcterms:W3CDTF">2006-08-16T00:00:00Z</dcterms:created>
  <dcterms:modified xsi:type="dcterms:W3CDTF">2019-10-16T16:42:11Z</dcterms:modified>
  <cp:category>I Love You.</cp:category>
</cp:coreProperties>
</file>