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72" r:id="rId2"/>
    <p:sldId id="256" r:id="rId3"/>
    <p:sldId id="257" r:id="rId4"/>
    <p:sldId id="258" r:id="rId5"/>
    <p:sldId id="259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100806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106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6047" y="1122363"/>
            <a:ext cx="8568531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0078" y="3602038"/>
            <a:ext cx="7560469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12824-E170-4C79-ABB3-2FD1D4C63725}" type="datetimeFigureOut">
              <a:rPr lang="en-GB" smtClean="0"/>
              <a:t>16/10/2019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4E8E3-155F-4ECE-8CFE-6775AE4422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6164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12824-E170-4C79-ABB3-2FD1D4C63725}" type="datetimeFigureOut">
              <a:rPr lang="en-GB" smtClean="0"/>
              <a:t>16/10/2019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4E8E3-155F-4ECE-8CFE-6775AE4422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634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13948" y="365125"/>
            <a:ext cx="217363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3044" y="365125"/>
            <a:ext cx="6394896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12824-E170-4C79-ABB3-2FD1D4C63725}" type="datetimeFigureOut">
              <a:rPr lang="en-GB" smtClean="0"/>
              <a:t>16/10/2019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4E8E3-155F-4ECE-8CFE-6775AE4422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4637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12824-E170-4C79-ABB3-2FD1D4C63725}" type="datetimeFigureOut">
              <a:rPr lang="en-GB" smtClean="0"/>
              <a:t>16/10/2019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4E8E3-155F-4ECE-8CFE-6775AE4422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2292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793" y="1709740"/>
            <a:ext cx="8694539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793" y="4589465"/>
            <a:ext cx="8694539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12824-E170-4C79-ABB3-2FD1D4C63725}" type="datetimeFigureOut">
              <a:rPr lang="en-GB" smtClean="0"/>
              <a:t>16/10/2019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4E8E3-155F-4ECE-8CFE-6775AE4422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4652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3043" y="1825625"/>
            <a:ext cx="4284266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3316" y="1825625"/>
            <a:ext cx="4284266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12824-E170-4C79-ABB3-2FD1D4C63725}" type="datetimeFigureOut">
              <a:rPr lang="en-GB" smtClean="0"/>
              <a:t>16/10/2019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4E8E3-155F-4ECE-8CFE-6775AE4422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6498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4356" y="365127"/>
            <a:ext cx="8694539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4357" y="1681163"/>
            <a:ext cx="426457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357" y="2505075"/>
            <a:ext cx="426457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3317" y="1681163"/>
            <a:ext cx="4285579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3317" y="2505075"/>
            <a:ext cx="4285579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12824-E170-4C79-ABB3-2FD1D4C63725}" type="datetimeFigureOut">
              <a:rPr lang="en-GB" smtClean="0"/>
              <a:t>16/10/2019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4E8E3-155F-4ECE-8CFE-6775AE4422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3984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12824-E170-4C79-ABB3-2FD1D4C63725}" type="datetimeFigureOut">
              <a:rPr lang="en-GB" smtClean="0"/>
              <a:t>16/10/2019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4E8E3-155F-4ECE-8CFE-6775AE4422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5245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12824-E170-4C79-ABB3-2FD1D4C63725}" type="datetimeFigureOut">
              <a:rPr lang="en-GB" smtClean="0"/>
              <a:t>16/10/2019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4E8E3-155F-4ECE-8CFE-6775AE4422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12419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4356" y="457200"/>
            <a:ext cx="3251264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579" y="987427"/>
            <a:ext cx="5103316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4356" y="2057400"/>
            <a:ext cx="3251264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12824-E170-4C79-ABB3-2FD1D4C63725}" type="datetimeFigureOut">
              <a:rPr lang="en-GB" smtClean="0"/>
              <a:t>16/10/2019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4E8E3-155F-4ECE-8CFE-6775AE4422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6805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4356" y="457200"/>
            <a:ext cx="3251264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85579" y="987427"/>
            <a:ext cx="5103316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4356" y="2057400"/>
            <a:ext cx="3251264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12824-E170-4C79-ABB3-2FD1D4C63725}" type="datetimeFigureOut">
              <a:rPr lang="en-GB" smtClean="0"/>
              <a:t>16/10/2019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4E8E3-155F-4ECE-8CFE-6775AE4422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5318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3043" y="365127"/>
            <a:ext cx="869453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3043" y="1825625"/>
            <a:ext cx="869453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3043" y="6356352"/>
            <a:ext cx="22681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F12824-E170-4C79-ABB3-2FD1D4C63725}" type="datetimeFigureOut">
              <a:rPr lang="en-GB" smtClean="0"/>
              <a:t>16/10/2019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9207" y="6356352"/>
            <a:ext cx="340221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19441" y="6356352"/>
            <a:ext cx="22681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B4E8E3-155F-4ECE-8CFE-6775AE4422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1952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55313" y="811369"/>
            <a:ext cx="69159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বিসমিল্লাহির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রাহমানির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রাহিম</a:t>
            </a:r>
            <a:endParaRPr lang="en-GB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0611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48167" y="655093"/>
            <a:ext cx="24293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জোড়ায় কাজ</a:t>
            </a:r>
            <a:endParaRPr lang="en-GB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5336" y="1362979"/>
            <a:ext cx="4294964" cy="241745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351128" y="4244454"/>
            <a:ext cx="646903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১। ত্রিভুজ ও চতুর্ভুজের ২ টি করে পার্থক্য লিখ? </a:t>
            </a:r>
          </a:p>
          <a:p>
            <a:r>
              <a:rPr lang="bn-BD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২।  </a:t>
            </a:r>
            <a:r>
              <a:rPr lang="bn-BD" sz="2800" dirty="0">
                <a:latin typeface="NikoshBAN" panose="02000000000000000000" pitchFamily="2" charset="0"/>
                <a:cs typeface="NikoshBAN" panose="02000000000000000000" pitchFamily="2" charset="0"/>
              </a:rPr>
              <a:t>ত্রিভুজ ও চতুর্ভুজক্ষেত্রের ২ টি </a:t>
            </a:r>
            <a:r>
              <a:rPr lang="bn-BD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করে সূত্র  লিখ?   </a:t>
            </a:r>
            <a:endParaRPr lang="en-GB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8920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163774" y="510527"/>
            <a:ext cx="4121624" cy="2925234"/>
            <a:chOff x="163773" y="592415"/>
            <a:chExt cx="5404513" cy="2925234"/>
          </a:xfrm>
        </p:grpSpPr>
        <p:sp>
          <p:nvSpPr>
            <p:cNvPr id="2" name="Isosceles Triangle 1"/>
            <p:cNvSpPr/>
            <p:nvPr/>
          </p:nvSpPr>
          <p:spPr>
            <a:xfrm>
              <a:off x="559558" y="1037229"/>
              <a:ext cx="4612943" cy="1610436"/>
            </a:xfrm>
            <a:prstGeom prst="triangl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4" name="Straight Connector 3"/>
            <p:cNvCxnSpPr>
              <a:stCxn id="2" idx="0"/>
              <a:endCxn id="2" idx="3"/>
            </p:cNvCxnSpPr>
            <p:nvPr/>
          </p:nvCxnSpPr>
          <p:spPr>
            <a:xfrm>
              <a:off x="2866030" y="1037229"/>
              <a:ext cx="0" cy="1610436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TextBox 5"/>
            <p:cNvSpPr txBox="1"/>
            <p:nvPr/>
          </p:nvSpPr>
          <p:spPr>
            <a:xfrm>
              <a:off x="163773" y="2634017"/>
              <a:ext cx="39578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B</a:t>
              </a:r>
              <a:endParaRPr lang="en-GB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661311" y="592415"/>
              <a:ext cx="39578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A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172501" y="2449351"/>
              <a:ext cx="39578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C</a:t>
              </a:r>
              <a:endParaRPr lang="en-GB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2654490" y="2746819"/>
              <a:ext cx="39578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D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941092" y="1827956"/>
              <a:ext cx="39578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h</a:t>
              </a:r>
              <a:endParaRPr lang="en-GB" dirty="0"/>
            </a:p>
          </p:txBody>
        </p:sp>
        <p:cxnSp>
          <p:nvCxnSpPr>
            <p:cNvPr id="13" name="Straight Arrow Connector 12"/>
            <p:cNvCxnSpPr/>
            <p:nvPr/>
          </p:nvCxnSpPr>
          <p:spPr>
            <a:xfrm flipV="1">
              <a:off x="3152638" y="3234519"/>
              <a:ext cx="2060807" cy="4462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>
            <a:xfrm flipH="1">
              <a:off x="361665" y="3238981"/>
              <a:ext cx="2149526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Box 16"/>
            <p:cNvSpPr txBox="1"/>
            <p:nvPr/>
          </p:nvSpPr>
          <p:spPr>
            <a:xfrm>
              <a:off x="2668136" y="3117539"/>
              <a:ext cx="39578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dirty="0"/>
                <a:t>a</a:t>
              </a:r>
              <a:endParaRPr lang="en-GB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3452884" y="510527"/>
                <a:ext cx="6305265" cy="15624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bn-BD" sz="28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ABC </a:t>
                </a:r>
                <a:r>
                  <a:rPr lang="en-US" sz="2800" dirty="0" err="1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ত্রিভুজের</a:t>
                </a:r>
                <a:r>
                  <a:rPr lang="en-US" sz="28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 </a:t>
                </a:r>
                <a:r>
                  <a:rPr lang="en-US" sz="2800" dirty="0" err="1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ভুমি</a:t>
                </a:r>
                <a:r>
                  <a:rPr lang="en-US" sz="28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 a </a:t>
                </a:r>
                <a:r>
                  <a:rPr lang="en-US" sz="2800" dirty="0" err="1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সেমি</a:t>
                </a:r>
                <a:r>
                  <a:rPr lang="en-US" sz="28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 </a:t>
                </a:r>
                <a:r>
                  <a:rPr lang="en-US" sz="2800" dirty="0" err="1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উচ্চতা</a:t>
                </a:r>
                <a:r>
                  <a:rPr lang="en-US" sz="28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 h </a:t>
                </a:r>
                <a:r>
                  <a:rPr lang="en-US" sz="2800" dirty="0" err="1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সেমি</a:t>
                </a:r>
                <a:r>
                  <a:rPr lang="en-US" sz="28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  </a:t>
                </a:r>
                <a:r>
                  <a:rPr lang="en-US" sz="2800" dirty="0" err="1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হলে</a:t>
                </a:r>
                <a:r>
                  <a:rPr lang="en-US" sz="28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 </a:t>
                </a:r>
              </a:p>
              <a:p>
                <a:r>
                  <a:rPr lang="en-US" sz="2800" dirty="0" err="1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এর</a:t>
                </a:r>
                <a:r>
                  <a:rPr lang="en-US" sz="28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 </a:t>
                </a:r>
                <a:r>
                  <a:rPr lang="en-US" sz="2800" dirty="0" err="1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ক্ষেত্রফল</a:t>
                </a:r>
                <a:r>
                  <a:rPr lang="en-US" sz="28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</m:ctrlPr>
                      </m:fPr>
                      <m:num>
                        <m:r>
                          <a:rPr lang="bn-BD" sz="2800" b="0" i="1" smtClean="0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1</m:t>
                        </m:r>
                      </m:num>
                      <m:den>
                        <m:r>
                          <a:rPr lang="bn-BD" sz="2800" b="0" i="1" smtClean="0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GB" sz="28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×</a:t>
                </a:r>
                <a:r>
                  <a:rPr lang="bn-BD" sz="28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a×h</a:t>
                </a:r>
                <a:r>
                  <a:rPr lang="en-US" sz="28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 </a:t>
                </a:r>
                <a:r>
                  <a:rPr lang="en-US" sz="2800" dirty="0" err="1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বর্গসে</a:t>
                </a:r>
                <a:endParaRPr lang="bn-BD" sz="2800" dirty="0" smtClean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  <a:p>
                <a:r>
                  <a:rPr lang="en-US" sz="2800" dirty="0" err="1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মি</a:t>
                </a:r>
                <a:endParaRPr lang="en-GB" sz="2800" dirty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2884" y="510527"/>
                <a:ext cx="6305265" cy="1562479"/>
              </a:xfrm>
              <a:prstGeom prst="rect">
                <a:avLst/>
              </a:prstGeom>
              <a:blipFill rotWithShape="0">
                <a:blip r:embed="rId2"/>
                <a:stretch>
                  <a:fillRect l="-1932" t="-3906" b="-1015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9" name="Group 38"/>
          <p:cNvGrpSpPr/>
          <p:nvPr/>
        </p:nvGrpSpPr>
        <p:grpSpPr>
          <a:xfrm>
            <a:off x="126762" y="3511383"/>
            <a:ext cx="5295334" cy="2022395"/>
            <a:chOff x="126762" y="3511383"/>
            <a:chExt cx="5295334" cy="2022395"/>
          </a:xfrm>
        </p:grpSpPr>
        <p:sp>
          <p:nvSpPr>
            <p:cNvPr id="24" name="Parallelogram 23"/>
            <p:cNvSpPr/>
            <p:nvPr/>
          </p:nvSpPr>
          <p:spPr>
            <a:xfrm>
              <a:off x="536196" y="3880715"/>
              <a:ext cx="4367284" cy="982639"/>
            </a:xfrm>
            <a:prstGeom prst="parallelogram">
              <a:avLst>
                <a:gd name="adj" fmla="val 109722"/>
              </a:avLst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1161630" y="3511383"/>
              <a:ext cx="4351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dirty="0"/>
                <a:t>A</a:t>
              </a:r>
              <a:endParaRPr lang="en-GB" dirty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126762" y="4733293"/>
              <a:ext cx="31389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dirty="0" smtClean="0"/>
                <a:t>B</a:t>
              </a:r>
              <a:endParaRPr lang="en-GB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3765991" y="4979780"/>
              <a:ext cx="36848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dirty="0"/>
                <a:t>C</a:t>
              </a:r>
              <a:endParaRPr lang="en-GB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4999016" y="3696049"/>
              <a:ext cx="42308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dirty="0" smtClean="0"/>
                <a:t>D</a:t>
              </a:r>
              <a:endParaRPr lang="en-GB" dirty="0"/>
            </a:p>
          </p:txBody>
        </p:sp>
        <p:cxnSp>
          <p:nvCxnSpPr>
            <p:cNvPr id="30" name="Straight Connector 29"/>
            <p:cNvCxnSpPr/>
            <p:nvPr/>
          </p:nvCxnSpPr>
          <p:spPr>
            <a:xfrm flipH="1">
              <a:off x="1842448" y="3880715"/>
              <a:ext cx="111529" cy="982639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TextBox 30"/>
            <p:cNvSpPr txBox="1"/>
            <p:nvPr/>
          </p:nvSpPr>
          <p:spPr>
            <a:xfrm>
              <a:off x="2019872" y="4097547"/>
              <a:ext cx="4351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dirty="0" smtClean="0"/>
                <a:t>h</a:t>
              </a:r>
              <a:endParaRPr lang="en-GB" dirty="0"/>
            </a:p>
          </p:txBody>
        </p:sp>
        <p:cxnSp>
          <p:nvCxnSpPr>
            <p:cNvPr id="33" name="Straight Arrow Connector 32"/>
            <p:cNvCxnSpPr/>
            <p:nvPr/>
          </p:nvCxnSpPr>
          <p:spPr>
            <a:xfrm>
              <a:off x="508504" y="5289578"/>
              <a:ext cx="1306252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Arrow Connector 34"/>
            <p:cNvCxnSpPr/>
            <p:nvPr/>
          </p:nvCxnSpPr>
          <p:spPr>
            <a:xfrm flipH="1">
              <a:off x="2443161" y="5312934"/>
              <a:ext cx="1310959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TextBox 35"/>
            <p:cNvSpPr txBox="1"/>
            <p:nvPr/>
          </p:nvSpPr>
          <p:spPr>
            <a:xfrm>
              <a:off x="1963107" y="5164446"/>
              <a:ext cx="36848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dirty="0" smtClean="0"/>
                <a:t>a</a:t>
              </a:r>
              <a:endParaRPr lang="en-GB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2719838" y="5586975"/>
                <a:ext cx="6492094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bn-BD" sz="28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ABCD </a:t>
                </a:r>
                <a:r>
                  <a:rPr lang="en-US" sz="2800" dirty="0" err="1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সামান্তরিকের</a:t>
                </a:r>
                <a:r>
                  <a:rPr lang="en-US" sz="28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 </a:t>
                </a:r>
                <a:r>
                  <a:rPr lang="en-US" sz="2800" dirty="0" err="1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ভুমি</a:t>
                </a:r>
                <a:r>
                  <a:rPr lang="en-US" sz="28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 a </a:t>
                </a:r>
                <a:r>
                  <a:rPr lang="en-US" sz="2800" dirty="0" err="1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সেমি,উচ্চতা</a:t>
                </a:r>
                <a:r>
                  <a:rPr lang="en-US" sz="28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  h </a:t>
                </a:r>
                <a:r>
                  <a:rPr lang="en-US" sz="2800" dirty="0" err="1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সেমি</a:t>
                </a:r>
                <a:r>
                  <a:rPr lang="en-US" sz="28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 </a:t>
                </a:r>
                <a:r>
                  <a:rPr lang="en-US" sz="2800" dirty="0" err="1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হলে</a:t>
                </a:r>
                <a:endParaRPr lang="en-US" sz="2800" dirty="0" smtClean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  <a:p>
                <a:r>
                  <a:rPr lang="en-US" sz="2800" dirty="0" err="1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এর</a:t>
                </a:r>
                <a:r>
                  <a:rPr lang="en-US" sz="28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 </a:t>
                </a:r>
                <a:r>
                  <a:rPr lang="en-US" sz="2800" dirty="0" err="1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ক্ষেত্রফল</a:t>
                </a:r>
                <a:r>
                  <a:rPr lang="en-US" sz="28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=</a:t>
                </a:r>
                <a14:m>
                  <m:oMath xmlns:m="http://schemas.openxmlformats.org/officeDocument/2006/math">
                    <m:r>
                      <a:rPr lang="bn-BD" sz="2800" b="0" i="1" smtClean="0"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𝑎</m:t>
                    </m:r>
                    <m:r>
                      <a:rPr lang="bn-BD" sz="2800" b="0" i="1" smtClean="0"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×</m:t>
                    </m:r>
                    <m:r>
                      <a:rPr lang="bn-BD" sz="2800" b="0" i="1" smtClean="0"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h</m:t>
                    </m:r>
                  </m:oMath>
                </a14:m>
                <a:r>
                  <a:rPr lang="en-US" sz="28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 বর্গসেমি </a:t>
                </a:r>
                <a:endParaRPr lang="en-GB" sz="2800" dirty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19838" y="5586975"/>
                <a:ext cx="6492094" cy="954107"/>
              </a:xfrm>
              <a:prstGeom prst="rect">
                <a:avLst/>
              </a:prstGeom>
              <a:blipFill rotWithShape="0">
                <a:blip r:embed="rId3"/>
                <a:stretch>
                  <a:fillRect l="-1878" t="-5732" r="-1408" b="-1783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4223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3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>
            <a:off x="1624083" y="818865"/>
            <a:ext cx="5431809" cy="1378424"/>
          </a:xfrm>
          <a:prstGeom prst="trapezoid">
            <a:avLst>
              <a:gd name="adj" fmla="val 116383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9" name="Group 28"/>
          <p:cNvGrpSpPr/>
          <p:nvPr/>
        </p:nvGrpSpPr>
        <p:grpSpPr>
          <a:xfrm>
            <a:off x="1180528" y="361663"/>
            <a:ext cx="6455395" cy="2511612"/>
            <a:chOff x="1180528" y="361663"/>
            <a:chExt cx="6455395" cy="2511612"/>
          </a:xfrm>
        </p:grpSpPr>
        <p:sp>
          <p:nvSpPr>
            <p:cNvPr id="5" name="TextBox 4"/>
            <p:cNvSpPr txBox="1"/>
            <p:nvPr/>
          </p:nvSpPr>
          <p:spPr>
            <a:xfrm>
              <a:off x="2784143" y="395362"/>
              <a:ext cx="4913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dirty="0" smtClean="0"/>
                <a:t>A</a:t>
              </a:r>
              <a:endParaRPr lang="en-GB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180528" y="2059969"/>
              <a:ext cx="4913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dirty="0"/>
                <a:t>B</a:t>
              </a:r>
              <a:endParaRPr lang="en-GB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7144603" y="2061649"/>
              <a:ext cx="4913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dirty="0" smtClean="0"/>
                <a:t>C</a:t>
              </a:r>
              <a:endParaRPr lang="en-GB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547813" y="361663"/>
              <a:ext cx="4913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dirty="0"/>
                <a:t>D</a:t>
              </a:r>
              <a:endParaRPr lang="en-GB" dirty="0"/>
            </a:p>
          </p:txBody>
        </p:sp>
        <p:cxnSp>
          <p:nvCxnSpPr>
            <p:cNvPr id="10" name="Straight Arrow Connector 9"/>
            <p:cNvCxnSpPr/>
            <p:nvPr/>
          </p:nvCxnSpPr>
          <p:spPr>
            <a:xfrm flipV="1">
              <a:off x="1624083" y="2688609"/>
              <a:ext cx="1897039" cy="2729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 flipH="1" flipV="1">
              <a:off x="4749422" y="2661313"/>
              <a:ext cx="2306470" cy="2729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3848667" y="2503943"/>
              <a:ext cx="4913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dirty="0" smtClean="0"/>
                <a:t>a</a:t>
              </a:r>
              <a:endParaRPr lang="en-GB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3841844" y="362504"/>
              <a:ext cx="4913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dirty="0"/>
                <a:t>b</a:t>
              </a:r>
              <a:endParaRPr lang="en-GB" dirty="0"/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4032920" y="1347712"/>
            <a:ext cx="409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h</a:t>
            </a:r>
            <a:endParaRPr lang="en-GB" dirty="0"/>
          </a:p>
        </p:txBody>
      </p:sp>
      <p:cxnSp>
        <p:nvCxnSpPr>
          <p:cNvPr id="20" name="Straight Connector 19"/>
          <p:cNvCxnSpPr/>
          <p:nvPr/>
        </p:nvCxnSpPr>
        <p:spPr>
          <a:xfrm>
            <a:off x="3930556" y="818865"/>
            <a:ext cx="0" cy="131700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9" name="Group 38"/>
          <p:cNvGrpSpPr/>
          <p:nvPr/>
        </p:nvGrpSpPr>
        <p:grpSpPr>
          <a:xfrm>
            <a:off x="1212636" y="371766"/>
            <a:ext cx="4360458" cy="2020289"/>
            <a:chOff x="373301" y="2979173"/>
            <a:chExt cx="4360458" cy="2020289"/>
          </a:xfrm>
        </p:grpSpPr>
        <p:sp>
          <p:nvSpPr>
            <p:cNvPr id="3" name="Parallelogram 2"/>
            <p:cNvSpPr/>
            <p:nvPr/>
          </p:nvSpPr>
          <p:spPr>
            <a:xfrm>
              <a:off x="803203" y="3430390"/>
              <a:ext cx="3930556" cy="1378424"/>
            </a:xfrm>
            <a:prstGeom prst="parallelogram">
              <a:avLst>
                <a:gd name="adj" fmla="val 111238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1976913" y="2979173"/>
              <a:ext cx="4913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dirty="0" smtClean="0"/>
                <a:t>A</a:t>
              </a:r>
              <a:endParaRPr lang="en-GB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373301" y="4630130"/>
              <a:ext cx="4913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dirty="0"/>
                <a:t>B</a:t>
              </a:r>
              <a:endParaRPr lang="en-GB" dirty="0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1898438" y="4357594"/>
              <a:ext cx="4913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dirty="0"/>
                <a:t>b</a:t>
              </a:r>
              <a:endParaRPr lang="en-GB" dirty="0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3865874" y="367304"/>
            <a:ext cx="3595342" cy="2280361"/>
            <a:chOff x="3750142" y="3149849"/>
            <a:chExt cx="3595342" cy="2280361"/>
          </a:xfrm>
        </p:grpSpPr>
        <p:grpSp>
          <p:nvGrpSpPr>
            <p:cNvPr id="32" name="Group 31"/>
            <p:cNvGrpSpPr/>
            <p:nvPr/>
          </p:nvGrpSpPr>
          <p:grpSpPr>
            <a:xfrm>
              <a:off x="3750142" y="3149849"/>
              <a:ext cx="3595342" cy="2280361"/>
              <a:chOff x="3882794" y="380952"/>
              <a:chExt cx="3595342" cy="2280361"/>
            </a:xfrm>
          </p:grpSpPr>
          <p:sp>
            <p:nvSpPr>
              <p:cNvPr id="23" name="TextBox 22"/>
              <p:cNvSpPr txBox="1"/>
              <p:nvPr/>
            </p:nvSpPr>
            <p:spPr>
              <a:xfrm>
                <a:off x="3882794" y="2291981"/>
                <a:ext cx="49132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bn-BD" dirty="0"/>
                  <a:t>E</a:t>
                </a:r>
                <a:endParaRPr lang="en-GB" dirty="0"/>
              </a:p>
            </p:txBody>
          </p:sp>
          <p:sp>
            <p:nvSpPr>
              <p:cNvPr id="4" name="Isosceles Triangle 3"/>
              <p:cNvSpPr/>
              <p:nvPr/>
            </p:nvSpPr>
            <p:spPr>
              <a:xfrm>
                <a:off x="4057620" y="805297"/>
                <a:ext cx="2988860" cy="1378424"/>
              </a:xfrm>
              <a:prstGeom prst="triangle">
                <a:avLst>
                  <a:gd name="adj" fmla="val 48263"/>
                </a:avLst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7144286" y="2026351"/>
                <a:ext cx="33385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bn-BD" dirty="0" smtClean="0"/>
                  <a:t>C</a:t>
                </a:r>
                <a:endParaRPr lang="en-GB" dirty="0"/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5533848" y="380952"/>
                <a:ext cx="29570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bn-BD" dirty="0"/>
                  <a:t>D</a:t>
                </a:r>
                <a:endParaRPr lang="en-GB" dirty="0"/>
              </a:p>
            </p:txBody>
          </p:sp>
        </p:grpSp>
        <p:sp>
          <p:nvSpPr>
            <p:cNvPr id="37" name="TextBox 36"/>
            <p:cNvSpPr txBox="1"/>
            <p:nvPr/>
          </p:nvSpPr>
          <p:spPr>
            <a:xfrm>
              <a:off x="4993322" y="4428517"/>
              <a:ext cx="97215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dirty="0" smtClean="0"/>
                <a:t>a</a:t>
              </a:r>
              <a:r>
                <a:rPr lang="bn-BD" sz="2800" dirty="0" smtClean="0"/>
                <a:t>-</a:t>
              </a:r>
              <a:r>
                <a:rPr lang="bn-BD" dirty="0" smtClean="0"/>
                <a:t>b</a:t>
              </a:r>
              <a:endParaRPr lang="en-GB" dirty="0"/>
            </a:p>
          </p:txBody>
        </p:sp>
      </p:grpSp>
      <p:sp>
        <p:nvSpPr>
          <p:cNvPr id="40" name="TextBox 39"/>
          <p:cNvSpPr txBox="1"/>
          <p:nvPr/>
        </p:nvSpPr>
        <p:spPr>
          <a:xfrm>
            <a:off x="1158044" y="2873275"/>
            <a:ext cx="61298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grpSp>
        <p:nvGrpSpPr>
          <p:cNvPr id="46" name="Group 45"/>
          <p:cNvGrpSpPr/>
          <p:nvPr/>
        </p:nvGrpSpPr>
        <p:grpSpPr>
          <a:xfrm>
            <a:off x="8452770" y="866211"/>
            <a:ext cx="650287" cy="1378424"/>
            <a:chOff x="8452770" y="866211"/>
            <a:chExt cx="650287" cy="1378424"/>
          </a:xfrm>
        </p:grpSpPr>
        <p:cxnSp>
          <p:nvCxnSpPr>
            <p:cNvPr id="42" name="Straight Connector 41"/>
            <p:cNvCxnSpPr/>
            <p:nvPr/>
          </p:nvCxnSpPr>
          <p:spPr>
            <a:xfrm>
              <a:off x="8452770" y="866211"/>
              <a:ext cx="0" cy="1378424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5" name="TextBox 44"/>
            <p:cNvSpPr txBox="1"/>
            <p:nvPr/>
          </p:nvSpPr>
          <p:spPr>
            <a:xfrm>
              <a:off x="8734567" y="1347712"/>
              <a:ext cx="3684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dirty="0" smtClean="0"/>
                <a:t>h</a:t>
              </a:r>
              <a:endParaRPr lang="en-GB" dirty="0"/>
            </a:p>
          </p:txBody>
        </p:sp>
      </p:grpSp>
      <p:sp>
        <p:nvSpPr>
          <p:cNvPr id="47" name="TextBox 46"/>
          <p:cNvSpPr txBox="1"/>
          <p:nvPr/>
        </p:nvSpPr>
        <p:spPr>
          <a:xfrm>
            <a:off x="1128734" y="2962405"/>
            <a:ext cx="72080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ABED</a:t>
            </a:r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সামান্তরিকক্ষেত্রের</a:t>
            </a:r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ক্ষেত্রফল</a:t>
            </a:r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= </a:t>
            </a:r>
            <a:r>
              <a:rPr lang="en-US" sz="2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bh</a:t>
            </a:r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বর্গসেমি</a:t>
            </a:r>
            <a:endParaRPr lang="en-GB" sz="2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1122527" y="3507361"/>
                <a:ext cx="6793174" cy="613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bn-BD" sz="24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DEC</a:t>
                </a:r>
                <a:r>
                  <a:rPr lang="en-US" sz="24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 </a:t>
                </a:r>
                <a:r>
                  <a:rPr lang="en-US" sz="2400" dirty="0" err="1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ত্রিভুজক্ষেত্রের</a:t>
                </a:r>
                <a:r>
                  <a:rPr lang="en-US" sz="24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 </a:t>
                </a:r>
                <a:r>
                  <a:rPr lang="en-US" sz="2400" dirty="0" err="1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ক্ষেত্রফল</a:t>
                </a:r>
                <a:r>
                  <a:rPr lang="en-US" sz="24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 smtClean="0"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=</m:t>
                    </m:r>
                    <m:f>
                      <m:fPr>
                        <m:ctrlPr>
                          <a:rPr lang="en-US" sz="2400" i="1" smtClean="0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</m:ctrlPr>
                      </m:fPr>
                      <m:num>
                        <m:r>
                          <a:rPr lang="bn-BD" sz="2400" b="0" i="1" smtClean="0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1</m:t>
                        </m:r>
                      </m:num>
                      <m:den>
                        <m:r>
                          <a:rPr lang="bn-BD" sz="2400" b="0" i="1" smtClean="0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4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×</a:t>
                </a:r>
                <a:r>
                  <a:rPr lang="bn-BD" sz="24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(a-b)×h </a:t>
                </a:r>
                <a:r>
                  <a:rPr lang="en-US" sz="2400" dirty="0" err="1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বর্গসেমি</a:t>
                </a:r>
                <a:endParaRPr lang="en-GB" sz="2400" dirty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2527" y="3507361"/>
                <a:ext cx="6793174" cy="613886"/>
              </a:xfrm>
              <a:prstGeom prst="rect">
                <a:avLst/>
              </a:prstGeom>
              <a:blipFill rotWithShape="0">
                <a:blip r:embed="rId2"/>
                <a:stretch>
                  <a:fillRect l="-1345" b="-1287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1137570" y="4285280"/>
                <a:ext cx="8224794" cy="245721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bn-BD" sz="24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ABCD</a:t>
                </a:r>
                <a:r>
                  <a:rPr lang="en-US" sz="24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 </a:t>
                </a:r>
                <a:r>
                  <a:rPr lang="en-US" sz="2400" dirty="0" err="1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ট্রাপিজিয়ামক্ষেত্রের</a:t>
                </a:r>
                <a:r>
                  <a:rPr lang="en-US" sz="24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 </a:t>
                </a:r>
                <a:r>
                  <a:rPr lang="en-US" sz="2400" dirty="0" err="1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ক্ষেত্রফল</a:t>
                </a:r>
                <a:r>
                  <a:rPr lang="en-US" sz="24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 smtClean="0"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=</m:t>
                    </m:r>
                    <m:f>
                      <m:fPr>
                        <m:ctrlPr>
                          <a:rPr lang="en-US" sz="2400" i="1" smtClean="0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</m:ctrlPr>
                      </m:fPr>
                      <m:num>
                        <m:r>
                          <a:rPr lang="bn-BD" sz="2400" b="0" i="1" smtClean="0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1</m:t>
                        </m:r>
                      </m:num>
                      <m:den>
                        <m:r>
                          <a:rPr lang="bn-BD" sz="2400" b="0" i="1" smtClean="0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4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×</a:t>
                </a:r>
                <a:r>
                  <a:rPr lang="bn-BD" sz="24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(a-b)×h</a:t>
                </a:r>
                <a:r>
                  <a:rPr lang="en-US" sz="24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+</a:t>
                </a:r>
                <a:r>
                  <a:rPr lang="en-US" sz="2400" dirty="0" err="1">
                    <a:latin typeface="NikoshBAN" panose="02000000000000000000" pitchFamily="2" charset="0"/>
                    <a:cs typeface="NikoshBAN" panose="02000000000000000000" pitchFamily="2" charset="0"/>
                  </a:rPr>
                  <a:t>bh</a:t>
                </a:r>
                <a:r>
                  <a:rPr lang="en-US" sz="24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 </a:t>
                </a:r>
                <a:r>
                  <a:rPr lang="bn-BD" sz="24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    </a:t>
                </a:r>
                <a:r>
                  <a:rPr lang="en-US" sz="2400" dirty="0" err="1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বর্গসেমি</a:t>
                </a:r>
                <a:endParaRPr lang="en-US" sz="2400" dirty="0" smtClean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  <a:p>
                <a:r>
                  <a:rPr lang="bn-BD" sz="24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                                                 </a:t>
                </a:r>
                <a:r>
                  <a:rPr lang="en-US" sz="24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</m:ctrlPr>
                      </m:fPr>
                      <m:num>
                        <m:r>
                          <a:rPr lang="bn-BD" sz="2400" b="0" i="1" smtClean="0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1</m:t>
                        </m:r>
                      </m:num>
                      <m:den>
                        <m:r>
                          <a:rPr lang="bn-BD" sz="2400" b="0" i="1" smtClean="0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2</m:t>
                        </m:r>
                      </m:den>
                    </m:f>
                    <m:r>
                      <a:rPr lang="bn-BD" sz="2400" b="0" i="1" smtClean="0"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h</m:t>
                    </m:r>
                    <m:r>
                      <a:rPr lang="bn-BD" sz="2400" b="0" i="1" smtClean="0"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(</m:t>
                    </m:r>
                    <m:r>
                      <a:rPr lang="bn-BD" sz="2400" b="0" i="1" smtClean="0"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𝑎</m:t>
                    </m:r>
                    <m:r>
                      <a:rPr lang="bn-BD" sz="2400" b="0" i="1" smtClean="0"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−</m:t>
                    </m:r>
                    <m:r>
                      <a:rPr lang="bn-BD" sz="2400" b="0" i="1" smtClean="0"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𝑏</m:t>
                    </m:r>
                    <m:r>
                      <a:rPr lang="bn-BD" sz="2400" b="0" i="1" smtClean="0"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+</m:t>
                    </m:r>
                    <m:r>
                      <a:rPr lang="bn-BD" sz="2400" b="0" i="1" smtClean="0"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2</m:t>
                    </m:r>
                    <m:r>
                      <a:rPr lang="bn-BD" sz="2400" b="0" i="1" smtClean="0"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𝑏</m:t>
                    </m:r>
                    <m:r>
                      <a:rPr lang="bn-BD" sz="2400" b="0" i="1" smtClean="0"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)</m:t>
                    </m:r>
                  </m:oMath>
                </a14:m>
                <a:r>
                  <a:rPr lang="bn-BD" sz="24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   </a:t>
                </a:r>
                <a:r>
                  <a:rPr lang="en-US" sz="24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র্গসেমি</a:t>
                </a:r>
                <a:endParaRPr lang="en-US" sz="2400" dirty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  <a:p>
                <a:endParaRPr lang="bn-BD" sz="2400" dirty="0" smtClean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  <a:p>
                <a:r>
                  <a:rPr lang="bn-BD" sz="2400" dirty="0" smtClean="0">
                    <a:cs typeface="NikoshBAN" panose="02000000000000000000" pitchFamily="2" charset="0"/>
                  </a:rPr>
                  <a:t>                                                 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</m:ctrlPr>
                      </m:fPr>
                      <m:num>
                        <m:r>
                          <a:rPr lang="bn-BD" sz="2400" b="0" i="1" smtClean="0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1</m:t>
                        </m:r>
                      </m:num>
                      <m:den>
                        <m:r>
                          <a:rPr lang="bn-BD" sz="2400" b="0" i="1" smtClean="0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2</m:t>
                        </m:r>
                      </m:den>
                    </m:f>
                    <m:r>
                      <a:rPr lang="bn-BD" sz="2400" b="0" i="1" smtClean="0"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(</m:t>
                    </m:r>
                    <m:r>
                      <a:rPr lang="bn-BD" sz="2400" b="0" i="1" smtClean="0"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𝑎</m:t>
                    </m:r>
                    <m:r>
                      <a:rPr lang="bn-BD" sz="2400" b="0" i="1" smtClean="0"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+</m:t>
                    </m:r>
                    <m:r>
                      <a:rPr lang="bn-BD" sz="2400" b="0" i="1" smtClean="0"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𝑏</m:t>
                    </m:r>
                    <m:r>
                      <a:rPr lang="bn-BD" sz="2400" b="0" i="1" smtClean="0"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)</m:t>
                    </m:r>
                    <m:r>
                      <a:rPr lang="bn-BD" sz="2400" b="0" i="1" smtClean="0"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h</m:t>
                    </m:r>
                  </m:oMath>
                </a14:m>
                <a:r>
                  <a:rPr lang="bn-BD" sz="24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    </a:t>
                </a:r>
                <a:r>
                  <a:rPr lang="en-US" sz="24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বর্গসেমি</a:t>
                </a:r>
                <a:endParaRPr lang="en-US" sz="2400" dirty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  <a:p>
                <a:endParaRPr lang="en-GB" sz="2800" dirty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7570" y="4285280"/>
                <a:ext cx="8224794" cy="2457211"/>
              </a:xfrm>
              <a:prstGeom prst="rect">
                <a:avLst/>
              </a:prstGeom>
              <a:blipFill rotWithShape="0">
                <a:blip r:embed="rId3"/>
                <a:stretch>
                  <a:fillRect l="-118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14829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3858E-6 -1.85185E-6 L -0.49969 -0.00509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992" y="-2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  <p:bldP spid="48" grpId="0"/>
      <p:bldP spid="4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03009" y="109182"/>
            <a:ext cx="2060812" cy="707886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মূল্যায়ন</a:t>
            </a:r>
            <a:endParaRPr lang="en-GB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Isosceles Triangle 2"/>
          <p:cNvSpPr/>
          <p:nvPr/>
        </p:nvSpPr>
        <p:spPr>
          <a:xfrm rot="10800000">
            <a:off x="3555242" y="109182"/>
            <a:ext cx="2156346" cy="1132764"/>
          </a:xfrm>
          <a:prstGeom prst="triangl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436729" y="1637732"/>
            <a:ext cx="61960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১। মূল্যায়ন যে চিত্রের মধ্যে লেখা আছে এতে কতটি ত্রিভুজ আছে? </a:t>
            </a:r>
            <a:endParaRPr lang="en-GB" sz="2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55093" y="2238233"/>
            <a:ext cx="89802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ক)    ৩ টি               খ)     ৪ টি                  গ)     ৫ টি                       ঘ)   ৬ টি </a:t>
            </a:r>
            <a:endParaRPr lang="en-GB" sz="2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2743199" y="2238233"/>
            <a:ext cx="1364778" cy="4616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655093" y="3057099"/>
            <a:ext cx="88301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u="sng" dirty="0" smtClean="0">
                <a:latin typeface="NikoshBAN" panose="02000000000000000000" pitchFamily="2" charset="0"/>
                <a:cs typeface="NikoshBAN" panose="02000000000000000000" pitchFamily="2" charset="0"/>
              </a:rPr>
              <a:t>২। একটি সামান্তরিকের ভুমি ১০ সেমি, উচ্চতা ৫ সেমি হলে, এর </a:t>
            </a:r>
            <a:r>
              <a:rPr lang="en-US" sz="2400" u="sng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ক্ষেত্রফল</a:t>
            </a:r>
            <a:r>
              <a:rPr lang="en-US" sz="2400" u="sng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u="sng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কত</a:t>
            </a:r>
            <a:r>
              <a:rPr lang="en-US" sz="2400" u="sng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u="sng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বর্গসেমি</a:t>
            </a:r>
            <a:r>
              <a:rPr lang="en-US" sz="2400" u="sng" dirty="0" smtClean="0"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endParaRPr lang="en-GB" sz="2400" u="sng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84067" y="3806699"/>
            <a:ext cx="89802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ক)    </a:t>
            </a:r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১০</a:t>
            </a:r>
            <a:r>
              <a:rPr lang="bn-BD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         খ)     </a:t>
            </a:r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২৫ </a:t>
            </a:r>
            <a:r>
              <a:rPr lang="bn-BD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             গ)     ৫</a:t>
            </a:r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০</a:t>
            </a:r>
            <a:r>
              <a:rPr lang="bn-BD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                   ঘ)   </a:t>
            </a:r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১০০</a:t>
            </a:r>
            <a:endParaRPr lang="en-GB" sz="2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765183" y="3806699"/>
            <a:ext cx="1056068" cy="461665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/>
          <p:cNvSpPr txBox="1"/>
          <p:nvPr/>
        </p:nvSpPr>
        <p:spPr>
          <a:xfrm>
            <a:off x="655093" y="4764401"/>
            <a:ext cx="88301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u="sng" dirty="0">
                <a:latin typeface="NikoshBAN" panose="02000000000000000000" pitchFamily="2" charset="0"/>
                <a:cs typeface="NikoshBAN" panose="02000000000000000000" pitchFamily="2" charset="0"/>
              </a:rPr>
              <a:t>৩</a:t>
            </a:r>
            <a:r>
              <a:rPr lang="bn-BD" sz="2400" u="sng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 একটি ট্রাপিজিয়ামের সমান্তরাল বাহুদ্বয়ের দৈর্ঘ্য যথাক্রমে ১৮ সেমি, ১৫সেমি এবং উচ্চতা </a:t>
            </a:r>
            <a:r>
              <a:rPr lang="bn-BD" sz="2400" u="sng" dirty="0">
                <a:latin typeface="NikoshBAN" panose="02000000000000000000" pitchFamily="2" charset="0"/>
                <a:cs typeface="NikoshBAN" panose="02000000000000000000" pitchFamily="2" charset="0"/>
              </a:rPr>
              <a:t>৬</a:t>
            </a:r>
            <a:r>
              <a:rPr lang="bn-BD" sz="2400" u="sng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সেমি হলে, এর </a:t>
            </a:r>
            <a:r>
              <a:rPr lang="en-US" sz="2400" u="sng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ক্ষেত্রফল</a:t>
            </a:r>
            <a:r>
              <a:rPr lang="en-US" sz="2400" u="sng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u="sng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কত</a:t>
            </a:r>
            <a:r>
              <a:rPr lang="en-US" sz="2400" u="sng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u="sng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বর্গসেমি</a:t>
            </a:r>
            <a:r>
              <a:rPr lang="en-US" sz="2400" u="sng" dirty="0" smtClean="0"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endParaRPr lang="en-GB" sz="2400" u="sng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75070" y="5833855"/>
            <a:ext cx="89802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ক)    ৩৯             খ)    ৯৯                  গ)     ১৯৮                       ঘ)  ৮১০ </a:t>
            </a:r>
            <a:endParaRPr lang="en-GB" sz="2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2" name="Oval 11"/>
          <p:cNvSpPr/>
          <p:nvPr/>
        </p:nvSpPr>
        <p:spPr>
          <a:xfrm rot="10800000">
            <a:off x="2185226" y="7771989"/>
            <a:ext cx="412124" cy="46166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2185226" y="5833854"/>
            <a:ext cx="879946" cy="461665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8398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3" presetClass="entr" presetSubtype="28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  <p:bldP spid="7" grpId="0"/>
      <p:bldP spid="8" grpId="0"/>
      <p:bldP spid="9" grpId="0" animBg="1"/>
      <p:bldP spid="10" grpId="0"/>
      <p:bldP spid="11" grpId="0"/>
      <p:bldP spid="1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3258354" y="0"/>
            <a:ext cx="3142447" cy="1445652"/>
            <a:chOff x="3284111" y="515155"/>
            <a:chExt cx="3142447" cy="1445652"/>
          </a:xfrm>
        </p:grpSpPr>
        <p:sp>
          <p:nvSpPr>
            <p:cNvPr id="3" name="Oval 2"/>
            <p:cNvSpPr/>
            <p:nvPr/>
          </p:nvSpPr>
          <p:spPr>
            <a:xfrm>
              <a:off x="3451538" y="759854"/>
              <a:ext cx="2975020" cy="965915"/>
            </a:xfrm>
            <a:prstGeom prst="ellipse">
              <a:avLst/>
            </a:prstGeom>
            <a:noFill/>
            <a:ln w="76200"/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3953814" y="914626"/>
              <a:ext cx="1970467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40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বাড়ীর কাজ</a:t>
              </a:r>
              <a:endParaRPr lang="en-GB" sz="4000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  <p:sp>
          <p:nvSpPr>
            <p:cNvPr id="5" name="Horizontal Scroll 4"/>
            <p:cNvSpPr/>
            <p:nvPr/>
          </p:nvSpPr>
          <p:spPr>
            <a:xfrm>
              <a:off x="3284111" y="515155"/>
              <a:ext cx="3142447" cy="1445652"/>
            </a:xfrm>
            <a:prstGeom prst="horizontalScroll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656822" y="1690351"/>
            <a:ext cx="8873543" cy="3724730"/>
            <a:chOff x="656822" y="1690351"/>
            <a:chExt cx="8873543" cy="3724730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6822" y="1690351"/>
              <a:ext cx="8873543" cy="3218421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1841686" y="4891861"/>
              <a:ext cx="614322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28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সামান্তরিকক্ষেত্রের ক্ষেত্রফলের সূত্রটি প্রতিপাদন করো।     </a:t>
              </a:r>
              <a:endParaRPr lang="en-GB" sz="2800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2304667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28045" y="2562896"/>
            <a:ext cx="6053071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199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ধ</a:t>
            </a:r>
            <a:r>
              <a:rPr lang="bn-BD" sz="19900" dirty="0" smtClean="0">
                <a:solidFill>
                  <a:srgbClr val="FFC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ন্য</a:t>
            </a:r>
            <a:r>
              <a:rPr lang="bn-BD" sz="199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</a:t>
            </a:r>
            <a:r>
              <a:rPr lang="bn-BD" sz="199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দ</a:t>
            </a: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GB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3503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6" presetClass="emph" presetSubtype="0" repeatCount="4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373999" y="-213054"/>
            <a:ext cx="2076309" cy="1771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bn-BD" sz="5457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sz="5457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স্বাগতম</a:t>
            </a:r>
            <a:r>
              <a:rPr lang="en-US" sz="5457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GB" sz="5457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873" y="1831797"/>
            <a:ext cx="8102286" cy="4773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099958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310" y="582582"/>
            <a:ext cx="89861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000" dirty="0">
                <a:latin typeface="NikoshBAN" panose="02000000000000000000" pitchFamily="2" charset="0"/>
                <a:cs typeface="NikoshBAN" panose="02000000000000000000" pitchFamily="2" charset="0"/>
              </a:rPr>
              <a:t>পরিচিতি</a:t>
            </a:r>
            <a:endParaRPr lang="en-GB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 flipH="1">
            <a:off x="4870987" y="1637731"/>
            <a:ext cx="59345" cy="4254453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H="1">
            <a:off x="4737661" y="1901875"/>
            <a:ext cx="59345" cy="3529934"/>
          </a:xfrm>
          <a:prstGeom prst="line">
            <a:avLst/>
          </a:prstGeom>
          <a:ln w="57150"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>
            <a:off x="5004312" y="1901875"/>
            <a:ext cx="50402" cy="3529934"/>
          </a:xfrm>
          <a:prstGeom prst="line">
            <a:avLst/>
          </a:prstGeom>
          <a:ln w="571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29" name="Group 28"/>
          <p:cNvGrpSpPr/>
          <p:nvPr/>
        </p:nvGrpSpPr>
        <p:grpSpPr>
          <a:xfrm>
            <a:off x="274254" y="1510008"/>
            <a:ext cx="4493079" cy="4491993"/>
            <a:chOff x="274254" y="1510008"/>
            <a:chExt cx="4493079" cy="4491993"/>
          </a:xfrm>
        </p:grpSpPr>
        <p:sp>
          <p:nvSpPr>
            <p:cNvPr id="13" name="TextBox 12"/>
            <p:cNvSpPr txBox="1"/>
            <p:nvPr/>
          </p:nvSpPr>
          <p:spPr>
            <a:xfrm>
              <a:off x="274254" y="3262790"/>
              <a:ext cx="4493079" cy="273921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32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মোঃ আব্দুল আলীম</a:t>
              </a:r>
            </a:p>
            <a:p>
              <a:r>
                <a:rPr lang="bn-BD" sz="28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সহকারি শিক্ষক </a:t>
              </a:r>
              <a:r>
                <a:rPr lang="en-US" sz="24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(</a:t>
              </a:r>
              <a:r>
                <a:rPr lang="en-US" sz="2000" dirty="0" err="1" smtClean="0">
                  <a:latin typeface="NikoshBAN" panose="02000000000000000000" pitchFamily="2" charset="0"/>
                  <a:cs typeface="NikoshBAN" panose="02000000000000000000" pitchFamily="2" charset="0"/>
                </a:rPr>
                <a:t>বি,এস-সি,বি,এড</a:t>
              </a:r>
              <a:r>
                <a:rPr lang="en-US" sz="20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) </a:t>
              </a:r>
            </a:p>
            <a:p>
              <a:r>
                <a:rPr lang="en-US" sz="2800" dirty="0" err="1" smtClean="0">
                  <a:latin typeface="NikoshBAN" panose="02000000000000000000" pitchFamily="2" charset="0"/>
                  <a:cs typeface="NikoshBAN" panose="02000000000000000000" pitchFamily="2" charset="0"/>
                </a:rPr>
                <a:t>আইডি</a:t>
              </a:r>
              <a:r>
                <a:rPr lang="en-US" sz="28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- 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01080270781</a:t>
              </a:r>
              <a:endParaRPr lang="bn-BD" sz="2800" dirty="0" smtClean="0">
                <a:latin typeface="Times New Roman" panose="02020603050405020304" pitchFamily="18" charset="0"/>
                <a:cs typeface="NikoshBAN" panose="02000000000000000000" pitchFamily="2" charset="0"/>
              </a:endParaRPr>
            </a:p>
            <a:p>
              <a:r>
                <a:rPr lang="bn-BD" sz="28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কল্যাণপুর রওশনীয়া দাখিল মাদরাসা</a:t>
              </a:r>
            </a:p>
            <a:p>
              <a:r>
                <a:rPr lang="bn-BD" sz="28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বেলকুচি, সিরাজগঞ্জ </a:t>
              </a:r>
            </a:p>
            <a:p>
              <a:r>
                <a:rPr lang="bn-BD" sz="28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মোবাইল-</a:t>
              </a:r>
              <a:r>
                <a:rPr lang="en-US" sz="28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 </a:t>
              </a:r>
              <a:r>
                <a:rPr lang="en-US" sz="2800" dirty="0" smtClean="0">
                  <a:latin typeface="Times New Roman" panose="02020603050405020304" pitchFamily="18" charset="0"/>
                  <a:cs typeface="NikoshBAN" panose="02000000000000000000" pitchFamily="2" charset="0"/>
                </a:rPr>
                <a:t>01717012389</a:t>
              </a:r>
              <a:endParaRPr lang="en-GB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8133" y="1510008"/>
              <a:ext cx="1524000" cy="1524000"/>
            </a:xfrm>
            <a:prstGeom prst="rect">
              <a:avLst/>
            </a:prstGeom>
          </p:spPr>
        </p:pic>
      </p:grpSp>
      <p:grpSp>
        <p:nvGrpSpPr>
          <p:cNvPr id="28" name="Group 27"/>
          <p:cNvGrpSpPr/>
          <p:nvPr/>
        </p:nvGrpSpPr>
        <p:grpSpPr>
          <a:xfrm>
            <a:off x="5012442" y="1509175"/>
            <a:ext cx="4943801" cy="3956548"/>
            <a:chOff x="5012442" y="1509175"/>
            <a:chExt cx="4943801" cy="3956548"/>
          </a:xfrm>
        </p:grpSpPr>
        <p:sp>
          <p:nvSpPr>
            <p:cNvPr id="14" name="TextBox 13"/>
            <p:cNvSpPr txBox="1"/>
            <p:nvPr/>
          </p:nvSpPr>
          <p:spPr>
            <a:xfrm>
              <a:off x="5012442" y="2911178"/>
              <a:ext cx="4943801" cy="25545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2"/>
              <a:r>
                <a:rPr lang="bn-IN" sz="3200" dirty="0" smtClean="0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NikoshBAN" pitchFamily="2" charset="0"/>
                  <a:cs typeface="NikoshBAN" pitchFamily="2" charset="0"/>
                </a:rPr>
                <a:t>শ্রেণিঃ </a:t>
              </a:r>
              <a:r>
                <a:rPr lang="bn-IN" sz="3200" dirty="0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NikoshBAN" pitchFamily="2" charset="0"/>
                  <a:cs typeface="NikoshBAN" pitchFamily="2" charset="0"/>
                </a:rPr>
                <a:t>অষ্ট</a:t>
              </a:r>
              <a:r>
                <a:rPr lang="bn-BD" sz="3200" dirty="0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NikoshBAN" pitchFamily="2" charset="0"/>
                  <a:cs typeface="NikoshBAN" pitchFamily="2" charset="0"/>
                </a:rPr>
                <a:t>ম</a:t>
              </a:r>
              <a:endParaRPr lang="bn-IN" sz="3200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endParaRPr>
            </a:p>
            <a:p>
              <a:pPr lvl="2"/>
              <a:r>
                <a:rPr lang="bn-IN" sz="3200" dirty="0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NikoshBAN" pitchFamily="2" charset="0"/>
                  <a:cs typeface="NikoshBAN" pitchFamily="2" charset="0"/>
                </a:rPr>
                <a:t>বিষয়ঃ গণিত</a:t>
              </a:r>
            </a:p>
            <a:p>
              <a:pPr lvl="2"/>
              <a:r>
                <a:rPr lang="bn-BD" sz="3200" dirty="0">
                  <a:latin typeface="NikoshBAN" panose="02000000000000000000" pitchFamily="2" charset="0"/>
                  <a:cs typeface="NikoshBAN" panose="02000000000000000000" pitchFamily="2" charset="0"/>
                </a:rPr>
                <a:t>অধ্যায়-৮</a:t>
              </a:r>
            </a:p>
            <a:p>
              <a:pPr lvl="2"/>
              <a:r>
                <a:rPr lang="bn-BD" sz="3200" dirty="0">
                  <a:latin typeface="NikoshBAN" panose="02000000000000000000" pitchFamily="2" charset="0"/>
                  <a:cs typeface="NikoshBAN" panose="02000000000000000000" pitchFamily="2" charset="0"/>
                </a:rPr>
                <a:t>সময়-৫০ মিনিট</a:t>
              </a:r>
            </a:p>
            <a:p>
              <a:pPr lvl="2"/>
              <a:r>
                <a:rPr lang="bn-BD" sz="32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তারিখ-</a:t>
              </a:r>
              <a:r>
                <a:rPr lang="en-US" sz="32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16</a:t>
              </a:r>
              <a:r>
                <a:rPr lang="bn-BD" sz="32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/</a:t>
              </a:r>
              <a:r>
                <a:rPr lang="en-US" sz="32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10</a:t>
              </a:r>
              <a:r>
                <a:rPr lang="bn-BD" sz="32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/২০১৯ </a:t>
              </a:r>
              <a:r>
                <a:rPr lang="bn-BD" sz="3200" dirty="0">
                  <a:latin typeface="NikoshBAN" panose="02000000000000000000" pitchFamily="2" charset="0"/>
                  <a:cs typeface="NikoshBAN" panose="02000000000000000000" pitchFamily="2" charset="0"/>
                </a:rPr>
                <a:t>খ্রিঃ </a:t>
              </a:r>
              <a:endParaRPr lang="en-GB" sz="3200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24884" y="1509175"/>
              <a:ext cx="1493284" cy="152483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82847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22464" y="146597"/>
            <a:ext cx="74647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000" dirty="0">
                <a:latin typeface="NikoshBAN" panose="02000000000000000000" pitchFamily="2" charset="0"/>
                <a:cs typeface="NikoshBAN" panose="02000000000000000000" pitchFamily="2" charset="0"/>
              </a:rPr>
              <a:t>নিচের চিত্রগুলো লক্ষ্য করি এবং বলি</a:t>
            </a:r>
            <a:endParaRPr lang="en-GB" sz="1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1992723" y="1772507"/>
            <a:ext cx="5270727" cy="2505755"/>
            <a:chOff x="777240" y="1536392"/>
            <a:chExt cx="4781006" cy="2272937"/>
          </a:xfrm>
        </p:grpSpPr>
        <p:sp>
          <p:nvSpPr>
            <p:cNvPr id="3" name="Isosceles Triangle 2"/>
            <p:cNvSpPr/>
            <p:nvPr/>
          </p:nvSpPr>
          <p:spPr>
            <a:xfrm>
              <a:off x="777240" y="1536392"/>
              <a:ext cx="4781006" cy="2272937"/>
            </a:xfrm>
            <a:prstGeom prst="triangle">
              <a:avLst/>
            </a:prstGeom>
            <a:noFill/>
            <a:ln w="571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984" dirty="0">
                <a:ln w="5715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312126" y="2939143"/>
              <a:ext cx="1240971" cy="6993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4410" dirty="0">
                  <a:latin typeface="NikoshBAN" panose="02000000000000000000" pitchFamily="2" charset="0"/>
                  <a:cs typeface="NikoshBAN" panose="02000000000000000000" pitchFamily="2" charset="0"/>
                </a:rPr>
                <a:t>ত্রিভুজ</a:t>
              </a:r>
              <a:endParaRPr lang="en-GB" sz="1984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3341007" y="2074924"/>
            <a:ext cx="2707368" cy="2203338"/>
            <a:chOff x="5904411" y="1810711"/>
            <a:chExt cx="2455817" cy="1998618"/>
          </a:xfrm>
        </p:grpSpPr>
        <p:sp>
          <p:nvSpPr>
            <p:cNvPr id="8" name="Rectangle 7"/>
            <p:cNvSpPr/>
            <p:nvPr/>
          </p:nvSpPr>
          <p:spPr>
            <a:xfrm>
              <a:off x="5904411" y="1810711"/>
              <a:ext cx="2455817" cy="1998618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984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296297" y="2272937"/>
              <a:ext cx="1489166" cy="8224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5292" dirty="0">
                  <a:latin typeface="NikoshBAN" panose="02000000000000000000" pitchFamily="2" charset="0"/>
                  <a:cs typeface="NikoshBAN" panose="02000000000000000000" pitchFamily="2" charset="0"/>
                </a:rPr>
                <a:t>বর্গ</a:t>
              </a:r>
              <a:endParaRPr lang="en-GB" sz="1984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2943183" y="2089325"/>
            <a:ext cx="3535419" cy="1742507"/>
            <a:chOff x="927463" y="4545874"/>
            <a:chExt cx="3206931" cy="1580605"/>
          </a:xfrm>
        </p:grpSpPr>
        <p:sp>
          <p:nvSpPr>
            <p:cNvPr id="9" name="Rectangle 8"/>
            <p:cNvSpPr/>
            <p:nvPr/>
          </p:nvSpPr>
          <p:spPr>
            <a:xfrm>
              <a:off x="927463" y="4545874"/>
              <a:ext cx="3206931" cy="1580605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984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593669" y="5049780"/>
              <a:ext cx="1436914" cy="9147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5953" dirty="0">
                  <a:latin typeface="NikoshBAN" panose="02000000000000000000" pitchFamily="2" charset="0"/>
                  <a:cs typeface="NikoshBAN" panose="02000000000000000000" pitchFamily="2" charset="0"/>
                </a:rPr>
                <a:t>আয়ত</a:t>
              </a:r>
              <a:endParaRPr lang="en-GB" sz="1984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635361" y="2113194"/>
            <a:ext cx="4493084" cy="1742507"/>
            <a:chOff x="4467497" y="4545875"/>
            <a:chExt cx="4075616" cy="1580605"/>
          </a:xfrm>
        </p:grpSpPr>
        <p:sp>
          <p:nvSpPr>
            <p:cNvPr id="10" name="Trapezoid 9"/>
            <p:cNvSpPr/>
            <p:nvPr/>
          </p:nvSpPr>
          <p:spPr>
            <a:xfrm>
              <a:off x="4467497" y="4545875"/>
              <a:ext cx="4075616" cy="1580605"/>
            </a:xfrm>
            <a:custGeom>
              <a:avLst/>
              <a:gdLst>
                <a:gd name="connsiteX0" fmla="*/ 0 w 2246812"/>
                <a:gd name="connsiteY0" fmla="*/ 1084217 h 1084217"/>
                <a:gd name="connsiteX1" fmla="*/ 271054 w 2246812"/>
                <a:gd name="connsiteY1" fmla="*/ 0 h 1084217"/>
                <a:gd name="connsiteX2" fmla="*/ 1975758 w 2246812"/>
                <a:gd name="connsiteY2" fmla="*/ 0 h 1084217"/>
                <a:gd name="connsiteX3" fmla="*/ 2246812 w 2246812"/>
                <a:gd name="connsiteY3" fmla="*/ 1084217 h 1084217"/>
                <a:gd name="connsiteX4" fmla="*/ 0 w 2246812"/>
                <a:gd name="connsiteY4" fmla="*/ 1084217 h 1084217"/>
                <a:gd name="connsiteX0" fmla="*/ 0 w 2246812"/>
                <a:gd name="connsiteY0" fmla="*/ 1084217 h 1084217"/>
                <a:gd name="connsiteX1" fmla="*/ 271054 w 2246812"/>
                <a:gd name="connsiteY1" fmla="*/ 0 h 1084217"/>
                <a:gd name="connsiteX2" fmla="*/ 1662250 w 2246812"/>
                <a:gd name="connsiteY2" fmla="*/ 39188 h 1084217"/>
                <a:gd name="connsiteX3" fmla="*/ 2246812 w 2246812"/>
                <a:gd name="connsiteY3" fmla="*/ 1084217 h 1084217"/>
                <a:gd name="connsiteX4" fmla="*/ 0 w 2246812"/>
                <a:gd name="connsiteY4" fmla="*/ 1084217 h 1084217"/>
                <a:gd name="connsiteX0" fmla="*/ 0 w 2246812"/>
                <a:gd name="connsiteY0" fmla="*/ 1084217 h 1084217"/>
                <a:gd name="connsiteX1" fmla="*/ 388620 w 2246812"/>
                <a:gd name="connsiteY1" fmla="*/ 0 h 1084217"/>
                <a:gd name="connsiteX2" fmla="*/ 1662250 w 2246812"/>
                <a:gd name="connsiteY2" fmla="*/ 39188 h 1084217"/>
                <a:gd name="connsiteX3" fmla="*/ 2246812 w 2246812"/>
                <a:gd name="connsiteY3" fmla="*/ 1084217 h 1084217"/>
                <a:gd name="connsiteX4" fmla="*/ 0 w 2246812"/>
                <a:gd name="connsiteY4" fmla="*/ 1084217 h 1084217"/>
                <a:gd name="connsiteX0" fmla="*/ 0 w 2246812"/>
                <a:gd name="connsiteY0" fmla="*/ 1058091 h 1058091"/>
                <a:gd name="connsiteX1" fmla="*/ 493123 w 2246812"/>
                <a:gd name="connsiteY1" fmla="*/ 0 h 1058091"/>
                <a:gd name="connsiteX2" fmla="*/ 1662250 w 2246812"/>
                <a:gd name="connsiteY2" fmla="*/ 13062 h 1058091"/>
                <a:gd name="connsiteX3" fmla="*/ 2246812 w 2246812"/>
                <a:gd name="connsiteY3" fmla="*/ 1058091 h 1058091"/>
                <a:gd name="connsiteX4" fmla="*/ 0 w 2246812"/>
                <a:gd name="connsiteY4" fmla="*/ 1058091 h 10580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46812" h="1058091">
                  <a:moveTo>
                    <a:pt x="0" y="1058091"/>
                  </a:moveTo>
                  <a:lnTo>
                    <a:pt x="493123" y="0"/>
                  </a:lnTo>
                  <a:lnTo>
                    <a:pt x="1662250" y="13062"/>
                  </a:lnTo>
                  <a:lnTo>
                    <a:pt x="2246812" y="1058091"/>
                  </a:lnTo>
                  <a:lnTo>
                    <a:pt x="0" y="1058091"/>
                  </a:lnTo>
                  <a:close/>
                </a:path>
              </a:pathLst>
            </a:cu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984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558246" y="5049780"/>
              <a:ext cx="1417320" cy="5146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3087" dirty="0">
                  <a:latin typeface="NikoshBAN" panose="02000000000000000000" pitchFamily="2" charset="0"/>
                  <a:cs typeface="NikoshBAN" panose="02000000000000000000" pitchFamily="2" charset="0"/>
                </a:rPr>
                <a:t>ট্রাপিজিয়াম</a:t>
              </a:r>
              <a:endParaRPr lang="en-GB" sz="1984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2071924" y="2038637"/>
            <a:ext cx="5191527" cy="1670503"/>
            <a:chOff x="2530928" y="757646"/>
            <a:chExt cx="4709165" cy="1515291"/>
          </a:xfrm>
        </p:grpSpPr>
        <p:sp>
          <p:nvSpPr>
            <p:cNvPr id="19" name="Parallelogram 18"/>
            <p:cNvSpPr/>
            <p:nvPr/>
          </p:nvSpPr>
          <p:spPr>
            <a:xfrm>
              <a:off x="2530928" y="757646"/>
              <a:ext cx="4709165" cy="1515291"/>
            </a:xfrm>
            <a:custGeom>
              <a:avLst/>
              <a:gdLst>
                <a:gd name="connsiteX0" fmla="*/ 0 w 4408719"/>
                <a:gd name="connsiteY0" fmla="*/ 1711234 h 1711234"/>
                <a:gd name="connsiteX1" fmla="*/ 427809 w 4408719"/>
                <a:gd name="connsiteY1" fmla="*/ 0 h 1711234"/>
                <a:gd name="connsiteX2" fmla="*/ 4408719 w 4408719"/>
                <a:gd name="connsiteY2" fmla="*/ 0 h 1711234"/>
                <a:gd name="connsiteX3" fmla="*/ 3980911 w 4408719"/>
                <a:gd name="connsiteY3" fmla="*/ 1711234 h 1711234"/>
                <a:gd name="connsiteX4" fmla="*/ 0 w 4408719"/>
                <a:gd name="connsiteY4" fmla="*/ 1711234 h 1711234"/>
                <a:gd name="connsiteX0" fmla="*/ 0 w 4408719"/>
                <a:gd name="connsiteY0" fmla="*/ 1711234 h 1711234"/>
                <a:gd name="connsiteX1" fmla="*/ 1185455 w 4408719"/>
                <a:gd name="connsiteY1" fmla="*/ 156754 h 1711234"/>
                <a:gd name="connsiteX2" fmla="*/ 4408719 w 4408719"/>
                <a:gd name="connsiteY2" fmla="*/ 0 h 1711234"/>
                <a:gd name="connsiteX3" fmla="*/ 3980911 w 4408719"/>
                <a:gd name="connsiteY3" fmla="*/ 1711234 h 1711234"/>
                <a:gd name="connsiteX4" fmla="*/ 0 w 4408719"/>
                <a:gd name="connsiteY4" fmla="*/ 1711234 h 1711234"/>
                <a:gd name="connsiteX0" fmla="*/ 0 w 4709165"/>
                <a:gd name="connsiteY0" fmla="*/ 1554480 h 1554480"/>
                <a:gd name="connsiteX1" fmla="*/ 1185455 w 4709165"/>
                <a:gd name="connsiteY1" fmla="*/ 0 h 1554480"/>
                <a:gd name="connsiteX2" fmla="*/ 4709165 w 4709165"/>
                <a:gd name="connsiteY2" fmla="*/ 39189 h 1554480"/>
                <a:gd name="connsiteX3" fmla="*/ 3980911 w 4709165"/>
                <a:gd name="connsiteY3" fmla="*/ 1554480 h 1554480"/>
                <a:gd name="connsiteX4" fmla="*/ 0 w 4709165"/>
                <a:gd name="connsiteY4" fmla="*/ 1554480 h 1554480"/>
                <a:gd name="connsiteX0" fmla="*/ 0 w 4709165"/>
                <a:gd name="connsiteY0" fmla="*/ 1515291 h 1515291"/>
                <a:gd name="connsiteX1" fmla="*/ 1146267 w 4709165"/>
                <a:gd name="connsiteY1" fmla="*/ 78377 h 1515291"/>
                <a:gd name="connsiteX2" fmla="*/ 4709165 w 4709165"/>
                <a:gd name="connsiteY2" fmla="*/ 0 h 1515291"/>
                <a:gd name="connsiteX3" fmla="*/ 3980911 w 4709165"/>
                <a:gd name="connsiteY3" fmla="*/ 1515291 h 1515291"/>
                <a:gd name="connsiteX4" fmla="*/ 0 w 4709165"/>
                <a:gd name="connsiteY4" fmla="*/ 1515291 h 15152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709165" h="1515291">
                  <a:moveTo>
                    <a:pt x="0" y="1515291"/>
                  </a:moveTo>
                  <a:lnTo>
                    <a:pt x="1146267" y="78377"/>
                  </a:lnTo>
                  <a:lnTo>
                    <a:pt x="4709165" y="0"/>
                  </a:lnTo>
                  <a:lnTo>
                    <a:pt x="3980911" y="1515291"/>
                  </a:lnTo>
                  <a:lnTo>
                    <a:pt x="0" y="1515291"/>
                  </a:lnTo>
                  <a:close/>
                </a:path>
              </a:pathLst>
            </a:cu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984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3918857" y="1459791"/>
              <a:ext cx="1639389" cy="57621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3528" dirty="0">
                  <a:latin typeface="NikoshBAN" panose="02000000000000000000" pitchFamily="2" charset="0"/>
                  <a:cs typeface="NikoshBAN" panose="02000000000000000000" pitchFamily="2" charset="0"/>
                </a:rPr>
                <a:t>সামান্তরিক</a:t>
              </a:r>
              <a:endParaRPr lang="en-GB" sz="1984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12617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xit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514" y="160320"/>
            <a:ext cx="85459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646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000" dirty="0">
                <a:latin typeface="NikoshBAN" panose="02000000000000000000" pitchFamily="2" charset="0"/>
                <a:cs typeface="NikoshBAN" panose="02000000000000000000" pitchFamily="2" charset="0"/>
              </a:rPr>
              <a:t>চতুর্ভুজক্ষের ক্ষেত্রফল নির্ণেয়ের সূত্র প্রতিপাদন </a:t>
            </a:r>
            <a:endParaRPr lang="en-GB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1293929" y="1710029"/>
            <a:ext cx="8079547" cy="4769489"/>
            <a:chOff x="1173706" y="1869744"/>
            <a:chExt cx="7328849" cy="4326340"/>
          </a:xfrm>
        </p:grpSpPr>
        <p:sp>
          <p:nvSpPr>
            <p:cNvPr id="4" name="Trapezoid 3"/>
            <p:cNvSpPr/>
            <p:nvPr/>
          </p:nvSpPr>
          <p:spPr>
            <a:xfrm>
              <a:off x="1173706" y="1869744"/>
              <a:ext cx="7328849" cy="4326340"/>
            </a:xfrm>
            <a:prstGeom prst="trapezoid">
              <a:avLst>
                <a:gd name="adj" fmla="val 22134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sz="1984"/>
            </a:p>
          </p:txBody>
        </p:sp>
        <p:sp>
          <p:nvSpPr>
            <p:cNvPr id="6" name="Rectangle 5"/>
            <p:cNvSpPr/>
            <p:nvPr/>
          </p:nvSpPr>
          <p:spPr>
            <a:xfrm>
              <a:off x="2115403" y="4572000"/>
              <a:ext cx="2183642" cy="1241946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984"/>
            </a:p>
          </p:txBody>
        </p:sp>
        <p:sp>
          <p:nvSpPr>
            <p:cNvPr id="7" name="Isosceles Triangle 6"/>
            <p:cNvSpPr/>
            <p:nvPr/>
          </p:nvSpPr>
          <p:spPr>
            <a:xfrm>
              <a:off x="2620370" y="2591277"/>
              <a:ext cx="2006221" cy="1228298"/>
            </a:xfrm>
            <a:prstGeom prst="triangle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984"/>
            </a:p>
          </p:txBody>
        </p:sp>
        <p:sp>
          <p:nvSpPr>
            <p:cNvPr id="8" name="Diamond 7"/>
            <p:cNvSpPr/>
            <p:nvPr/>
          </p:nvSpPr>
          <p:spPr>
            <a:xfrm rot="1728715">
              <a:off x="5186149" y="2591277"/>
              <a:ext cx="1869744" cy="1857893"/>
            </a:xfrm>
            <a:prstGeom prst="diamond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984"/>
            </a:p>
          </p:txBody>
        </p:sp>
      </p:grpSp>
    </p:spTree>
    <p:extLst>
      <p:ext uri="{BB962C8B-B14F-4D97-AF65-F5344CB8AC3E}">
        <p14:creationId xmlns:p14="http://schemas.microsoft.com/office/powerpoint/2010/main" val="1489696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88609" y="464023"/>
            <a:ext cx="31253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শিখনফল</a:t>
            </a:r>
            <a:endParaRPr lang="en-GB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2137" y="1801504"/>
            <a:ext cx="9444251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পাঠ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শেষে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শিক্ষার্থীর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-</a:t>
            </a:r>
          </a:p>
          <a:p>
            <a:endParaRPr lang="en-US" sz="32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ত্রিভুজ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ও</a:t>
            </a:r>
            <a:r>
              <a:rPr lang="bn-BD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চতুর্ভুজের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সংজ্ঞা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বলতে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পারবে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bn-BD" sz="28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bn-BD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চতুর্ভুজের প্রকারভেদ ও সূত্র লিখতে পারবে।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bn-BD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চতুর্ভুজক্ষের ক্ষেত্রফলের  সূত্র প্রতিপাদন করতে পারবে।  </a:t>
            </a:r>
            <a:endParaRPr lang="en-US" sz="28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GB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8570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sosceles Triangle 1"/>
          <p:cNvSpPr/>
          <p:nvPr/>
        </p:nvSpPr>
        <p:spPr>
          <a:xfrm>
            <a:off x="968991" y="764275"/>
            <a:ext cx="3261815" cy="2238232"/>
          </a:xfrm>
          <a:prstGeom prst="triangl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586853" y="3029802"/>
            <a:ext cx="58821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তিনটি রেখাংশ দ্বারা সীমাবদ্ধ চিত্রকে ত্রিভুজ বলে।</a:t>
            </a:r>
            <a:endParaRPr lang="en-GB" sz="2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Isosceles Triangle 4"/>
          <p:cNvSpPr/>
          <p:nvPr/>
        </p:nvSpPr>
        <p:spPr>
          <a:xfrm>
            <a:off x="968991" y="825689"/>
            <a:ext cx="3234520" cy="2142699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750626" y="3029802"/>
            <a:ext cx="65509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>
                <a:latin typeface="NikoshBAN" panose="02000000000000000000" pitchFamily="2" charset="0"/>
                <a:cs typeface="NikoshBAN" panose="02000000000000000000" pitchFamily="2" charset="0"/>
              </a:rPr>
              <a:t>তিনটি রেখাংশ দ্বারা সীমাবদ্ধ </a:t>
            </a:r>
            <a:r>
              <a:rPr lang="bn-BD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ক্ষেত্রকে ত্রিভুজক্ষত্র  </a:t>
            </a:r>
            <a:r>
              <a:rPr lang="bn-BD" sz="2800" dirty="0">
                <a:latin typeface="NikoshBAN" panose="02000000000000000000" pitchFamily="2" charset="0"/>
                <a:cs typeface="NikoshBAN" panose="02000000000000000000" pitchFamily="2" charset="0"/>
              </a:rPr>
              <a:t>বলে</a:t>
            </a:r>
            <a:r>
              <a:rPr lang="bn-BD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endParaRPr lang="en-GB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16155" y="163773"/>
            <a:ext cx="24293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ত্রিভুজ কাকে বলে?</a:t>
            </a:r>
            <a:endParaRPr lang="en-GB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04615" y="163773"/>
            <a:ext cx="27977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ত্রিভুজক্ষেত্র কাকে বলে?</a:t>
            </a:r>
            <a:endParaRPr lang="en-GB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0204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5" grpId="0" animBg="1"/>
      <p:bldP spid="6" grpId="0"/>
      <p:bldP spid="4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57349" y="600501"/>
            <a:ext cx="17469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একক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কাজ</a:t>
            </a:r>
            <a:endParaRPr lang="en-GB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384"/>
          <a:stretch/>
        </p:blipFill>
        <p:spPr>
          <a:xfrm>
            <a:off x="2518010" y="1430937"/>
            <a:ext cx="3425590" cy="239020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610437" y="4066806"/>
            <a:ext cx="60459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চতুর্ভুজ ও </a:t>
            </a:r>
            <a:r>
              <a:rPr lang="bn-BD" sz="2800" smtClean="0">
                <a:latin typeface="NikoshBAN" panose="02000000000000000000" pitchFamily="2" charset="0"/>
                <a:cs typeface="NikoshBAN" panose="02000000000000000000" pitchFamily="2" charset="0"/>
              </a:rPr>
              <a:t>চতুর্ভুজক্ষেত্র  কাহাকে </a:t>
            </a:r>
            <a:r>
              <a:rPr lang="bn-BD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বলে এবং চিত্র আঁক? </a:t>
            </a:r>
            <a:endParaRPr lang="en-GB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6966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87123" y="448957"/>
            <a:ext cx="56638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বিভিন্ন প্রকার চতুর্ভুজক্ষেত্রের চিত্রগুলো লক্ষ্য করো </a:t>
            </a:r>
            <a:endParaRPr lang="en-GB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668740" y="1637438"/>
            <a:ext cx="1951630" cy="1683279"/>
            <a:chOff x="668740" y="1473958"/>
            <a:chExt cx="1951630" cy="1683279"/>
          </a:xfrm>
        </p:grpSpPr>
        <p:grpSp>
          <p:nvGrpSpPr>
            <p:cNvPr id="7" name="Group 6"/>
            <p:cNvGrpSpPr/>
            <p:nvPr/>
          </p:nvGrpSpPr>
          <p:grpSpPr>
            <a:xfrm>
              <a:off x="668740" y="1473958"/>
              <a:ext cx="1951630" cy="900752"/>
              <a:chOff x="668740" y="1473958"/>
              <a:chExt cx="1951630" cy="900752"/>
            </a:xfrm>
          </p:grpSpPr>
          <p:sp>
            <p:nvSpPr>
              <p:cNvPr id="3" name="Rectangle 2"/>
              <p:cNvSpPr/>
              <p:nvPr/>
            </p:nvSpPr>
            <p:spPr>
              <a:xfrm>
                <a:off x="668740" y="1473958"/>
                <a:ext cx="1951630" cy="900752"/>
              </a:xfrm>
              <a:prstGeom prst="rect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" name="Rectangle 3"/>
              <p:cNvSpPr/>
              <p:nvPr/>
            </p:nvSpPr>
            <p:spPr>
              <a:xfrm>
                <a:off x="723333" y="1528550"/>
                <a:ext cx="1856096" cy="80521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27" name="TextBox 26"/>
            <p:cNvSpPr txBox="1"/>
            <p:nvPr/>
          </p:nvSpPr>
          <p:spPr>
            <a:xfrm>
              <a:off x="723333" y="2634017"/>
              <a:ext cx="163772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28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আয়তক্ষেত্র</a:t>
              </a:r>
              <a:endParaRPr lang="en-GB" sz="2800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4121624" y="1692030"/>
            <a:ext cx="1712790" cy="1970935"/>
            <a:chOff x="4121624" y="1378424"/>
            <a:chExt cx="1712790" cy="1970935"/>
          </a:xfrm>
        </p:grpSpPr>
        <p:grpSp>
          <p:nvGrpSpPr>
            <p:cNvPr id="8" name="Group 7"/>
            <p:cNvGrpSpPr/>
            <p:nvPr/>
          </p:nvGrpSpPr>
          <p:grpSpPr>
            <a:xfrm>
              <a:off x="4121624" y="1378424"/>
              <a:ext cx="1446663" cy="1255593"/>
              <a:chOff x="4121624" y="1378424"/>
              <a:chExt cx="1446663" cy="1255593"/>
            </a:xfrm>
          </p:grpSpPr>
          <p:sp>
            <p:nvSpPr>
              <p:cNvPr id="5" name="Rectangle 4"/>
              <p:cNvSpPr/>
              <p:nvPr/>
            </p:nvSpPr>
            <p:spPr>
              <a:xfrm>
                <a:off x="4196686" y="1453485"/>
                <a:ext cx="1296537" cy="1105469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" name="Rectangle 5"/>
              <p:cNvSpPr/>
              <p:nvPr/>
            </p:nvSpPr>
            <p:spPr>
              <a:xfrm>
                <a:off x="4121624" y="1378424"/>
                <a:ext cx="1446663" cy="1255593"/>
              </a:xfrm>
              <a:prstGeom prst="rect">
                <a:avLst/>
              </a:prstGeom>
              <a:noFill/>
              <a:ln w="571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28" name="TextBox 27"/>
            <p:cNvSpPr txBox="1"/>
            <p:nvPr/>
          </p:nvSpPr>
          <p:spPr>
            <a:xfrm>
              <a:off x="4196686" y="2826139"/>
              <a:ext cx="163772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28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বর্গক্ষেত্র</a:t>
              </a:r>
              <a:endParaRPr lang="en-GB" sz="2800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6403509" y="1637438"/>
            <a:ext cx="2599900" cy="1972691"/>
            <a:chOff x="6393974" y="1337197"/>
            <a:chExt cx="2599900" cy="1972691"/>
          </a:xfrm>
        </p:grpSpPr>
        <p:grpSp>
          <p:nvGrpSpPr>
            <p:cNvPr id="12" name="Group 11"/>
            <p:cNvGrpSpPr/>
            <p:nvPr/>
          </p:nvGrpSpPr>
          <p:grpSpPr>
            <a:xfrm>
              <a:off x="6393974" y="1337197"/>
              <a:ext cx="2599900" cy="1296820"/>
              <a:chOff x="6052781" y="1446093"/>
              <a:chExt cx="3159458" cy="1187924"/>
            </a:xfrm>
          </p:grpSpPr>
          <p:sp>
            <p:nvSpPr>
              <p:cNvPr id="9" name="Parallelogram 8"/>
              <p:cNvSpPr/>
              <p:nvPr/>
            </p:nvSpPr>
            <p:spPr>
              <a:xfrm>
                <a:off x="6127845" y="1525138"/>
                <a:ext cx="2988860" cy="1030404"/>
              </a:xfrm>
              <a:prstGeom prst="parallelogram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" name="Parallelogram 9"/>
              <p:cNvSpPr/>
              <p:nvPr/>
            </p:nvSpPr>
            <p:spPr>
              <a:xfrm>
                <a:off x="6052781" y="1446093"/>
                <a:ext cx="3159458" cy="1187924"/>
              </a:xfrm>
              <a:prstGeom prst="parallelogram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29" name="TextBox 28"/>
            <p:cNvSpPr txBox="1"/>
            <p:nvPr/>
          </p:nvSpPr>
          <p:spPr>
            <a:xfrm>
              <a:off x="6595533" y="2786668"/>
              <a:ext cx="192066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28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সামান্তরিকক্ষেত্র </a:t>
              </a:r>
              <a:endParaRPr lang="en-GB" sz="2800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634725" y="3994186"/>
            <a:ext cx="1881560" cy="2008556"/>
            <a:chOff x="615979" y="4410497"/>
            <a:chExt cx="1881560" cy="2008556"/>
          </a:xfrm>
        </p:grpSpPr>
        <p:grpSp>
          <p:nvGrpSpPr>
            <p:cNvPr id="21" name="Group 20"/>
            <p:cNvGrpSpPr/>
            <p:nvPr/>
          </p:nvGrpSpPr>
          <p:grpSpPr>
            <a:xfrm>
              <a:off x="668740" y="4410497"/>
              <a:ext cx="1828799" cy="1280618"/>
              <a:chOff x="668740" y="4410497"/>
              <a:chExt cx="1828799" cy="1280618"/>
            </a:xfrm>
          </p:grpSpPr>
          <p:sp>
            <p:nvSpPr>
              <p:cNvPr id="13" name="Parallelogram 12"/>
              <p:cNvSpPr/>
              <p:nvPr/>
            </p:nvSpPr>
            <p:spPr>
              <a:xfrm>
                <a:off x="791568" y="4476465"/>
                <a:ext cx="1569493" cy="1146412"/>
              </a:xfrm>
              <a:prstGeom prst="parallelogram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" name="Parallelogram 13"/>
              <p:cNvSpPr/>
              <p:nvPr/>
            </p:nvSpPr>
            <p:spPr>
              <a:xfrm>
                <a:off x="668740" y="4410497"/>
                <a:ext cx="1828799" cy="1280618"/>
              </a:xfrm>
              <a:prstGeom prst="parallelogram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33" name="TextBox 32"/>
            <p:cNvSpPr txBox="1"/>
            <p:nvPr/>
          </p:nvSpPr>
          <p:spPr>
            <a:xfrm>
              <a:off x="615979" y="5895833"/>
              <a:ext cx="160860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28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রম্বসক্ষেত্র </a:t>
              </a:r>
              <a:endParaRPr lang="en-GB" sz="2800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3471130" y="4166642"/>
            <a:ext cx="2624920" cy="1897098"/>
            <a:chOff x="3434686" y="4587921"/>
            <a:chExt cx="2624920" cy="1897098"/>
          </a:xfrm>
        </p:grpSpPr>
        <p:grpSp>
          <p:nvGrpSpPr>
            <p:cNvPr id="20" name="Group 19"/>
            <p:cNvGrpSpPr/>
            <p:nvPr/>
          </p:nvGrpSpPr>
          <p:grpSpPr>
            <a:xfrm>
              <a:off x="3434686" y="4587921"/>
              <a:ext cx="2624920" cy="1307912"/>
              <a:chOff x="3434686" y="4587921"/>
              <a:chExt cx="2624920" cy="1307912"/>
            </a:xfrm>
          </p:grpSpPr>
          <p:sp>
            <p:nvSpPr>
              <p:cNvPr id="16" name="Trapezoid 15"/>
              <p:cNvSpPr/>
              <p:nvPr/>
            </p:nvSpPr>
            <p:spPr>
              <a:xfrm>
                <a:off x="3534770" y="4653887"/>
                <a:ext cx="2402006" cy="1160060"/>
              </a:xfrm>
              <a:prstGeom prst="trapezoid">
                <a:avLst>
                  <a:gd name="adj" fmla="val 34783"/>
                </a:avLst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9" name="Trapezoid 18"/>
              <p:cNvSpPr/>
              <p:nvPr/>
            </p:nvSpPr>
            <p:spPr>
              <a:xfrm>
                <a:off x="3434686" y="4587921"/>
                <a:ext cx="2624920" cy="1307912"/>
              </a:xfrm>
              <a:prstGeom prst="trapezoid">
                <a:avLst>
                  <a:gd name="adj" fmla="val 34783"/>
                </a:avLst>
              </a:prstGeom>
              <a:noFill/>
              <a:ln w="571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34" name="TextBox 33"/>
            <p:cNvSpPr txBox="1"/>
            <p:nvPr/>
          </p:nvSpPr>
          <p:spPr>
            <a:xfrm>
              <a:off x="3714021" y="5961799"/>
              <a:ext cx="212039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28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ট্রাপিজিয়ামক্ষেত্র </a:t>
              </a:r>
              <a:endParaRPr lang="en-GB" sz="2800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6465279" y="4010680"/>
            <a:ext cx="2277305" cy="1730452"/>
            <a:chOff x="6595534" y="4508979"/>
            <a:chExt cx="2277305" cy="1730452"/>
          </a:xfrm>
        </p:grpSpPr>
        <p:grpSp>
          <p:nvGrpSpPr>
            <p:cNvPr id="25" name="Group 24"/>
            <p:cNvGrpSpPr/>
            <p:nvPr/>
          </p:nvGrpSpPr>
          <p:grpSpPr>
            <a:xfrm>
              <a:off x="6595534" y="4508979"/>
              <a:ext cx="2158651" cy="1163279"/>
              <a:chOff x="6595534" y="4508979"/>
              <a:chExt cx="2158651" cy="1163279"/>
            </a:xfrm>
          </p:grpSpPr>
          <p:sp>
            <p:nvSpPr>
              <p:cNvPr id="22" name="Flowchart: Decision 21"/>
              <p:cNvSpPr/>
              <p:nvPr/>
            </p:nvSpPr>
            <p:spPr>
              <a:xfrm rot="5400000">
                <a:off x="7168486" y="4135390"/>
                <a:ext cx="1069946" cy="1905030"/>
              </a:xfrm>
              <a:custGeom>
                <a:avLst/>
                <a:gdLst>
                  <a:gd name="connsiteX0" fmla="*/ 0 w 10000"/>
                  <a:gd name="connsiteY0" fmla="*/ 5000 h 10000"/>
                  <a:gd name="connsiteX1" fmla="*/ 5000 w 10000"/>
                  <a:gd name="connsiteY1" fmla="*/ 0 h 10000"/>
                  <a:gd name="connsiteX2" fmla="*/ 10000 w 10000"/>
                  <a:gd name="connsiteY2" fmla="*/ 5000 h 10000"/>
                  <a:gd name="connsiteX3" fmla="*/ 5000 w 10000"/>
                  <a:gd name="connsiteY3" fmla="*/ 10000 h 10000"/>
                  <a:gd name="connsiteX4" fmla="*/ 0 w 10000"/>
                  <a:gd name="connsiteY4" fmla="*/ 5000 h 10000"/>
                  <a:gd name="connsiteX0" fmla="*/ 0 w 10000"/>
                  <a:gd name="connsiteY0" fmla="*/ 3615 h 8615"/>
                  <a:gd name="connsiteX1" fmla="*/ 5000 w 10000"/>
                  <a:gd name="connsiteY1" fmla="*/ 0 h 8615"/>
                  <a:gd name="connsiteX2" fmla="*/ 10000 w 10000"/>
                  <a:gd name="connsiteY2" fmla="*/ 3615 h 8615"/>
                  <a:gd name="connsiteX3" fmla="*/ 5000 w 10000"/>
                  <a:gd name="connsiteY3" fmla="*/ 8615 h 8615"/>
                  <a:gd name="connsiteX4" fmla="*/ 0 w 10000"/>
                  <a:gd name="connsiteY4" fmla="*/ 3615 h 8615"/>
                  <a:gd name="connsiteX0" fmla="*/ 0 w 10000"/>
                  <a:gd name="connsiteY0" fmla="*/ 2998 h 8802"/>
                  <a:gd name="connsiteX1" fmla="*/ 5000 w 10000"/>
                  <a:gd name="connsiteY1" fmla="*/ 0 h 8802"/>
                  <a:gd name="connsiteX2" fmla="*/ 10000 w 10000"/>
                  <a:gd name="connsiteY2" fmla="*/ 2998 h 8802"/>
                  <a:gd name="connsiteX3" fmla="*/ 5000 w 10000"/>
                  <a:gd name="connsiteY3" fmla="*/ 8802 h 8802"/>
                  <a:gd name="connsiteX4" fmla="*/ 0 w 10000"/>
                  <a:gd name="connsiteY4" fmla="*/ 2998 h 88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0000" h="8802">
                    <a:moveTo>
                      <a:pt x="0" y="2998"/>
                    </a:moveTo>
                    <a:lnTo>
                      <a:pt x="5000" y="0"/>
                    </a:lnTo>
                    <a:lnTo>
                      <a:pt x="10000" y="2998"/>
                    </a:lnTo>
                    <a:lnTo>
                      <a:pt x="5000" y="8802"/>
                    </a:lnTo>
                    <a:lnTo>
                      <a:pt x="0" y="2998"/>
                    </a:lnTo>
                    <a:close/>
                  </a:path>
                </a:pathLst>
              </a:cu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24" name="Flowchart: Decision 21"/>
              <p:cNvSpPr/>
              <p:nvPr/>
            </p:nvSpPr>
            <p:spPr>
              <a:xfrm rot="5400000">
                <a:off x="7093220" y="4011293"/>
                <a:ext cx="1163279" cy="2158651"/>
              </a:xfrm>
              <a:custGeom>
                <a:avLst/>
                <a:gdLst>
                  <a:gd name="connsiteX0" fmla="*/ 0 w 10000"/>
                  <a:gd name="connsiteY0" fmla="*/ 5000 h 10000"/>
                  <a:gd name="connsiteX1" fmla="*/ 5000 w 10000"/>
                  <a:gd name="connsiteY1" fmla="*/ 0 h 10000"/>
                  <a:gd name="connsiteX2" fmla="*/ 10000 w 10000"/>
                  <a:gd name="connsiteY2" fmla="*/ 5000 h 10000"/>
                  <a:gd name="connsiteX3" fmla="*/ 5000 w 10000"/>
                  <a:gd name="connsiteY3" fmla="*/ 10000 h 10000"/>
                  <a:gd name="connsiteX4" fmla="*/ 0 w 10000"/>
                  <a:gd name="connsiteY4" fmla="*/ 5000 h 10000"/>
                  <a:gd name="connsiteX0" fmla="*/ 0 w 10000"/>
                  <a:gd name="connsiteY0" fmla="*/ 3615 h 8615"/>
                  <a:gd name="connsiteX1" fmla="*/ 5000 w 10000"/>
                  <a:gd name="connsiteY1" fmla="*/ 0 h 8615"/>
                  <a:gd name="connsiteX2" fmla="*/ 10000 w 10000"/>
                  <a:gd name="connsiteY2" fmla="*/ 3615 h 8615"/>
                  <a:gd name="connsiteX3" fmla="*/ 5000 w 10000"/>
                  <a:gd name="connsiteY3" fmla="*/ 8615 h 8615"/>
                  <a:gd name="connsiteX4" fmla="*/ 0 w 10000"/>
                  <a:gd name="connsiteY4" fmla="*/ 3615 h 8615"/>
                  <a:gd name="connsiteX0" fmla="*/ 0 w 10000"/>
                  <a:gd name="connsiteY0" fmla="*/ 2998 h 8802"/>
                  <a:gd name="connsiteX1" fmla="*/ 5000 w 10000"/>
                  <a:gd name="connsiteY1" fmla="*/ 0 h 8802"/>
                  <a:gd name="connsiteX2" fmla="*/ 10000 w 10000"/>
                  <a:gd name="connsiteY2" fmla="*/ 2998 h 8802"/>
                  <a:gd name="connsiteX3" fmla="*/ 5000 w 10000"/>
                  <a:gd name="connsiteY3" fmla="*/ 8802 h 8802"/>
                  <a:gd name="connsiteX4" fmla="*/ 0 w 10000"/>
                  <a:gd name="connsiteY4" fmla="*/ 2998 h 8802"/>
                  <a:gd name="connsiteX0" fmla="*/ 0 w 10739"/>
                  <a:gd name="connsiteY0" fmla="*/ 3406 h 10000"/>
                  <a:gd name="connsiteX1" fmla="*/ 5000 w 10739"/>
                  <a:gd name="connsiteY1" fmla="*/ 0 h 10000"/>
                  <a:gd name="connsiteX2" fmla="*/ 10739 w 10739"/>
                  <a:gd name="connsiteY2" fmla="*/ 3528 h 10000"/>
                  <a:gd name="connsiteX3" fmla="*/ 5000 w 10739"/>
                  <a:gd name="connsiteY3" fmla="*/ 10000 h 10000"/>
                  <a:gd name="connsiteX4" fmla="*/ 0 w 10739"/>
                  <a:gd name="connsiteY4" fmla="*/ 3406 h 10000"/>
                  <a:gd name="connsiteX0" fmla="*/ 0 w 10739"/>
                  <a:gd name="connsiteY0" fmla="*/ 3406 h 9878"/>
                  <a:gd name="connsiteX1" fmla="*/ 5000 w 10739"/>
                  <a:gd name="connsiteY1" fmla="*/ 0 h 9878"/>
                  <a:gd name="connsiteX2" fmla="*/ 10739 w 10739"/>
                  <a:gd name="connsiteY2" fmla="*/ 3528 h 9878"/>
                  <a:gd name="connsiteX3" fmla="*/ 5492 w 10739"/>
                  <a:gd name="connsiteY3" fmla="*/ 9878 h 9878"/>
                  <a:gd name="connsiteX4" fmla="*/ 0 w 10739"/>
                  <a:gd name="connsiteY4" fmla="*/ 3406 h 9878"/>
                  <a:gd name="connsiteX0" fmla="*/ 0 w 10000"/>
                  <a:gd name="connsiteY0" fmla="*/ 3201 h 9753"/>
                  <a:gd name="connsiteX1" fmla="*/ 5229 w 10000"/>
                  <a:gd name="connsiteY1" fmla="*/ 0 h 9753"/>
                  <a:gd name="connsiteX2" fmla="*/ 10000 w 10000"/>
                  <a:gd name="connsiteY2" fmla="*/ 3325 h 9753"/>
                  <a:gd name="connsiteX3" fmla="*/ 5114 w 10000"/>
                  <a:gd name="connsiteY3" fmla="*/ 9753 h 9753"/>
                  <a:gd name="connsiteX4" fmla="*/ 0 w 10000"/>
                  <a:gd name="connsiteY4" fmla="*/ 3201 h 9753"/>
                  <a:gd name="connsiteX0" fmla="*/ 0 w 9771"/>
                  <a:gd name="connsiteY0" fmla="*/ 3282 h 10000"/>
                  <a:gd name="connsiteX1" fmla="*/ 5000 w 9771"/>
                  <a:gd name="connsiteY1" fmla="*/ 0 h 10000"/>
                  <a:gd name="connsiteX2" fmla="*/ 9771 w 9771"/>
                  <a:gd name="connsiteY2" fmla="*/ 3409 h 10000"/>
                  <a:gd name="connsiteX3" fmla="*/ 4885 w 9771"/>
                  <a:gd name="connsiteY3" fmla="*/ 10000 h 10000"/>
                  <a:gd name="connsiteX4" fmla="*/ 0 w 9771"/>
                  <a:gd name="connsiteY4" fmla="*/ 3282 h 10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771" h="10000">
                    <a:moveTo>
                      <a:pt x="0" y="3282"/>
                    </a:moveTo>
                    <a:lnTo>
                      <a:pt x="5000" y="0"/>
                    </a:lnTo>
                    <a:lnTo>
                      <a:pt x="9771" y="3409"/>
                    </a:lnTo>
                    <a:lnTo>
                      <a:pt x="4885" y="10000"/>
                    </a:lnTo>
                    <a:lnTo>
                      <a:pt x="0" y="3282"/>
                    </a:lnTo>
                    <a:close/>
                  </a:path>
                </a:pathLst>
              </a:cu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35" name="TextBox 34"/>
            <p:cNvSpPr txBox="1"/>
            <p:nvPr/>
          </p:nvSpPr>
          <p:spPr>
            <a:xfrm>
              <a:off x="7323851" y="5716211"/>
              <a:ext cx="154898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28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ঘুরিক্ষেত্র  </a:t>
              </a:r>
              <a:endParaRPr lang="en-GB" sz="2800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09580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7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1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45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9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3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5">
      <a:majorFont>
        <a:latin typeface="NikoshBAN"/>
        <a:ea typeface=""/>
        <a:cs typeface=""/>
      </a:majorFont>
      <a:minorFont>
        <a:latin typeface="NikoshBAN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715</TotalTime>
  <Words>329</Words>
  <Application>Microsoft Office PowerPoint</Application>
  <PresentationFormat>Custom</PresentationFormat>
  <Paragraphs>93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Cambria Math</vt:lpstr>
      <vt:lpstr>NikoshBAN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DOEL</dc:creator>
  <cp:lastModifiedBy>Doel</cp:lastModifiedBy>
  <cp:revision>72</cp:revision>
  <dcterms:created xsi:type="dcterms:W3CDTF">2019-06-14T05:54:15Z</dcterms:created>
  <dcterms:modified xsi:type="dcterms:W3CDTF">2019-10-16T15:46:34Z</dcterms:modified>
</cp:coreProperties>
</file>