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1" r:id="rId2"/>
    <p:sldId id="278" r:id="rId3"/>
    <p:sldId id="279" r:id="rId4"/>
    <p:sldId id="280" r:id="rId5"/>
    <p:sldId id="281" r:id="rId6"/>
    <p:sldId id="277" r:id="rId7"/>
    <p:sldId id="256" r:id="rId8"/>
    <p:sldId id="257" r:id="rId9"/>
    <p:sldId id="260" r:id="rId10"/>
    <p:sldId id="258" r:id="rId11"/>
    <p:sldId id="259" r:id="rId12"/>
    <p:sldId id="264" r:id="rId13"/>
    <p:sldId id="261" r:id="rId14"/>
    <p:sldId id="262" r:id="rId15"/>
    <p:sldId id="263" r:id="rId16"/>
    <p:sldId id="265" r:id="rId17"/>
    <p:sldId id="266" r:id="rId18"/>
    <p:sldId id="267" r:id="rId19"/>
    <p:sldId id="268" r:id="rId20"/>
    <p:sldId id="272" r:id="rId21"/>
    <p:sldId id="269" r:id="rId22"/>
    <p:sldId id="273" r:id="rId23"/>
    <p:sldId id="270" r:id="rId24"/>
    <p:sldId id="276" r:id="rId25"/>
    <p:sldId id="275" r:id="rId26"/>
    <p:sldId id="274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8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EBA17-7D0A-45E1-8E86-DC4AD8B004CB}" type="datetimeFigureOut">
              <a:rPr lang="en-US" smtClean="0"/>
              <a:t>9/24/2019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0BF4B-6738-4C05-B78F-20EB2D934E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4202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EBA17-7D0A-45E1-8E86-DC4AD8B004CB}" type="datetimeFigureOut">
              <a:rPr lang="en-US" smtClean="0"/>
              <a:t>9/24/2019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0BF4B-6738-4C05-B78F-20EB2D934E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1810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EBA17-7D0A-45E1-8E86-DC4AD8B004CB}" type="datetimeFigureOut">
              <a:rPr lang="en-US" smtClean="0"/>
              <a:t>9/24/2019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0BF4B-6738-4C05-B78F-20EB2D934E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20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EBA17-7D0A-45E1-8E86-DC4AD8B004CB}" type="datetimeFigureOut">
              <a:rPr lang="en-US" smtClean="0"/>
              <a:t>9/24/2019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0BF4B-6738-4C05-B78F-20EB2D934E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4063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EBA17-7D0A-45E1-8E86-DC4AD8B004CB}" type="datetimeFigureOut">
              <a:rPr lang="en-US" smtClean="0"/>
              <a:t>9/24/2019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0BF4B-6738-4C05-B78F-20EB2D934E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2882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EBA17-7D0A-45E1-8E86-DC4AD8B004CB}" type="datetimeFigureOut">
              <a:rPr lang="en-US" smtClean="0"/>
              <a:t>9/24/2019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0BF4B-6738-4C05-B78F-20EB2D934E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8897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EBA17-7D0A-45E1-8E86-DC4AD8B004CB}" type="datetimeFigureOut">
              <a:rPr lang="en-US" smtClean="0"/>
              <a:t>9/24/2019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0BF4B-6738-4C05-B78F-20EB2D934E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250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EBA17-7D0A-45E1-8E86-DC4AD8B004CB}" type="datetimeFigureOut">
              <a:rPr lang="en-US" smtClean="0"/>
              <a:t>9/24/2019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0BF4B-6738-4C05-B78F-20EB2D934E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765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EBA17-7D0A-45E1-8E86-DC4AD8B004CB}" type="datetimeFigureOut">
              <a:rPr lang="en-US" smtClean="0"/>
              <a:t>9/24/2019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0BF4B-6738-4C05-B78F-20EB2D934E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5765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EBA17-7D0A-45E1-8E86-DC4AD8B004CB}" type="datetimeFigureOut">
              <a:rPr lang="en-US" smtClean="0"/>
              <a:t>9/24/2019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0BF4B-6738-4C05-B78F-20EB2D934E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8626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EBA17-7D0A-45E1-8E86-DC4AD8B004CB}" type="datetimeFigureOut">
              <a:rPr lang="en-US" smtClean="0"/>
              <a:t>9/24/2019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0BF4B-6738-4C05-B78F-20EB2D934E65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367446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EBA17-7D0A-45E1-8E86-DC4AD8B004CB}" type="datetimeFigureOut">
              <a:rPr lang="en-US" smtClean="0"/>
              <a:t>9/24/2019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0BF4B-6738-4C05-B78F-20EB2D934E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221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EBA17-7D0A-45E1-8E86-DC4AD8B004CB}" type="datetimeFigureOut">
              <a:rPr lang="en-US" smtClean="0"/>
              <a:t>9/24/2019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0BF4B-6738-4C05-B78F-20EB2D934E65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121634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EBA17-7D0A-45E1-8E86-DC4AD8B004CB}" type="datetimeFigureOut">
              <a:rPr lang="en-US" smtClean="0"/>
              <a:t>9/24/2019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0BF4B-6738-4C05-B78F-20EB2D934E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7783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EBA17-7D0A-45E1-8E86-DC4AD8B004CB}" type="datetimeFigureOut">
              <a:rPr lang="en-US" smtClean="0"/>
              <a:t>9/24/2019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0BF4B-6738-4C05-B78F-20EB2D934E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735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EBA17-7D0A-45E1-8E86-DC4AD8B004CB}" type="datetimeFigureOut">
              <a:rPr lang="en-US" smtClean="0"/>
              <a:t>9/24/2019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0BF4B-6738-4C05-B78F-20EB2D934E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673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AEBA17-7D0A-45E1-8E86-DC4AD8B004CB}" type="datetimeFigureOut">
              <a:rPr lang="en-US" smtClean="0"/>
              <a:t>9/24/2019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060BF4B-6738-4C05-B78F-20EB2D934E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4974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hyperlink" Target="mailto:Email-i.kabir01111@gmail.com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75009" y="193183"/>
            <a:ext cx="8590208" cy="707886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Dear students, welcome to my class</a:t>
            </a:r>
            <a:endParaRPr lang="en-US" sz="4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0113" y="1189418"/>
            <a:ext cx="7620000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1708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43969" y="1482999"/>
            <a:ext cx="6272212" cy="1477328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Md. Imran </a:t>
            </a:r>
            <a:r>
              <a:rPr lang="en-US" dirty="0" err="1" smtClean="0"/>
              <a:t>Kabir</a:t>
            </a:r>
            <a:endParaRPr lang="en-US" dirty="0" smtClean="0"/>
          </a:p>
          <a:p>
            <a:r>
              <a:rPr lang="en-US" dirty="0" smtClean="0"/>
              <a:t>Assistant teacher</a:t>
            </a:r>
          </a:p>
          <a:p>
            <a:r>
              <a:rPr lang="en-US" dirty="0" err="1" smtClean="0"/>
              <a:t>Pabna</a:t>
            </a:r>
            <a:r>
              <a:rPr lang="en-US" dirty="0"/>
              <a:t> </a:t>
            </a:r>
            <a:r>
              <a:rPr lang="en-US" dirty="0" err="1" smtClean="0"/>
              <a:t>Collectorate</a:t>
            </a:r>
            <a:r>
              <a:rPr lang="en-US" dirty="0" smtClean="0"/>
              <a:t> Public School And College, </a:t>
            </a:r>
            <a:r>
              <a:rPr lang="en-US" dirty="0" err="1" smtClean="0"/>
              <a:t>Pabna</a:t>
            </a:r>
            <a:endParaRPr lang="en-US" dirty="0" smtClean="0"/>
          </a:p>
          <a:p>
            <a:r>
              <a:rPr lang="en-US" dirty="0" smtClean="0">
                <a:hlinkClick r:id="rId2"/>
              </a:rPr>
              <a:t>Email-i.kabir01111@gmail.com</a:t>
            </a:r>
            <a:endParaRPr lang="en-US" dirty="0" smtClean="0"/>
          </a:p>
          <a:p>
            <a:r>
              <a:rPr lang="en-US" dirty="0" smtClean="0"/>
              <a:t>Mobile- 01756005577</a:t>
            </a:r>
          </a:p>
        </p:txBody>
      </p:sp>
      <p:sp>
        <p:nvSpPr>
          <p:cNvPr id="5" name="TextBox 4"/>
          <p:cNvSpPr txBox="1"/>
          <p:nvPr/>
        </p:nvSpPr>
        <p:spPr>
          <a:xfrm flipH="1">
            <a:off x="543968" y="3388021"/>
            <a:ext cx="6272213" cy="1015663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Class-  Eight</a:t>
            </a:r>
          </a:p>
          <a:p>
            <a:r>
              <a:rPr lang="en-US" sz="2000" dirty="0" smtClean="0"/>
              <a:t>Subject- English 2</a:t>
            </a:r>
            <a:r>
              <a:rPr lang="en-US" sz="2000" baseline="30000" dirty="0" smtClean="0"/>
              <a:t>nd</a:t>
            </a:r>
            <a:r>
              <a:rPr lang="en-US" sz="2000" dirty="0" smtClean="0"/>
              <a:t> paper</a:t>
            </a:r>
          </a:p>
          <a:p>
            <a:r>
              <a:rPr lang="en-US" sz="2000" dirty="0" smtClean="0"/>
              <a:t>Lesson- Suffix-prefix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7759" y="1482999"/>
            <a:ext cx="2345281" cy="295766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991094" y="90152"/>
            <a:ext cx="28250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Teachers’ identity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9845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0057" y="1849325"/>
            <a:ext cx="3579521" cy="33147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4889" y="1849325"/>
            <a:ext cx="3773511" cy="33147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408349" y="5265978"/>
            <a:ext cx="13780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Happ</a:t>
            </a:r>
            <a:r>
              <a:rPr lang="en-US" sz="3200" u="sng" dirty="0" smtClean="0">
                <a:solidFill>
                  <a:srgbClr val="FF0000"/>
                </a:solidFill>
              </a:rPr>
              <a:t>y</a:t>
            </a:r>
            <a:endParaRPr lang="en-US" sz="3200" u="sng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283001" y="5265978"/>
            <a:ext cx="17772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u="sng" dirty="0" smtClean="0">
                <a:solidFill>
                  <a:srgbClr val="FF0000"/>
                </a:solidFill>
              </a:rPr>
              <a:t>Un</a:t>
            </a:r>
            <a:r>
              <a:rPr lang="en-US" sz="3200" dirty="0" smtClean="0"/>
              <a:t>happy</a:t>
            </a:r>
            <a:endParaRPr lang="en-US" sz="3200" dirty="0"/>
          </a:p>
        </p:txBody>
      </p:sp>
      <p:sp>
        <p:nvSpPr>
          <p:cNvPr id="9" name="Right Arrow 8"/>
          <p:cNvSpPr/>
          <p:nvPr/>
        </p:nvSpPr>
        <p:spPr>
          <a:xfrm>
            <a:off x="4990563" y="3238029"/>
            <a:ext cx="1133341" cy="53729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267084" y="723295"/>
            <a:ext cx="71602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What changes do you follow in the picture?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735387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 animBg="1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83853" y="137376"/>
            <a:ext cx="6757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atin typeface="Book Antiqua" pitchFamily="18" charset="0"/>
              </a:rPr>
              <a:t>What is followed by the pictures?</a:t>
            </a:r>
            <a:endParaRPr lang="en-US" sz="3200" b="1" dirty="0">
              <a:latin typeface="Book Antiqua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36" y="953037"/>
            <a:ext cx="4189927" cy="321971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3810" y="953037"/>
            <a:ext cx="3598190" cy="321971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5987" y="1353043"/>
            <a:ext cx="4090499" cy="241970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55399" y="4403640"/>
            <a:ext cx="3276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Book Antiqua" pitchFamily="18" charset="0"/>
              </a:rPr>
              <a:t>Sitting before/front</a:t>
            </a:r>
            <a:endParaRPr lang="en-US" b="1" dirty="0">
              <a:latin typeface="Book Antiqua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964155" y="4172808"/>
            <a:ext cx="28575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Book Antiqua" pitchFamily="18" charset="0"/>
              </a:rPr>
              <a:t>Sitting after/back</a:t>
            </a:r>
            <a:endParaRPr lang="en-US" b="1" dirty="0">
              <a:latin typeface="Book Antiqua" pitchFamily="18" charset="0"/>
            </a:endParaRPr>
          </a:p>
        </p:txBody>
      </p:sp>
      <p:sp>
        <p:nvSpPr>
          <p:cNvPr id="2" name="Oval 1"/>
          <p:cNvSpPr/>
          <p:nvPr/>
        </p:nvSpPr>
        <p:spPr>
          <a:xfrm>
            <a:off x="995963" y="5096190"/>
            <a:ext cx="2395471" cy="6310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FF0000"/>
                </a:solidFill>
              </a:rPr>
              <a:t>Prefix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3" name="Oval 2"/>
          <p:cNvSpPr/>
          <p:nvPr/>
        </p:nvSpPr>
        <p:spPr>
          <a:xfrm>
            <a:off x="9507751" y="5096190"/>
            <a:ext cx="2313904" cy="6606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FF0000"/>
                </a:solidFill>
              </a:rPr>
              <a:t>Suffix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799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9" grpId="0"/>
      <p:bldP spid="2" grpId="0" animBg="1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799267" y="965915"/>
            <a:ext cx="47651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Our today’s lesson is-</a:t>
            </a:r>
            <a:endParaRPr lang="en-US" sz="3200" dirty="0"/>
          </a:p>
        </p:txBody>
      </p:sp>
      <p:sp>
        <p:nvSpPr>
          <p:cNvPr id="5" name="Oval 4"/>
          <p:cNvSpPr/>
          <p:nvPr/>
        </p:nvSpPr>
        <p:spPr>
          <a:xfrm>
            <a:off x="2975020" y="2408349"/>
            <a:ext cx="5988676" cy="198334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FF0000"/>
                </a:solidFill>
              </a:rPr>
              <a:t>Suffix- prefix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9836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89418" y="90151"/>
            <a:ext cx="31810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u="sng" dirty="0" smtClean="0"/>
              <a:t>Learning outcomes</a:t>
            </a:r>
            <a:endParaRPr lang="en-US" sz="2800" u="sng" dirty="0"/>
          </a:p>
        </p:txBody>
      </p:sp>
      <p:sp>
        <p:nvSpPr>
          <p:cNvPr id="5" name="TextBox 4"/>
          <p:cNvSpPr txBox="1"/>
          <p:nvPr/>
        </p:nvSpPr>
        <p:spPr>
          <a:xfrm>
            <a:off x="1845521" y="1092627"/>
            <a:ext cx="80931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Students will be able to learn-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1845522" y="1863283"/>
            <a:ext cx="8093123" cy="3046988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Students will be able to learn-</a:t>
            </a:r>
          </a:p>
          <a:p>
            <a:endParaRPr lang="en-US" sz="3200" dirty="0" smtClean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3200" dirty="0" smtClean="0"/>
              <a:t>Definition of suffix-prefix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3200" dirty="0" smtClean="0"/>
              <a:t>Use of suffix-prefix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3200" dirty="0" smtClean="0"/>
              <a:t>Rules of suffix-prefix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393579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81826" y="386366"/>
            <a:ext cx="7959143" cy="5693866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sz="2800" b="1" i="1" dirty="0"/>
              <a:t>Prefix (</a:t>
            </a:r>
            <a:r>
              <a:rPr lang="en-US" sz="2800" b="1" i="1" dirty="0" err="1"/>
              <a:t>উপসর্গ</a:t>
            </a:r>
            <a:r>
              <a:rPr lang="en-US" sz="2800" b="1" i="1" dirty="0"/>
              <a:t>): </a:t>
            </a:r>
            <a:r>
              <a:rPr lang="en-US" sz="2800" b="1" i="1" dirty="0" err="1"/>
              <a:t>যে</a:t>
            </a:r>
            <a:r>
              <a:rPr lang="en-US" sz="2800" b="1" i="1" dirty="0"/>
              <a:t> Letter </a:t>
            </a:r>
            <a:r>
              <a:rPr lang="en-US" sz="2800" b="1" i="1" dirty="0" err="1"/>
              <a:t>বা</a:t>
            </a:r>
            <a:r>
              <a:rPr lang="en-US" sz="2800" b="1" i="1" dirty="0"/>
              <a:t> Letter </a:t>
            </a:r>
            <a:r>
              <a:rPr lang="en-US" sz="2800" b="1" i="1" dirty="0" err="1"/>
              <a:t>সমষ্টি</a:t>
            </a:r>
            <a:r>
              <a:rPr lang="en-US" sz="2800" b="1" i="1" dirty="0"/>
              <a:t> </a:t>
            </a:r>
            <a:r>
              <a:rPr lang="en-US" sz="2800" b="1" i="1" dirty="0" err="1"/>
              <a:t>কোন</a:t>
            </a:r>
            <a:r>
              <a:rPr lang="en-US" sz="2800" b="1" i="1" dirty="0"/>
              <a:t> Word </a:t>
            </a:r>
            <a:r>
              <a:rPr lang="en-US" sz="2800" b="1" i="1" dirty="0" err="1"/>
              <a:t>এর</a:t>
            </a:r>
            <a:r>
              <a:rPr lang="en-US" sz="2800" b="1" i="1" dirty="0"/>
              <a:t> </a:t>
            </a:r>
            <a:r>
              <a:rPr lang="en-US" sz="2800" b="1" i="1" dirty="0" err="1"/>
              <a:t>পূর্বে</a:t>
            </a:r>
            <a:r>
              <a:rPr lang="en-US" sz="2800" b="1" i="1" dirty="0"/>
              <a:t> </a:t>
            </a:r>
            <a:r>
              <a:rPr lang="en-US" sz="2800" b="1" i="1" dirty="0" err="1"/>
              <a:t>যুক্ত</a:t>
            </a:r>
            <a:r>
              <a:rPr lang="en-US" sz="2800" b="1" i="1" dirty="0"/>
              <a:t> </a:t>
            </a:r>
            <a:r>
              <a:rPr lang="en-US" sz="2800" b="1" i="1" dirty="0" err="1"/>
              <a:t>হয়ে</a:t>
            </a:r>
            <a:r>
              <a:rPr lang="en-US" sz="2800" b="1" i="1" dirty="0"/>
              <a:t> </a:t>
            </a:r>
            <a:r>
              <a:rPr lang="en-US" sz="2800" b="1" i="1" dirty="0" err="1"/>
              <a:t>উহার</a:t>
            </a:r>
            <a:r>
              <a:rPr lang="en-US" sz="2800" b="1" i="1" dirty="0"/>
              <a:t> </a:t>
            </a:r>
            <a:r>
              <a:rPr lang="en-US" sz="2800" b="1" i="1" dirty="0" err="1"/>
              <a:t>কতকটা</a:t>
            </a:r>
            <a:r>
              <a:rPr lang="en-US" sz="2800" b="1" i="1" dirty="0"/>
              <a:t> </a:t>
            </a:r>
            <a:r>
              <a:rPr lang="en-US" sz="2800" b="1" i="1" dirty="0" err="1"/>
              <a:t>পরিবর্তন</a:t>
            </a:r>
            <a:r>
              <a:rPr lang="en-US" sz="2800" b="1" i="1" dirty="0"/>
              <a:t> </a:t>
            </a:r>
            <a:r>
              <a:rPr lang="en-US" sz="2800" b="1" i="1" dirty="0" err="1"/>
              <a:t>সাধন</a:t>
            </a:r>
            <a:r>
              <a:rPr lang="en-US" sz="2800" b="1" i="1" dirty="0"/>
              <a:t> </a:t>
            </a:r>
            <a:r>
              <a:rPr lang="en-US" sz="2800" b="1" i="1" dirty="0" err="1"/>
              <a:t>করে</a:t>
            </a:r>
            <a:r>
              <a:rPr lang="en-US" sz="2800" b="1" i="1" dirty="0"/>
              <a:t>, </a:t>
            </a:r>
            <a:r>
              <a:rPr lang="en-US" sz="2800" b="1" i="1" dirty="0" err="1"/>
              <a:t>তাকে</a:t>
            </a:r>
            <a:r>
              <a:rPr lang="en-US" sz="2800" b="1" i="1" dirty="0"/>
              <a:t> Prefix </a:t>
            </a:r>
            <a:r>
              <a:rPr lang="en-US" sz="2800" b="1" i="1" dirty="0" err="1"/>
              <a:t>বলে</a:t>
            </a:r>
            <a:r>
              <a:rPr lang="en-US" sz="2800" b="1" i="1" dirty="0"/>
              <a:t>।</a:t>
            </a:r>
            <a:endParaRPr lang="en-US" sz="2800" dirty="0"/>
          </a:p>
          <a:p>
            <a:r>
              <a:rPr lang="en-US" sz="2800" b="1" u="sng" dirty="0" err="1"/>
              <a:t>কোন</a:t>
            </a:r>
            <a:r>
              <a:rPr lang="en-US" sz="2800" b="1" u="sng" dirty="0"/>
              <a:t> </a:t>
            </a:r>
            <a:r>
              <a:rPr lang="en-US" sz="2800" b="1" u="sng" dirty="0" err="1"/>
              <a:t>ওয়ার্ড-এর</a:t>
            </a:r>
            <a:r>
              <a:rPr lang="en-US" sz="2800" b="1" u="sng" dirty="0"/>
              <a:t> </a:t>
            </a:r>
            <a:r>
              <a:rPr lang="en-US" sz="2800" b="1" u="sng" dirty="0" err="1"/>
              <a:t>সাথে</a:t>
            </a:r>
            <a:r>
              <a:rPr lang="en-US" sz="2800" b="1" u="sng" dirty="0"/>
              <a:t> </a:t>
            </a:r>
            <a:r>
              <a:rPr lang="en-US" sz="2800" b="1" u="sng" dirty="0" err="1"/>
              <a:t>যুক্ত</a:t>
            </a:r>
            <a:r>
              <a:rPr lang="en-US" sz="2800" b="1" u="sng" dirty="0"/>
              <a:t> </a:t>
            </a:r>
            <a:r>
              <a:rPr lang="en-US" sz="2800" b="1" u="sng" dirty="0" err="1"/>
              <a:t>না</a:t>
            </a:r>
            <a:r>
              <a:rPr lang="en-US" sz="2800" b="1" u="sng" dirty="0"/>
              <a:t> </a:t>
            </a:r>
            <a:r>
              <a:rPr lang="en-US" sz="2800" b="1" u="sng" dirty="0" err="1"/>
              <a:t>হলে</a:t>
            </a:r>
            <a:r>
              <a:rPr lang="en-US" sz="2800" b="1" u="sng" dirty="0"/>
              <a:t>, </a:t>
            </a:r>
            <a:r>
              <a:rPr lang="en-US" sz="2800" b="1" u="sng" dirty="0" err="1"/>
              <a:t>শুধু</a:t>
            </a:r>
            <a:r>
              <a:rPr lang="en-US" sz="2800" b="1" u="sng" dirty="0"/>
              <a:t> Prefix </a:t>
            </a:r>
            <a:r>
              <a:rPr lang="en-US" sz="2800" b="1" u="sng" dirty="0" err="1"/>
              <a:t>এর</a:t>
            </a:r>
            <a:r>
              <a:rPr lang="en-US" sz="2800" b="1" u="sng" dirty="0"/>
              <a:t> </a:t>
            </a:r>
            <a:r>
              <a:rPr lang="en-US" sz="2800" b="1" u="sng" dirty="0" err="1"/>
              <a:t>কোন</a:t>
            </a:r>
            <a:r>
              <a:rPr lang="en-US" sz="2800" b="1" u="sng" dirty="0"/>
              <a:t> </a:t>
            </a:r>
            <a:r>
              <a:rPr lang="en-US" sz="2800" b="1" u="sng" dirty="0" err="1"/>
              <a:t>পূর্ন</a:t>
            </a:r>
            <a:r>
              <a:rPr lang="en-US" sz="2800" b="1" u="sng" dirty="0"/>
              <a:t> </a:t>
            </a:r>
            <a:r>
              <a:rPr lang="en-US" sz="2800" b="1" u="sng" dirty="0" err="1"/>
              <a:t>অর্থ</a:t>
            </a:r>
            <a:r>
              <a:rPr lang="en-US" sz="2800" b="1" u="sng" dirty="0"/>
              <a:t> </a:t>
            </a:r>
            <a:r>
              <a:rPr lang="en-US" sz="2800" b="1" u="sng" dirty="0" err="1"/>
              <a:t>নেই</a:t>
            </a:r>
            <a:r>
              <a:rPr lang="en-US" sz="2800" b="1" u="sng" dirty="0"/>
              <a:t>।</a:t>
            </a:r>
            <a:r>
              <a:rPr lang="en-US" sz="2800" dirty="0"/>
              <a:t> </a:t>
            </a:r>
            <a:r>
              <a:rPr lang="en-US" sz="2800" dirty="0" err="1"/>
              <a:t>যেমন</a:t>
            </a:r>
            <a:r>
              <a:rPr lang="en-US" sz="2800" dirty="0"/>
              <a:t>: Un, dis, </a:t>
            </a:r>
            <a:r>
              <a:rPr lang="en-US" sz="2800" dirty="0" err="1"/>
              <a:t>mis</a:t>
            </a:r>
            <a:r>
              <a:rPr lang="en-US" sz="2800" dirty="0"/>
              <a:t>, in </a:t>
            </a:r>
            <a:r>
              <a:rPr lang="en-US" sz="2800" dirty="0" err="1"/>
              <a:t>ইত্যাদি</a:t>
            </a:r>
            <a:r>
              <a:rPr lang="en-US" sz="2800" dirty="0"/>
              <a:t>।</a:t>
            </a:r>
            <a:br>
              <a:rPr lang="en-US" sz="2800" dirty="0"/>
            </a:br>
            <a:endParaRPr lang="en-US" sz="2800" dirty="0"/>
          </a:p>
          <a:p>
            <a:r>
              <a:rPr lang="en-US" sz="2800" b="1" u="sng" dirty="0"/>
              <a:t>Prefix + Word      =     New Word/Changed Word</a:t>
            </a:r>
            <a:r>
              <a:rPr lang="en-US" sz="2800" b="1" dirty="0"/>
              <a:t>.</a:t>
            </a:r>
            <a:endParaRPr lang="en-US" sz="2800" dirty="0"/>
          </a:p>
          <a:p>
            <a:r>
              <a:rPr lang="en-US" sz="2800" dirty="0"/>
              <a:t>un   + necessary   =     Unnecessary</a:t>
            </a:r>
          </a:p>
          <a:p>
            <a:r>
              <a:rPr lang="en-US" sz="2800" dirty="0"/>
              <a:t>dis  +  </a:t>
            </a:r>
            <a:r>
              <a:rPr lang="en-US" sz="2800" dirty="0" err="1"/>
              <a:t>favour</a:t>
            </a:r>
            <a:r>
              <a:rPr lang="en-US" sz="2800" dirty="0"/>
              <a:t>       =     </a:t>
            </a:r>
            <a:r>
              <a:rPr lang="en-US" sz="2800" dirty="0" err="1"/>
              <a:t>Disfavour</a:t>
            </a:r>
            <a:endParaRPr lang="en-US" sz="2800" dirty="0"/>
          </a:p>
          <a:p>
            <a:r>
              <a:rPr lang="en-US" sz="2800" dirty="0" err="1"/>
              <a:t>mis</a:t>
            </a:r>
            <a:r>
              <a:rPr lang="en-US" sz="2800" dirty="0"/>
              <a:t> + take           =    Mistake</a:t>
            </a:r>
          </a:p>
          <a:p>
            <a:r>
              <a:rPr lang="en-US" sz="2800" dirty="0"/>
              <a:t>in  +correct        =    Incorrect.</a:t>
            </a:r>
          </a:p>
        </p:txBody>
      </p:sp>
    </p:spTree>
    <p:extLst>
      <p:ext uri="{BB962C8B-B14F-4D97-AF65-F5344CB8AC3E}">
        <p14:creationId xmlns:p14="http://schemas.microsoft.com/office/powerpoint/2010/main" val="509910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08337" y="412125"/>
            <a:ext cx="8371267" cy="5693866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sz="2800" b="1" dirty="0"/>
              <a:t>Suffix (</a:t>
            </a:r>
            <a:r>
              <a:rPr lang="en-US" sz="2800" b="1" dirty="0" err="1"/>
              <a:t>প্রত্যয়</a:t>
            </a:r>
            <a:r>
              <a:rPr lang="en-US" sz="2800" b="1" dirty="0"/>
              <a:t>): </a:t>
            </a:r>
            <a:r>
              <a:rPr lang="en-US" sz="2800" b="1" dirty="0" err="1"/>
              <a:t>যে</a:t>
            </a:r>
            <a:r>
              <a:rPr lang="en-US" sz="2800" b="1" dirty="0"/>
              <a:t> Letter </a:t>
            </a:r>
            <a:r>
              <a:rPr lang="en-US" sz="2800" b="1" dirty="0" err="1"/>
              <a:t>বা</a:t>
            </a:r>
            <a:r>
              <a:rPr lang="en-US" sz="2800" b="1" dirty="0"/>
              <a:t> Letter </a:t>
            </a:r>
            <a:r>
              <a:rPr lang="en-US" sz="2800" b="1" dirty="0" err="1"/>
              <a:t>সমষ্টি</a:t>
            </a:r>
            <a:r>
              <a:rPr lang="en-US" sz="2800" b="1" dirty="0"/>
              <a:t> </a:t>
            </a:r>
            <a:r>
              <a:rPr lang="en-US" sz="2800" b="1" dirty="0" err="1"/>
              <a:t>কোন</a:t>
            </a:r>
            <a:r>
              <a:rPr lang="en-US" sz="2800" b="1" dirty="0"/>
              <a:t> Word </a:t>
            </a:r>
            <a:r>
              <a:rPr lang="en-US" sz="2800" b="1" dirty="0" err="1"/>
              <a:t>এর</a:t>
            </a:r>
            <a:r>
              <a:rPr lang="en-US" sz="2800" b="1" dirty="0"/>
              <a:t> </a:t>
            </a:r>
            <a:r>
              <a:rPr lang="en-US" sz="2800" b="1" dirty="0" err="1"/>
              <a:t>শেষে</a:t>
            </a:r>
            <a:r>
              <a:rPr lang="en-US" sz="2800" b="1" dirty="0"/>
              <a:t> </a:t>
            </a:r>
            <a:r>
              <a:rPr lang="en-US" sz="2800" b="1" dirty="0" err="1"/>
              <a:t>বা</a:t>
            </a:r>
            <a:r>
              <a:rPr lang="en-US" sz="2800" b="1" dirty="0"/>
              <a:t> </a:t>
            </a:r>
            <a:r>
              <a:rPr lang="en-US" sz="2800" b="1" dirty="0" err="1"/>
              <a:t>অন্তে</a:t>
            </a:r>
            <a:r>
              <a:rPr lang="en-US" sz="2800" b="1" dirty="0"/>
              <a:t> </a:t>
            </a:r>
            <a:r>
              <a:rPr lang="en-US" sz="2800" b="1" dirty="0" err="1"/>
              <a:t>যুক্ত</a:t>
            </a:r>
            <a:r>
              <a:rPr lang="en-US" sz="2800" b="1" dirty="0"/>
              <a:t> </a:t>
            </a:r>
            <a:r>
              <a:rPr lang="en-US" sz="2800" b="1" dirty="0" err="1"/>
              <a:t>হয়ে</a:t>
            </a:r>
            <a:r>
              <a:rPr lang="en-US" sz="2800" b="1" dirty="0"/>
              <a:t> </a:t>
            </a:r>
            <a:r>
              <a:rPr lang="en-US" sz="2800" b="1" dirty="0" err="1"/>
              <a:t>উহার</a:t>
            </a:r>
            <a:r>
              <a:rPr lang="en-US" sz="2800" b="1" dirty="0"/>
              <a:t> </a:t>
            </a:r>
            <a:r>
              <a:rPr lang="en-US" sz="2800" b="1" dirty="0" err="1"/>
              <a:t>কতকটা</a:t>
            </a:r>
            <a:r>
              <a:rPr lang="en-US" sz="2800" b="1" dirty="0"/>
              <a:t> </a:t>
            </a:r>
            <a:r>
              <a:rPr lang="en-US" sz="2800" b="1" dirty="0" err="1"/>
              <a:t>পরিবর্তন</a:t>
            </a:r>
            <a:r>
              <a:rPr lang="en-US" sz="2800" b="1" dirty="0"/>
              <a:t> </a:t>
            </a:r>
            <a:r>
              <a:rPr lang="en-US" sz="2800" b="1" dirty="0" err="1"/>
              <a:t>সাধন</a:t>
            </a:r>
            <a:r>
              <a:rPr lang="en-US" sz="2800" b="1" dirty="0"/>
              <a:t> </a:t>
            </a:r>
            <a:r>
              <a:rPr lang="en-US" sz="2800" b="1" dirty="0" err="1"/>
              <a:t>করে</a:t>
            </a:r>
            <a:r>
              <a:rPr lang="en-US" sz="2800" b="1" dirty="0"/>
              <a:t>, </a:t>
            </a:r>
            <a:r>
              <a:rPr lang="en-US" sz="2800" b="1" dirty="0" err="1"/>
              <a:t>তাকে</a:t>
            </a:r>
            <a:r>
              <a:rPr lang="en-US" sz="2800" b="1" dirty="0"/>
              <a:t> Suffix </a:t>
            </a:r>
            <a:r>
              <a:rPr lang="en-US" sz="2800" b="1" dirty="0" err="1"/>
              <a:t>বলে</a:t>
            </a:r>
            <a:r>
              <a:rPr lang="en-US" sz="2800" b="1" dirty="0"/>
              <a:t>।</a:t>
            </a:r>
          </a:p>
          <a:p>
            <a:endParaRPr lang="en-US" sz="2800" b="1" u="sng" dirty="0" smtClean="0"/>
          </a:p>
          <a:p>
            <a:r>
              <a:rPr lang="en-US" sz="2800" b="1" u="sng" dirty="0" smtClean="0"/>
              <a:t>Prefix-</a:t>
            </a:r>
            <a:r>
              <a:rPr lang="en-US" sz="2800" b="1" u="sng" dirty="0" err="1" smtClean="0"/>
              <a:t>এর</a:t>
            </a:r>
            <a:r>
              <a:rPr lang="en-US" sz="2800" b="1" u="sng" dirty="0" smtClean="0"/>
              <a:t> </a:t>
            </a:r>
            <a:r>
              <a:rPr lang="en-US" sz="2800" b="1" u="sng" dirty="0" err="1"/>
              <a:t>মত</a:t>
            </a:r>
            <a:r>
              <a:rPr lang="en-US" sz="2800" b="1" u="sng" dirty="0"/>
              <a:t> Suffix-</a:t>
            </a:r>
            <a:r>
              <a:rPr lang="en-US" sz="2800" b="1" u="sng" dirty="0" err="1"/>
              <a:t>এর</a:t>
            </a:r>
            <a:r>
              <a:rPr lang="en-US" sz="2800" b="1" u="sng" dirty="0"/>
              <a:t> ও </a:t>
            </a:r>
            <a:r>
              <a:rPr lang="en-US" sz="2800" b="1" u="sng" dirty="0" err="1"/>
              <a:t>নিজস্ব</a:t>
            </a:r>
            <a:r>
              <a:rPr lang="en-US" sz="2800" b="1" u="sng" dirty="0"/>
              <a:t> </a:t>
            </a:r>
            <a:r>
              <a:rPr lang="en-US" sz="2800" b="1" u="sng" dirty="0" err="1"/>
              <a:t>কোন</a:t>
            </a:r>
            <a:r>
              <a:rPr lang="en-US" sz="2800" b="1" u="sng" dirty="0"/>
              <a:t> </a:t>
            </a:r>
            <a:r>
              <a:rPr lang="en-US" sz="2800" b="1" u="sng" dirty="0" err="1"/>
              <a:t>অর্থ</a:t>
            </a:r>
            <a:r>
              <a:rPr lang="en-US" sz="2800" b="1" u="sng" dirty="0"/>
              <a:t> </a:t>
            </a:r>
            <a:r>
              <a:rPr lang="en-US" sz="2800" b="1" u="sng" dirty="0" err="1"/>
              <a:t>নেই</a:t>
            </a:r>
            <a:r>
              <a:rPr lang="en-US" sz="2800" b="1" u="sng" dirty="0"/>
              <a:t>। </a:t>
            </a:r>
            <a:r>
              <a:rPr lang="en-US" sz="2800" b="1" u="sng" dirty="0" err="1"/>
              <a:t>কিন্তু</a:t>
            </a:r>
            <a:r>
              <a:rPr lang="en-US" sz="2800" b="1" u="sng" dirty="0"/>
              <a:t>, </a:t>
            </a:r>
            <a:r>
              <a:rPr lang="en-US" sz="2800" b="1" u="sng" dirty="0" err="1"/>
              <a:t>এরা</a:t>
            </a:r>
            <a:r>
              <a:rPr lang="en-US" sz="2800" b="1" u="sng" dirty="0"/>
              <a:t> </a:t>
            </a:r>
            <a:r>
              <a:rPr lang="en-US" sz="2800" b="1" u="sng" dirty="0" err="1"/>
              <a:t>উভয়েই</a:t>
            </a:r>
            <a:r>
              <a:rPr lang="en-US" sz="2800" b="1" u="sng" dirty="0"/>
              <a:t> Word-</a:t>
            </a:r>
            <a:r>
              <a:rPr lang="en-US" sz="2800" b="1" u="sng" dirty="0" err="1"/>
              <a:t>কে</a:t>
            </a:r>
            <a:r>
              <a:rPr lang="en-US" sz="2800" b="1" u="sng" dirty="0"/>
              <a:t> </a:t>
            </a:r>
            <a:r>
              <a:rPr lang="en-US" sz="2800" b="1" u="sng" dirty="0" err="1"/>
              <a:t>ভিন্ন</a:t>
            </a:r>
            <a:r>
              <a:rPr lang="en-US" sz="2800" b="1" u="sng" dirty="0"/>
              <a:t> </a:t>
            </a:r>
            <a:r>
              <a:rPr lang="en-US" sz="2800" b="1" u="sng" dirty="0" err="1"/>
              <a:t>মাএা</a:t>
            </a:r>
            <a:r>
              <a:rPr lang="en-US" sz="2800" b="1" u="sng" dirty="0"/>
              <a:t> </a:t>
            </a:r>
            <a:r>
              <a:rPr lang="en-US" sz="2800" b="1" u="sng" dirty="0" err="1"/>
              <a:t>প্রদান</a:t>
            </a:r>
            <a:r>
              <a:rPr lang="en-US" sz="2800" b="1" u="sng" dirty="0"/>
              <a:t> </a:t>
            </a:r>
            <a:r>
              <a:rPr lang="en-US" sz="2800" b="1" u="sng" dirty="0" err="1"/>
              <a:t>করে</a:t>
            </a:r>
            <a:r>
              <a:rPr lang="en-US" sz="2800" b="1" u="sng" dirty="0"/>
              <a:t>।</a:t>
            </a:r>
            <a:endParaRPr lang="en-US" sz="2800" dirty="0"/>
          </a:p>
          <a:p>
            <a:endParaRPr lang="en-US" sz="2800" b="1" u="sng" dirty="0" smtClean="0"/>
          </a:p>
          <a:p>
            <a:r>
              <a:rPr lang="en-US" sz="2800" b="1" u="sng" dirty="0" smtClean="0"/>
              <a:t>Word</a:t>
            </a:r>
            <a:r>
              <a:rPr lang="en-US" sz="2800" b="1" u="sng" dirty="0"/>
              <a:t>  +  Suffix    = New Word/Changed Word</a:t>
            </a:r>
            <a:endParaRPr lang="en-US" sz="2800" dirty="0"/>
          </a:p>
          <a:p>
            <a:r>
              <a:rPr lang="en-US" sz="2800" dirty="0"/>
              <a:t>rapid         + </a:t>
            </a:r>
            <a:r>
              <a:rPr lang="en-US" sz="2800" dirty="0" err="1"/>
              <a:t>ly</a:t>
            </a:r>
            <a:r>
              <a:rPr lang="en-US" sz="2800" dirty="0"/>
              <a:t>              = rapidly</a:t>
            </a:r>
          </a:p>
          <a:p>
            <a:r>
              <a:rPr lang="en-US" sz="2800" dirty="0"/>
              <a:t>kind          + ness       = kindness</a:t>
            </a:r>
          </a:p>
          <a:p>
            <a:r>
              <a:rPr lang="en-US" sz="2800" dirty="0"/>
              <a:t>examine   + </a:t>
            </a:r>
            <a:r>
              <a:rPr lang="en-US" sz="2800" dirty="0" err="1"/>
              <a:t>tion</a:t>
            </a:r>
            <a:r>
              <a:rPr lang="en-US" sz="2800" dirty="0"/>
              <a:t>        = examination</a:t>
            </a:r>
          </a:p>
          <a:p>
            <a:r>
              <a:rPr lang="en-US" sz="2800" dirty="0"/>
              <a:t>care         + </a:t>
            </a:r>
            <a:r>
              <a:rPr lang="en-US" sz="2800" dirty="0" err="1"/>
              <a:t>ful</a:t>
            </a:r>
            <a:r>
              <a:rPr lang="en-US" sz="2800" dirty="0"/>
              <a:t>          = careful</a:t>
            </a:r>
          </a:p>
        </p:txBody>
      </p:sp>
    </p:spTree>
    <p:extLst>
      <p:ext uri="{BB962C8B-B14F-4D97-AF65-F5344CB8AC3E}">
        <p14:creationId xmlns:p14="http://schemas.microsoft.com/office/powerpoint/2010/main" val="2337533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0247592"/>
              </p:ext>
            </p:extLst>
          </p:nvPr>
        </p:nvGraphicFramePr>
        <p:xfrm>
          <a:off x="1159098" y="540913"/>
          <a:ext cx="7894749" cy="54477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894749"/>
              </a:tblGrid>
              <a:tr h="544776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</a:rPr>
                        <a:t>Prefix </a:t>
                      </a:r>
                      <a:r>
                        <a:rPr lang="en-US" sz="2800" dirty="0" err="1">
                          <a:solidFill>
                            <a:schemeClr val="tx1"/>
                          </a:solidFill>
                          <a:effectLst/>
                        </a:rPr>
                        <a:t>বা</a:t>
                      </a: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</a:rPr>
                        <a:t> Suffix </a:t>
                      </a:r>
                      <a:r>
                        <a:rPr lang="en-US" sz="2800" dirty="0" err="1">
                          <a:solidFill>
                            <a:schemeClr val="tx1"/>
                          </a:solidFill>
                          <a:effectLst/>
                        </a:rPr>
                        <a:t>কোনটিরই</a:t>
                      </a: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800" dirty="0" err="1">
                          <a:solidFill>
                            <a:schemeClr val="tx1"/>
                          </a:solidFill>
                          <a:effectLst/>
                        </a:rPr>
                        <a:t>নিজস্ব</a:t>
                      </a: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800" dirty="0" err="1">
                          <a:solidFill>
                            <a:schemeClr val="tx1"/>
                          </a:solidFill>
                          <a:effectLst/>
                        </a:rPr>
                        <a:t>কোন</a:t>
                      </a: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800" dirty="0" err="1">
                          <a:solidFill>
                            <a:schemeClr val="tx1"/>
                          </a:solidFill>
                          <a:effectLst/>
                        </a:rPr>
                        <a:t>শাব্দিক</a:t>
                      </a: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800" dirty="0" err="1">
                          <a:solidFill>
                            <a:schemeClr val="tx1"/>
                          </a:solidFill>
                          <a:effectLst/>
                        </a:rPr>
                        <a:t>অর্থ</a:t>
                      </a: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800" dirty="0" err="1">
                          <a:solidFill>
                            <a:schemeClr val="tx1"/>
                          </a:solidFill>
                          <a:effectLst/>
                        </a:rPr>
                        <a:t>নেই</a:t>
                      </a: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</a:rPr>
                        <a:t>। </a:t>
                      </a:r>
                      <a:r>
                        <a:rPr lang="en-US" sz="2800" dirty="0" err="1">
                          <a:solidFill>
                            <a:schemeClr val="tx1"/>
                          </a:solidFill>
                          <a:effectLst/>
                        </a:rPr>
                        <a:t>উহারা</a:t>
                      </a: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800" dirty="0" err="1">
                          <a:solidFill>
                            <a:schemeClr val="tx1"/>
                          </a:solidFill>
                          <a:effectLst/>
                        </a:rPr>
                        <a:t>কেবল</a:t>
                      </a: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800" dirty="0" err="1">
                          <a:solidFill>
                            <a:schemeClr val="tx1"/>
                          </a:solidFill>
                          <a:effectLst/>
                        </a:rPr>
                        <a:t>অন্য</a:t>
                      </a: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800" dirty="0" err="1">
                          <a:solidFill>
                            <a:schemeClr val="tx1"/>
                          </a:solidFill>
                          <a:effectLst/>
                        </a:rPr>
                        <a:t>শব্দের</a:t>
                      </a: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800" dirty="0" err="1">
                          <a:solidFill>
                            <a:schemeClr val="tx1"/>
                          </a:solidFill>
                          <a:effectLst/>
                        </a:rPr>
                        <a:t>সাথে</a:t>
                      </a: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800" dirty="0" err="1">
                          <a:solidFill>
                            <a:schemeClr val="tx1"/>
                          </a:solidFill>
                          <a:effectLst/>
                        </a:rPr>
                        <a:t>যুক্ত</a:t>
                      </a: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800" dirty="0" err="1">
                          <a:solidFill>
                            <a:schemeClr val="tx1"/>
                          </a:solidFill>
                          <a:effectLst/>
                        </a:rPr>
                        <a:t>হয়ে</a:t>
                      </a: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</a:rPr>
                        <a:t> ঐ </a:t>
                      </a:r>
                      <a:r>
                        <a:rPr lang="en-US" sz="2800" dirty="0" err="1">
                          <a:solidFill>
                            <a:schemeClr val="tx1"/>
                          </a:solidFill>
                          <a:effectLst/>
                        </a:rPr>
                        <a:t>শব্দে</a:t>
                      </a: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800" dirty="0" err="1">
                          <a:solidFill>
                            <a:schemeClr val="tx1"/>
                          </a:solidFill>
                          <a:effectLst/>
                        </a:rPr>
                        <a:t>পরিবর্তন</a:t>
                      </a: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800" dirty="0" err="1">
                          <a:solidFill>
                            <a:schemeClr val="tx1"/>
                          </a:solidFill>
                          <a:effectLst/>
                        </a:rPr>
                        <a:t>ঘটায়</a:t>
                      </a: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</a:rPr>
                        <a:t>। Prefix </a:t>
                      </a:r>
                      <a:r>
                        <a:rPr lang="en-US" sz="2800" dirty="0" err="1">
                          <a:solidFill>
                            <a:schemeClr val="tx1"/>
                          </a:solidFill>
                          <a:effectLst/>
                        </a:rPr>
                        <a:t>মূল</a:t>
                      </a: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800" dirty="0" err="1">
                          <a:solidFill>
                            <a:schemeClr val="tx1"/>
                          </a:solidFill>
                          <a:effectLst/>
                        </a:rPr>
                        <a:t>শব্দে</a:t>
                      </a: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800" dirty="0" err="1">
                          <a:solidFill>
                            <a:schemeClr val="tx1"/>
                          </a:solidFill>
                          <a:effectLst/>
                        </a:rPr>
                        <a:t>পূর্বে</a:t>
                      </a: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r>
                        <a:rPr lang="en-US" sz="2800" dirty="0" err="1">
                          <a:solidFill>
                            <a:schemeClr val="tx1"/>
                          </a:solidFill>
                          <a:effectLst/>
                        </a:rPr>
                        <a:t>এবং</a:t>
                      </a: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</a:rPr>
                        <a:t> Suffix </a:t>
                      </a:r>
                      <a:r>
                        <a:rPr lang="en-US" sz="2800" dirty="0" err="1">
                          <a:solidFill>
                            <a:schemeClr val="tx1"/>
                          </a:solidFill>
                          <a:effectLst/>
                        </a:rPr>
                        <a:t>মুল</a:t>
                      </a: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800" dirty="0" err="1">
                          <a:solidFill>
                            <a:schemeClr val="tx1"/>
                          </a:solidFill>
                          <a:effectLst/>
                        </a:rPr>
                        <a:t>শব্দের</a:t>
                      </a: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800" dirty="0" err="1">
                          <a:solidFill>
                            <a:schemeClr val="tx1"/>
                          </a:solidFill>
                          <a:effectLst/>
                        </a:rPr>
                        <a:t>পরে</a:t>
                      </a: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800" dirty="0" err="1">
                          <a:solidFill>
                            <a:schemeClr val="tx1"/>
                          </a:solidFill>
                          <a:effectLst/>
                        </a:rPr>
                        <a:t>যুক্ত</a:t>
                      </a: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800" dirty="0" err="1">
                          <a:solidFill>
                            <a:schemeClr val="tx1"/>
                          </a:solidFill>
                          <a:effectLst/>
                        </a:rPr>
                        <a:t>হয়</a:t>
                      </a: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</a:rPr>
                        <a:t>। Prefix </a:t>
                      </a:r>
                      <a:r>
                        <a:rPr lang="en-US" sz="2800" dirty="0" err="1">
                          <a:solidFill>
                            <a:schemeClr val="tx1"/>
                          </a:solidFill>
                          <a:effectLst/>
                        </a:rPr>
                        <a:t>বা</a:t>
                      </a: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</a:rPr>
                        <a:t> Suffix </a:t>
                      </a:r>
                      <a:r>
                        <a:rPr lang="en-US" sz="2800" dirty="0" err="1">
                          <a:solidFill>
                            <a:schemeClr val="tx1"/>
                          </a:solidFill>
                          <a:effectLst/>
                        </a:rPr>
                        <a:t>যুক্ত</a:t>
                      </a: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800" dirty="0" err="1">
                          <a:solidFill>
                            <a:schemeClr val="tx1"/>
                          </a:solidFill>
                          <a:effectLst/>
                        </a:rPr>
                        <a:t>করে</a:t>
                      </a: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800" dirty="0" err="1">
                          <a:solidFill>
                            <a:schemeClr val="tx1"/>
                          </a:solidFill>
                          <a:effectLst/>
                        </a:rPr>
                        <a:t>একই</a:t>
                      </a: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800" dirty="0" err="1">
                          <a:solidFill>
                            <a:schemeClr val="tx1"/>
                          </a:solidFill>
                          <a:effectLst/>
                        </a:rPr>
                        <a:t>শব্দকে</a:t>
                      </a: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800" dirty="0" err="1">
                          <a:solidFill>
                            <a:schemeClr val="tx1"/>
                          </a:solidFill>
                          <a:effectLst/>
                        </a:rPr>
                        <a:t>বিভিন্নভাবে</a:t>
                      </a: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800" dirty="0" err="1">
                          <a:solidFill>
                            <a:schemeClr val="tx1"/>
                          </a:solidFill>
                          <a:effectLst/>
                        </a:rPr>
                        <a:t>পরিবর্তন</a:t>
                      </a: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800" dirty="0" err="1">
                          <a:solidFill>
                            <a:schemeClr val="tx1"/>
                          </a:solidFill>
                          <a:effectLst/>
                        </a:rPr>
                        <a:t>করে</a:t>
                      </a: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800" dirty="0" err="1">
                          <a:solidFill>
                            <a:schemeClr val="tx1"/>
                          </a:solidFill>
                          <a:effectLst/>
                        </a:rPr>
                        <a:t>বিভিন্ন</a:t>
                      </a: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800" dirty="0" err="1">
                          <a:solidFill>
                            <a:schemeClr val="tx1"/>
                          </a:solidFill>
                          <a:effectLst/>
                        </a:rPr>
                        <a:t>বাক্যে</a:t>
                      </a: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800" dirty="0" err="1">
                          <a:solidFill>
                            <a:schemeClr val="tx1"/>
                          </a:solidFill>
                          <a:effectLst/>
                        </a:rPr>
                        <a:t>বিভিন্ন</a:t>
                      </a: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</a:rPr>
                        <a:t> Part of Speech </a:t>
                      </a:r>
                      <a:r>
                        <a:rPr lang="en-US" sz="2800" dirty="0" err="1">
                          <a:solidFill>
                            <a:schemeClr val="tx1"/>
                          </a:solidFill>
                          <a:effectLst/>
                        </a:rPr>
                        <a:t>রূপে</a:t>
                      </a: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800" dirty="0" err="1">
                          <a:solidFill>
                            <a:schemeClr val="tx1"/>
                          </a:solidFill>
                          <a:effectLst/>
                        </a:rPr>
                        <a:t>ব্যবহার</a:t>
                      </a: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800" dirty="0" err="1">
                          <a:solidFill>
                            <a:schemeClr val="tx1"/>
                          </a:solidFill>
                          <a:effectLst/>
                        </a:rPr>
                        <a:t>করা</a:t>
                      </a: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2800" dirty="0" err="1">
                          <a:solidFill>
                            <a:schemeClr val="tx1"/>
                          </a:solidFill>
                          <a:effectLst/>
                        </a:rPr>
                        <a:t>যায়</a:t>
                      </a:r>
                      <a:r>
                        <a:rPr lang="en-US" sz="2800" dirty="0" smtClean="0">
                          <a:solidFill>
                            <a:schemeClr val="tx1"/>
                          </a:solidFill>
                          <a:effectLst/>
                        </a:rPr>
                        <a:t>।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</a:rPr>
                        <a:t>Prefix + Root Word + Suffix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70173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12891" y="1751525"/>
            <a:ext cx="7302320" cy="3046988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US" sz="3200" dirty="0" err="1"/>
              <a:t>ইংরেজি</a:t>
            </a:r>
            <a:r>
              <a:rPr lang="en-US" sz="3200" dirty="0"/>
              <a:t> </a:t>
            </a:r>
            <a:r>
              <a:rPr lang="en-US" sz="3200" dirty="0" err="1"/>
              <a:t>ভাষায়</a:t>
            </a:r>
            <a:r>
              <a:rPr lang="en-US" sz="3200" dirty="0"/>
              <a:t> </a:t>
            </a:r>
            <a:r>
              <a:rPr lang="en-US" sz="3200" dirty="0" err="1"/>
              <a:t>যে</a:t>
            </a:r>
            <a:r>
              <a:rPr lang="en-US" sz="3200" dirty="0"/>
              <a:t> </a:t>
            </a:r>
            <a:r>
              <a:rPr lang="en-US" sz="3200" dirty="0" err="1"/>
              <a:t>সমস্ত</a:t>
            </a:r>
            <a:r>
              <a:rPr lang="en-US" sz="3200" dirty="0"/>
              <a:t> suffix </a:t>
            </a:r>
            <a:r>
              <a:rPr lang="en-US" sz="3200" dirty="0" err="1"/>
              <a:t>এবং</a:t>
            </a:r>
            <a:r>
              <a:rPr lang="en-US" sz="3200" dirty="0"/>
              <a:t> prefix </a:t>
            </a:r>
            <a:r>
              <a:rPr lang="en-US" sz="3200" dirty="0" err="1"/>
              <a:t>বেশী</a:t>
            </a:r>
            <a:r>
              <a:rPr lang="en-US" sz="3200" dirty="0"/>
              <a:t> </a:t>
            </a:r>
            <a:r>
              <a:rPr lang="en-US" sz="3200" dirty="0" err="1"/>
              <a:t>ব্যবহৃত</a:t>
            </a:r>
            <a:r>
              <a:rPr lang="en-US" sz="3200" dirty="0"/>
              <a:t> </a:t>
            </a:r>
            <a:r>
              <a:rPr lang="en-US" sz="3200" dirty="0" err="1"/>
              <a:t>হয়</a:t>
            </a:r>
            <a:r>
              <a:rPr lang="en-US" sz="3200" dirty="0"/>
              <a:t>, </a:t>
            </a:r>
            <a:r>
              <a:rPr lang="en-US" sz="3200" dirty="0" err="1"/>
              <a:t>তার</a:t>
            </a:r>
            <a:r>
              <a:rPr lang="en-US" sz="3200" dirty="0"/>
              <a:t> </a:t>
            </a:r>
            <a:r>
              <a:rPr lang="en-US" sz="3200" dirty="0" err="1"/>
              <a:t>মধ্যে</a:t>
            </a:r>
            <a:r>
              <a:rPr lang="en-US" sz="3200" dirty="0"/>
              <a:t> </a:t>
            </a:r>
            <a:r>
              <a:rPr lang="en-US" sz="3200" b="1" dirty="0"/>
              <a:t>al, </a:t>
            </a:r>
            <a:r>
              <a:rPr lang="en-US" sz="3200" b="1" dirty="0" err="1"/>
              <a:t>ance</a:t>
            </a:r>
            <a:r>
              <a:rPr lang="en-US" sz="3200" b="1" dirty="0"/>
              <a:t>, be, dis, </a:t>
            </a:r>
            <a:r>
              <a:rPr lang="en-US" sz="3200" b="1" dirty="0" err="1"/>
              <a:t>ee</a:t>
            </a:r>
            <a:r>
              <a:rPr lang="en-US" sz="3200" b="1" dirty="0"/>
              <a:t>, </a:t>
            </a:r>
            <a:r>
              <a:rPr lang="en-US" sz="3200" b="1" dirty="0" err="1"/>
              <a:t>er</a:t>
            </a:r>
            <a:r>
              <a:rPr lang="en-US" sz="3200" b="1" dirty="0"/>
              <a:t>, </a:t>
            </a:r>
            <a:r>
              <a:rPr lang="en-US" sz="3200" b="1" dirty="0" err="1"/>
              <a:t>ful</a:t>
            </a:r>
            <a:r>
              <a:rPr lang="en-US" sz="3200" b="1" dirty="0"/>
              <a:t>, </a:t>
            </a:r>
            <a:r>
              <a:rPr lang="en-US" sz="3200" b="1" dirty="0" err="1"/>
              <a:t>ic</a:t>
            </a:r>
            <a:r>
              <a:rPr lang="en-US" sz="3200" b="1" dirty="0"/>
              <a:t>, </a:t>
            </a:r>
            <a:r>
              <a:rPr lang="en-US" sz="3200" b="1" dirty="0" err="1"/>
              <a:t>il</a:t>
            </a:r>
            <a:r>
              <a:rPr lang="en-US" sz="3200" b="1" dirty="0"/>
              <a:t>/in/</a:t>
            </a:r>
            <a:r>
              <a:rPr lang="en-US" sz="3200" b="1" dirty="0" err="1"/>
              <a:t>im</a:t>
            </a:r>
            <a:r>
              <a:rPr lang="en-US" sz="3200" b="1" dirty="0"/>
              <a:t>/</a:t>
            </a:r>
            <a:r>
              <a:rPr lang="en-US" sz="3200" b="1" dirty="0" err="1"/>
              <a:t>ir</a:t>
            </a:r>
            <a:r>
              <a:rPr lang="en-US" sz="3200" b="1" dirty="0"/>
              <a:t>, </a:t>
            </a:r>
            <a:r>
              <a:rPr lang="en-US" sz="3200" b="1" dirty="0" err="1"/>
              <a:t>ing</a:t>
            </a:r>
            <a:r>
              <a:rPr lang="en-US" sz="3200" b="1" dirty="0"/>
              <a:t>, </a:t>
            </a:r>
            <a:r>
              <a:rPr lang="en-US" sz="3200" b="1" dirty="0" err="1"/>
              <a:t>ish</a:t>
            </a:r>
            <a:r>
              <a:rPr lang="en-US" sz="3200" b="1" dirty="0"/>
              <a:t>, less, </a:t>
            </a:r>
            <a:r>
              <a:rPr lang="en-US" sz="3200" b="1" dirty="0" err="1"/>
              <a:t>ly</a:t>
            </a:r>
            <a:r>
              <a:rPr lang="en-US" sz="3200" b="1" dirty="0"/>
              <a:t>, </a:t>
            </a:r>
            <a:r>
              <a:rPr lang="en-US" sz="3200" b="1" dirty="0" err="1"/>
              <a:t>ment</a:t>
            </a:r>
            <a:r>
              <a:rPr lang="en-US" sz="3200" b="1" dirty="0"/>
              <a:t>, ness, </a:t>
            </a:r>
            <a:r>
              <a:rPr lang="en-US" sz="3200" b="1" dirty="0" err="1"/>
              <a:t>ous</a:t>
            </a:r>
            <a:r>
              <a:rPr lang="en-US" sz="3200" b="1" dirty="0"/>
              <a:t>, pre, s/</a:t>
            </a:r>
            <a:r>
              <a:rPr lang="en-US" sz="3200" b="1" dirty="0" err="1"/>
              <a:t>es</a:t>
            </a:r>
            <a:r>
              <a:rPr lang="en-US" sz="3200" b="1" dirty="0"/>
              <a:t>, ship, </a:t>
            </a:r>
            <a:r>
              <a:rPr lang="en-US" sz="3200" b="1" dirty="0" err="1"/>
              <a:t>sion</a:t>
            </a:r>
            <a:r>
              <a:rPr lang="en-US" sz="3200" b="1" dirty="0"/>
              <a:t>/</a:t>
            </a:r>
            <a:r>
              <a:rPr lang="en-US" sz="3200" b="1" dirty="0" err="1"/>
              <a:t>tion,ion</a:t>
            </a:r>
            <a:r>
              <a:rPr lang="en-US" sz="3200" b="1" dirty="0"/>
              <a:t>, y/</a:t>
            </a:r>
            <a:r>
              <a:rPr lang="en-US" sz="3200" b="1" dirty="0" err="1"/>
              <a:t>ey</a:t>
            </a:r>
            <a:r>
              <a:rPr lang="en-US" sz="3200" dirty="0"/>
              <a:t> </a:t>
            </a:r>
            <a:r>
              <a:rPr lang="en-US" sz="3200" dirty="0" err="1"/>
              <a:t>ইত্যাদি</a:t>
            </a:r>
            <a:r>
              <a:rPr lang="en-US" sz="3200" dirty="0"/>
              <a:t> </a:t>
            </a:r>
            <a:r>
              <a:rPr lang="en-US" sz="3200" dirty="0" err="1"/>
              <a:t>উল্লেখযোগ্য</a:t>
            </a:r>
            <a:r>
              <a:rPr lang="en-US" sz="3200" dirty="0"/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16031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9245" y="180304"/>
            <a:ext cx="9375820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800" b="1" dirty="0" smtClean="0"/>
              <a:t>1.Noun-এর </a:t>
            </a:r>
            <a:r>
              <a:rPr lang="en-US" sz="2800" b="1" dirty="0" err="1"/>
              <a:t>সাথে</a:t>
            </a:r>
            <a:r>
              <a:rPr lang="en-US" sz="2800" b="1" dirty="0"/>
              <a:t> suffix ‘able/</a:t>
            </a:r>
            <a:r>
              <a:rPr lang="en-US" sz="2800" b="1" dirty="0" err="1"/>
              <a:t>ible</a:t>
            </a:r>
            <a:r>
              <a:rPr lang="en-US" sz="2800" b="1" dirty="0"/>
              <a:t>’ </a:t>
            </a:r>
            <a:r>
              <a:rPr lang="en-US" sz="2800" b="1" dirty="0" err="1"/>
              <a:t>যোগ</a:t>
            </a:r>
            <a:r>
              <a:rPr lang="en-US" sz="2800" b="1" dirty="0"/>
              <a:t> </a:t>
            </a:r>
            <a:r>
              <a:rPr lang="en-US" sz="2800" b="1" dirty="0" err="1"/>
              <a:t>করে</a:t>
            </a:r>
            <a:r>
              <a:rPr lang="en-US" sz="2800" b="1" dirty="0"/>
              <a:t> adjective </a:t>
            </a:r>
            <a:r>
              <a:rPr lang="en-US" sz="2800" b="1" dirty="0" err="1"/>
              <a:t>গঠন</a:t>
            </a:r>
            <a:r>
              <a:rPr lang="en-US" sz="2800" b="1" dirty="0"/>
              <a:t> </a:t>
            </a:r>
            <a:r>
              <a:rPr lang="en-US" sz="2800" b="1" dirty="0" err="1"/>
              <a:t>করা</a:t>
            </a:r>
            <a:r>
              <a:rPr lang="en-US" sz="2800" b="1" dirty="0"/>
              <a:t> </a:t>
            </a:r>
            <a:r>
              <a:rPr lang="en-US" sz="2800" b="1" dirty="0" err="1"/>
              <a:t>যায়</a:t>
            </a:r>
            <a:r>
              <a:rPr lang="en-US" sz="2800" b="1" dirty="0"/>
              <a:t>:</a:t>
            </a:r>
            <a:endParaRPr lang="en-US" sz="2800" dirty="0"/>
          </a:p>
          <a:p>
            <a:r>
              <a:rPr lang="en-US" sz="2800" b="1" dirty="0"/>
              <a:t>    </a:t>
            </a:r>
            <a:r>
              <a:rPr lang="en-US" sz="2800" b="1" u="sng" dirty="0"/>
              <a:t>Noun     + able/</a:t>
            </a:r>
            <a:r>
              <a:rPr lang="en-US" sz="2800" b="1" u="sng" dirty="0" err="1"/>
              <a:t>ible</a:t>
            </a:r>
            <a:r>
              <a:rPr lang="en-US" sz="2800" b="1" u="sng" dirty="0"/>
              <a:t>   = Adjective</a:t>
            </a:r>
            <a:endParaRPr lang="en-US" sz="2800" dirty="0"/>
          </a:p>
          <a:p>
            <a:r>
              <a:rPr lang="en-US" sz="2800" dirty="0"/>
              <a:t>answer    + able        = answerable</a:t>
            </a:r>
          </a:p>
          <a:p>
            <a:r>
              <a:rPr lang="en-US" sz="2800" dirty="0"/>
              <a:t>comfort   + able      = comfortable</a:t>
            </a:r>
          </a:p>
          <a:p>
            <a:r>
              <a:rPr lang="en-US" sz="2800" dirty="0"/>
              <a:t>sense       +</a:t>
            </a:r>
            <a:r>
              <a:rPr lang="en-US" sz="2800" dirty="0" err="1"/>
              <a:t>ible</a:t>
            </a:r>
            <a:r>
              <a:rPr lang="en-US" sz="2800" dirty="0"/>
              <a:t>       = sensible</a:t>
            </a:r>
          </a:p>
          <a:p>
            <a:pPr lvl="0"/>
            <a:endParaRPr lang="en-US" sz="2800" b="1" dirty="0" smtClean="0"/>
          </a:p>
          <a:p>
            <a:pPr lvl="0"/>
            <a:r>
              <a:rPr lang="en-US" sz="2800" b="1" dirty="0" smtClean="0"/>
              <a:t>2.Verb-এর </a:t>
            </a:r>
            <a:r>
              <a:rPr lang="en-US" sz="2800" b="1" dirty="0" err="1"/>
              <a:t>সাথে</a:t>
            </a:r>
            <a:r>
              <a:rPr lang="en-US" sz="2800" b="1" dirty="0"/>
              <a:t> suffix ‘able/</a:t>
            </a:r>
            <a:r>
              <a:rPr lang="en-US" sz="2800" b="1" dirty="0" err="1"/>
              <a:t>ible</a:t>
            </a:r>
            <a:r>
              <a:rPr lang="en-US" sz="2800" b="1" dirty="0"/>
              <a:t>’ </a:t>
            </a:r>
            <a:r>
              <a:rPr lang="en-US" sz="2800" b="1" dirty="0" err="1"/>
              <a:t>যোগ</a:t>
            </a:r>
            <a:r>
              <a:rPr lang="en-US" sz="2800" b="1" dirty="0"/>
              <a:t> </a:t>
            </a:r>
            <a:r>
              <a:rPr lang="en-US" sz="2800" b="1" dirty="0" err="1"/>
              <a:t>করে</a:t>
            </a:r>
            <a:r>
              <a:rPr lang="en-US" sz="2800" b="1" dirty="0"/>
              <a:t> adjective </a:t>
            </a:r>
            <a:r>
              <a:rPr lang="en-US" sz="2800" b="1" dirty="0" err="1"/>
              <a:t>গঠন</a:t>
            </a:r>
            <a:r>
              <a:rPr lang="en-US" sz="2800" b="1" dirty="0"/>
              <a:t> </a:t>
            </a:r>
            <a:r>
              <a:rPr lang="en-US" sz="2800" b="1" dirty="0" err="1"/>
              <a:t>করা</a:t>
            </a:r>
            <a:r>
              <a:rPr lang="en-US" sz="2800" b="1" dirty="0"/>
              <a:t> </a:t>
            </a:r>
            <a:r>
              <a:rPr lang="en-US" sz="2800" b="1" dirty="0" err="1"/>
              <a:t>যায়ঃ</a:t>
            </a:r>
            <a:endParaRPr lang="en-US" sz="2800" dirty="0"/>
          </a:p>
          <a:p>
            <a:r>
              <a:rPr lang="en-US" sz="2800" b="1" dirty="0"/>
              <a:t>    </a:t>
            </a:r>
            <a:r>
              <a:rPr lang="en-US" sz="2800" b="1" u="sng" dirty="0"/>
              <a:t>Verb         + able/</a:t>
            </a:r>
            <a:r>
              <a:rPr lang="en-US" sz="2800" b="1" u="sng" dirty="0" err="1"/>
              <a:t>ible</a:t>
            </a:r>
            <a:r>
              <a:rPr lang="en-US" sz="2800" b="1" u="sng" dirty="0"/>
              <a:t>    = Adjective</a:t>
            </a:r>
            <a:endParaRPr lang="en-US" sz="2800" dirty="0"/>
          </a:p>
          <a:p>
            <a:r>
              <a:rPr lang="en-US" sz="2800" dirty="0"/>
              <a:t>bear            + able             = bearable</a:t>
            </a:r>
          </a:p>
          <a:p>
            <a:r>
              <a:rPr lang="en-US" sz="2800" dirty="0"/>
              <a:t>drink           + able             = drinkable</a:t>
            </a:r>
          </a:p>
          <a:p>
            <a:r>
              <a:rPr lang="en-US" sz="2800" dirty="0"/>
              <a:t>prefer          + able             = preferable</a:t>
            </a:r>
          </a:p>
          <a:p>
            <a:r>
              <a:rPr lang="en-US" sz="2800" dirty="0"/>
              <a:t>response     + </a:t>
            </a:r>
            <a:r>
              <a:rPr lang="en-US" sz="2800" dirty="0" err="1"/>
              <a:t>ible</a:t>
            </a:r>
            <a:r>
              <a:rPr lang="en-US" sz="2800" dirty="0"/>
              <a:t>             = </a:t>
            </a:r>
            <a:r>
              <a:rPr lang="en-US" sz="2800" dirty="0" smtClean="0"/>
              <a:t>responsible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582967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89397" y="437881"/>
            <a:ext cx="10650829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800" b="1" dirty="0" smtClean="0"/>
              <a:t>3.Noun-এর </a:t>
            </a:r>
            <a:r>
              <a:rPr lang="en-US" sz="2800" b="1" dirty="0" err="1"/>
              <a:t>সাথে</a:t>
            </a:r>
            <a:r>
              <a:rPr lang="en-US" sz="2800" b="1" dirty="0"/>
              <a:t> suffix ‘al’  </a:t>
            </a:r>
            <a:r>
              <a:rPr lang="en-US" sz="2800" b="1" dirty="0" err="1"/>
              <a:t>যোগ</a:t>
            </a:r>
            <a:r>
              <a:rPr lang="en-US" sz="2800" b="1" dirty="0"/>
              <a:t> </a:t>
            </a:r>
            <a:r>
              <a:rPr lang="en-US" sz="2800" b="1" dirty="0" err="1"/>
              <a:t>করে</a:t>
            </a:r>
            <a:r>
              <a:rPr lang="en-US" sz="2800" b="1" dirty="0"/>
              <a:t> adjective </a:t>
            </a:r>
            <a:r>
              <a:rPr lang="en-US" sz="2800" b="1" dirty="0" err="1"/>
              <a:t>গঠন</a:t>
            </a:r>
            <a:r>
              <a:rPr lang="en-US" sz="2800" b="1" dirty="0"/>
              <a:t> </a:t>
            </a:r>
            <a:r>
              <a:rPr lang="en-US" sz="2800" b="1" dirty="0" err="1"/>
              <a:t>করা</a:t>
            </a:r>
            <a:r>
              <a:rPr lang="en-US" sz="2800" b="1" dirty="0"/>
              <a:t> </a:t>
            </a:r>
            <a:r>
              <a:rPr lang="en-US" sz="2800" b="1" dirty="0" err="1"/>
              <a:t>যায়</a:t>
            </a:r>
            <a:r>
              <a:rPr lang="en-US" sz="2800" b="1" dirty="0"/>
              <a:t>:</a:t>
            </a:r>
            <a:endParaRPr lang="en-US" sz="2800" dirty="0"/>
          </a:p>
          <a:p>
            <a:r>
              <a:rPr lang="en-US" sz="2800" b="1" u="sng" dirty="0"/>
              <a:t>Noun           + al          = Adjective</a:t>
            </a:r>
            <a:endParaRPr lang="en-US" sz="2800" dirty="0"/>
          </a:p>
          <a:p>
            <a:r>
              <a:rPr lang="en-US" sz="2800" dirty="0"/>
              <a:t>accident       + al            = accidental</a:t>
            </a:r>
          </a:p>
          <a:p>
            <a:r>
              <a:rPr lang="en-US" sz="2800" dirty="0"/>
              <a:t>digit            + al            = digital</a:t>
            </a:r>
          </a:p>
          <a:p>
            <a:r>
              <a:rPr lang="en-US" sz="2800" dirty="0"/>
              <a:t>verb            + al            =  verbal</a:t>
            </a:r>
          </a:p>
          <a:p>
            <a:pPr lvl="0"/>
            <a:endParaRPr lang="en-US" sz="2800" b="1" dirty="0" smtClean="0"/>
          </a:p>
          <a:p>
            <a:pPr lvl="0"/>
            <a:r>
              <a:rPr lang="en-US" sz="2800" b="1" dirty="0" smtClean="0"/>
              <a:t>4.Verb-এর</a:t>
            </a:r>
            <a:r>
              <a:rPr lang="en-US" sz="2800" b="1" dirty="0"/>
              <a:t> </a:t>
            </a:r>
            <a:r>
              <a:rPr lang="en-US" sz="2800" b="1" dirty="0" err="1"/>
              <a:t>সাথে</a:t>
            </a:r>
            <a:r>
              <a:rPr lang="en-US" sz="2800" b="1" dirty="0"/>
              <a:t> suffix ‘al’  </a:t>
            </a:r>
            <a:r>
              <a:rPr lang="en-US" sz="2800" b="1" dirty="0" err="1"/>
              <a:t>যোগ</a:t>
            </a:r>
            <a:r>
              <a:rPr lang="en-US" sz="2800" b="1" dirty="0"/>
              <a:t> </a:t>
            </a:r>
            <a:r>
              <a:rPr lang="en-US" sz="2800" b="1" dirty="0" err="1"/>
              <a:t>করে</a:t>
            </a:r>
            <a:r>
              <a:rPr lang="en-US" sz="2800" b="1" dirty="0"/>
              <a:t> adjective </a:t>
            </a:r>
            <a:r>
              <a:rPr lang="en-US" sz="2800" b="1" dirty="0" err="1"/>
              <a:t>গঠন</a:t>
            </a:r>
            <a:r>
              <a:rPr lang="en-US" sz="2800" b="1" dirty="0"/>
              <a:t> </a:t>
            </a:r>
            <a:r>
              <a:rPr lang="en-US" sz="2800" b="1" dirty="0" err="1"/>
              <a:t>করা</a:t>
            </a:r>
            <a:r>
              <a:rPr lang="en-US" sz="2800" b="1" dirty="0"/>
              <a:t> </a:t>
            </a:r>
            <a:r>
              <a:rPr lang="en-US" sz="2800" b="1" dirty="0" err="1"/>
              <a:t>হয়</a:t>
            </a:r>
            <a:r>
              <a:rPr lang="en-US" sz="2800" b="1" dirty="0"/>
              <a:t>:</a:t>
            </a:r>
            <a:endParaRPr lang="en-US" sz="2800" dirty="0"/>
          </a:p>
          <a:p>
            <a:r>
              <a:rPr lang="en-US" sz="2800" b="1" dirty="0"/>
              <a:t>   </a:t>
            </a:r>
            <a:r>
              <a:rPr lang="en-US" sz="2800" b="1" u="sng" dirty="0"/>
              <a:t>Verb          + al            </a:t>
            </a:r>
            <a:r>
              <a:rPr lang="en-US" sz="2800" b="1" u="sng" dirty="0" smtClean="0"/>
              <a:t>=adjective</a:t>
            </a:r>
            <a:endParaRPr lang="en-US" sz="2800" dirty="0"/>
          </a:p>
          <a:p>
            <a:r>
              <a:rPr lang="en-US" sz="2800" dirty="0"/>
              <a:t>approve     + al        = approval</a:t>
            </a:r>
          </a:p>
          <a:p>
            <a:r>
              <a:rPr lang="en-US" sz="2800" dirty="0"/>
              <a:t>propose     + al        = proposal</a:t>
            </a:r>
          </a:p>
          <a:p>
            <a:r>
              <a:rPr lang="en-US" sz="2800" dirty="0"/>
              <a:t>dismiss     + al        = dismissal</a:t>
            </a:r>
          </a:p>
          <a:p>
            <a:r>
              <a:rPr lang="en-US" sz="2800" dirty="0"/>
              <a:t>try            + al        = trial</a:t>
            </a:r>
          </a:p>
        </p:txBody>
      </p:sp>
    </p:spTree>
    <p:extLst>
      <p:ext uri="{BB962C8B-B14F-4D97-AF65-F5344CB8AC3E}">
        <p14:creationId xmlns:p14="http://schemas.microsoft.com/office/powerpoint/2010/main" val="732434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7426" y="128789"/>
            <a:ext cx="11238963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800" b="1" dirty="0" smtClean="0"/>
              <a:t>5.Noun </a:t>
            </a:r>
            <a:r>
              <a:rPr lang="en-US" sz="2800" b="1" dirty="0" err="1"/>
              <a:t>বা</a:t>
            </a:r>
            <a:r>
              <a:rPr lang="en-US" sz="2800" b="1" dirty="0"/>
              <a:t> Adjective-</a:t>
            </a:r>
            <a:r>
              <a:rPr lang="en-US" sz="2800" b="1" dirty="0" err="1"/>
              <a:t>এর</a:t>
            </a:r>
            <a:r>
              <a:rPr lang="en-US" sz="2800" b="1" dirty="0"/>
              <a:t> </a:t>
            </a:r>
            <a:r>
              <a:rPr lang="en-US" sz="2800" b="1" dirty="0" err="1"/>
              <a:t>সাথে</a:t>
            </a:r>
            <a:r>
              <a:rPr lang="en-US" sz="2800" b="1" dirty="0"/>
              <a:t> prefix ‘be’  </a:t>
            </a:r>
            <a:r>
              <a:rPr lang="en-US" sz="2800" b="1" dirty="0" err="1"/>
              <a:t>যোগ</a:t>
            </a:r>
            <a:r>
              <a:rPr lang="en-US" sz="2800" b="1" dirty="0"/>
              <a:t> </a:t>
            </a:r>
            <a:r>
              <a:rPr lang="en-US" sz="2800" b="1" dirty="0" err="1"/>
              <a:t>করে</a:t>
            </a:r>
            <a:r>
              <a:rPr lang="en-US" sz="2800" b="1" dirty="0"/>
              <a:t> </a:t>
            </a:r>
            <a:r>
              <a:rPr lang="en-US" sz="2800" b="1" dirty="0" smtClean="0"/>
              <a:t>verb </a:t>
            </a:r>
            <a:r>
              <a:rPr lang="en-US" sz="2800" b="1" dirty="0" err="1"/>
              <a:t>গঠন</a:t>
            </a:r>
            <a:r>
              <a:rPr lang="en-US" sz="2800" b="1" dirty="0"/>
              <a:t> </a:t>
            </a:r>
            <a:r>
              <a:rPr lang="en-US" sz="2800" b="1" dirty="0" err="1"/>
              <a:t>করা</a:t>
            </a:r>
            <a:r>
              <a:rPr lang="en-US" sz="2800" b="1" dirty="0"/>
              <a:t> </a:t>
            </a:r>
            <a:r>
              <a:rPr lang="en-US" sz="2800" b="1" dirty="0" err="1"/>
              <a:t>যায়</a:t>
            </a:r>
            <a:r>
              <a:rPr lang="en-US" sz="2800" b="1" dirty="0"/>
              <a:t>:</a:t>
            </a:r>
            <a:endParaRPr lang="en-US" sz="2800" dirty="0"/>
          </a:p>
          <a:p>
            <a:r>
              <a:rPr lang="en-US" sz="2800" b="1" dirty="0"/>
              <a:t>   </a:t>
            </a:r>
            <a:r>
              <a:rPr lang="en-US" sz="2800" b="1" u="sng" dirty="0"/>
              <a:t>be +   Noun/ Adjective      =    Verb</a:t>
            </a:r>
            <a:endParaRPr lang="en-US" sz="2800" dirty="0"/>
          </a:p>
          <a:p>
            <a:r>
              <a:rPr lang="en-US" sz="2800" dirty="0"/>
              <a:t>be +   cloud                        = becloud</a:t>
            </a:r>
          </a:p>
          <a:p>
            <a:r>
              <a:rPr lang="en-US" sz="2800" dirty="0"/>
              <a:t>be + fall                             =  befall</a:t>
            </a:r>
          </a:p>
          <a:p>
            <a:r>
              <a:rPr lang="en-US" sz="2800" dirty="0"/>
              <a:t>be + friend                         = befriend</a:t>
            </a:r>
          </a:p>
          <a:p>
            <a:r>
              <a:rPr lang="en-US" sz="2800" dirty="0"/>
              <a:t>be + fit                              = befit</a:t>
            </a:r>
          </a:p>
          <a:p>
            <a:pPr lvl="0"/>
            <a:endParaRPr lang="en-US" sz="2800" b="1" dirty="0" smtClean="0"/>
          </a:p>
          <a:p>
            <a:pPr lvl="0"/>
            <a:r>
              <a:rPr lang="en-US" sz="2800" b="1" dirty="0" smtClean="0"/>
              <a:t>6.Verb-এর</a:t>
            </a:r>
            <a:r>
              <a:rPr lang="en-US" sz="2800" b="1" dirty="0"/>
              <a:t> </a:t>
            </a:r>
            <a:r>
              <a:rPr lang="en-US" sz="2800" b="1" dirty="0" err="1"/>
              <a:t>সাথে</a:t>
            </a:r>
            <a:r>
              <a:rPr lang="en-US" sz="2800" b="1" dirty="0"/>
              <a:t> prefix ‘dis’  </a:t>
            </a:r>
            <a:r>
              <a:rPr lang="en-US" sz="2800" b="1" dirty="0" err="1"/>
              <a:t>যোগ</a:t>
            </a:r>
            <a:r>
              <a:rPr lang="en-US" sz="2800" b="1" dirty="0"/>
              <a:t> </a:t>
            </a:r>
            <a:r>
              <a:rPr lang="en-US" sz="2800" b="1" dirty="0" err="1"/>
              <a:t>করে</a:t>
            </a:r>
            <a:r>
              <a:rPr lang="en-US" sz="2800" b="1" dirty="0"/>
              <a:t> </a:t>
            </a:r>
            <a:r>
              <a:rPr lang="en-US" sz="2800" b="1" dirty="0" err="1"/>
              <a:t>বিপরীত</a:t>
            </a:r>
            <a:r>
              <a:rPr lang="en-US" sz="2800" b="1" dirty="0"/>
              <a:t> </a:t>
            </a:r>
            <a:r>
              <a:rPr lang="en-US" sz="2800" b="1" dirty="0" err="1"/>
              <a:t>শব্দ</a:t>
            </a:r>
            <a:r>
              <a:rPr lang="en-US" sz="2800" b="1" dirty="0"/>
              <a:t> </a:t>
            </a:r>
            <a:r>
              <a:rPr lang="en-US" sz="2800" b="1" dirty="0" err="1"/>
              <a:t>গঠন</a:t>
            </a:r>
            <a:r>
              <a:rPr lang="en-US" sz="2800" b="1" dirty="0"/>
              <a:t> </a:t>
            </a:r>
            <a:r>
              <a:rPr lang="en-US" sz="2800" b="1" dirty="0" err="1"/>
              <a:t>করা</a:t>
            </a:r>
            <a:r>
              <a:rPr lang="en-US" sz="2800" b="1" dirty="0"/>
              <a:t> </a:t>
            </a:r>
            <a:r>
              <a:rPr lang="en-US" sz="2800" b="1" dirty="0" err="1"/>
              <a:t>যায়</a:t>
            </a:r>
            <a:r>
              <a:rPr lang="en-US" sz="2800" b="1" dirty="0"/>
              <a:t>:</a:t>
            </a:r>
            <a:endParaRPr lang="en-US" sz="2800" dirty="0"/>
          </a:p>
          <a:p>
            <a:r>
              <a:rPr lang="en-US" sz="2800" b="1" u="sng" dirty="0"/>
              <a:t>dis +    Verb       =   Opposite Word</a:t>
            </a:r>
            <a:endParaRPr lang="en-US" sz="2800" dirty="0"/>
          </a:p>
          <a:p>
            <a:r>
              <a:rPr lang="en-US" sz="2800" dirty="0"/>
              <a:t>dis +    agree       = disagree</a:t>
            </a:r>
          </a:p>
          <a:p>
            <a:r>
              <a:rPr lang="en-US" sz="2800" dirty="0"/>
              <a:t>dis + allow          = disallow</a:t>
            </a:r>
          </a:p>
          <a:p>
            <a:r>
              <a:rPr lang="en-US" sz="2800" dirty="0"/>
              <a:t>dis + obey           = disobey</a:t>
            </a:r>
          </a:p>
          <a:p>
            <a:r>
              <a:rPr lang="en-US" sz="2800" dirty="0"/>
              <a:t>dis + like            = dislike</a:t>
            </a:r>
          </a:p>
        </p:txBody>
      </p:sp>
    </p:spTree>
    <p:extLst>
      <p:ext uri="{BB962C8B-B14F-4D97-AF65-F5344CB8AC3E}">
        <p14:creationId xmlns:p14="http://schemas.microsoft.com/office/powerpoint/2010/main" val="2896730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47729" y="128789"/>
            <a:ext cx="8976575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800" b="1" dirty="0" smtClean="0"/>
              <a:t>7.Verb-এর</a:t>
            </a:r>
            <a:r>
              <a:rPr lang="en-US" sz="2800" b="1" dirty="0"/>
              <a:t> </a:t>
            </a:r>
            <a:r>
              <a:rPr lang="en-US" sz="2800" b="1" dirty="0" err="1"/>
              <a:t>সাথে</a:t>
            </a:r>
            <a:r>
              <a:rPr lang="en-US" sz="2800" b="1" dirty="0"/>
              <a:t> suffix ‘</a:t>
            </a:r>
            <a:r>
              <a:rPr lang="en-US" sz="2800" b="1" dirty="0" err="1"/>
              <a:t>ee</a:t>
            </a:r>
            <a:r>
              <a:rPr lang="en-US" sz="2800" b="1" dirty="0"/>
              <a:t>’  </a:t>
            </a:r>
            <a:r>
              <a:rPr lang="en-US" sz="2800" b="1" dirty="0" err="1"/>
              <a:t>যোগ</a:t>
            </a:r>
            <a:r>
              <a:rPr lang="en-US" sz="2800" b="1" dirty="0"/>
              <a:t> </a:t>
            </a:r>
            <a:r>
              <a:rPr lang="en-US" sz="2800" b="1" dirty="0" err="1"/>
              <a:t>করে</a:t>
            </a:r>
            <a:r>
              <a:rPr lang="en-US" sz="2800" b="1" dirty="0"/>
              <a:t> Noun </a:t>
            </a:r>
            <a:r>
              <a:rPr lang="en-US" sz="2800" b="1" dirty="0" err="1"/>
              <a:t>গঠন</a:t>
            </a:r>
            <a:r>
              <a:rPr lang="en-US" sz="2800" b="1" dirty="0"/>
              <a:t> </a:t>
            </a:r>
            <a:r>
              <a:rPr lang="en-US" sz="2800" b="1" dirty="0" err="1"/>
              <a:t>করা</a:t>
            </a:r>
            <a:r>
              <a:rPr lang="en-US" sz="2800" b="1" dirty="0"/>
              <a:t> </a:t>
            </a:r>
            <a:r>
              <a:rPr lang="en-US" sz="2800" b="1" dirty="0" err="1"/>
              <a:t>যায়</a:t>
            </a:r>
            <a:r>
              <a:rPr lang="en-US" sz="2800" b="1" dirty="0"/>
              <a:t>:</a:t>
            </a:r>
            <a:endParaRPr lang="en-US" sz="2800" dirty="0"/>
          </a:p>
          <a:p>
            <a:r>
              <a:rPr lang="en-US" sz="2800" b="1" dirty="0"/>
              <a:t>   </a:t>
            </a:r>
            <a:r>
              <a:rPr lang="en-US" sz="2800" b="1" u="sng" dirty="0"/>
              <a:t>Verb     +    </a:t>
            </a:r>
            <a:r>
              <a:rPr lang="en-US" sz="2800" b="1" u="sng" dirty="0" err="1"/>
              <a:t>ee</a:t>
            </a:r>
            <a:r>
              <a:rPr lang="en-US" sz="2800" b="1" u="sng" dirty="0"/>
              <a:t>        =  Noun </a:t>
            </a:r>
            <a:endParaRPr lang="en-US" sz="2800" dirty="0"/>
          </a:p>
          <a:p>
            <a:r>
              <a:rPr lang="en-US" sz="2800" dirty="0"/>
              <a:t>address        +   </a:t>
            </a:r>
            <a:r>
              <a:rPr lang="en-US" sz="2800" dirty="0" err="1"/>
              <a:t>ee</a:t>
            </a:r>
            <a:r>
              <a:rPr lang="en-US" sz="2800" dirty="0"/>
              <a:t>       = addressee</a:t>
            </a:r>
          </a:p>
          <a:p>
            <a:r>
              <a:rPr lang="en-US" sz="2800" dirty="0"/>
              <a:t>allot            +   </a:t>
            </a:r>
            <a:r>
              <a:rPr lang="en-US" sz="2800" dirty="0" err="1"/>
              <a:t>ee</a:t>
            </a:r>
            <a:r>
              <a:rPr lang="en-US" sz="2800" dirty="0"/>
              <a:t>       = </a:t>
            </a:r>
            <a:r>
              <a:rPr lang="en-US" sz="2800" dirty="0" err="1"/>
              <a:t>allotee</a:t>
            </a:r>
            <a:endParaRPr lang="en-US" sz="2800" dirty="0"/>
          </a:p>
          <a:p>
            <a:r>
              <a:rPr lang="en-US" sz="2800" dirty="0"/>
              <a:t>employ       +   </a:t>
            </a:r>
            <a:r>
              <a:rPr lang="en-US" sz="2800" dirty="0" err="1"/>
              <a:t>ee</a:t>
            </a:r>
            <a:r>
              <a:rPr lang="en-US" sz="2800" dirty="0"/>
              <a:t>       = employee</a:t>
            </a:r>
          </a:p>
          <a:p>
            <a:r>
              <a:rPr lang="en-US" sz="2800" dirty="0"/>
              <a:t>pay             +   </a:t>
            </a:r>
            <a:r>
              <a:rPr lang="en-US" sz="2800" dirty="0" err="1"/>
              <a:t>ee</a:t>
            </a:r>
            <a:r>
              <a:rPr lang="en-US" sz="2800" dirty="0"/>
              <a:t>       = payee</a:t>
            </a:r>
          </a:p>
          <a:p>
            <a:pPr lvl="0"/>
            <a:endParaRPr lang="en-US" sz="2800" b="1" dirty="0" smtClean="0"/>
          </a:p>
          <a:p>
            <a:pPr lvl="0"/>
            <a:r>
              <a:rPr lang="en-US" sz="2800" b="1" dirty="0" smtClean="0"/>
              <a:t>8.Noun </a:t>
            </a:r>
            <a:r>
              <a:rPr lang="en-US" sz="2800" b="1" dirty="0" err="1"/>
              <a:t>বা</a:t>
            </a:r>
            <a:r>
              <a:rPr lang="en-US" sz="2800" b="1" dirty="0"/>
              <a:t> Adjective-</a:t>
            </a:r>
            <a:r>
              <a:rPr lang="en-US" sz="2800" b="1" dirty="0" err="1"/>
              <a:t>এর</a:t>
            </a:r>
            <a:r>
              <a:rPr lang="en-US" sz="2800" b="1" dirty="0"/>
              <a:t> </a:t>
            </a:r>
            <a:r>
              <a:rPr lang="en-US" sz="2800" b="1" dirty="0" err="1"/>
              <a:t>সাথে</a:t>
            </a:r>
            <a:r>
              <a:rPr lang="en-US" sz="2800" b="1" dirty="0"/>
              <a:t> prefix ‘en’ </a:t>
            </a:r>
            <a:r>
              <a:rPr lang="en-US" sz="2800" b="1" dirty="0" err="1"/>
              <a:t>যোগ</a:t>
            </a:r>
            <a:r>
              <a:rPr lang="en-US" sz="2800" b="1" dirty="0"/>
              <a:t> </a:t>
            </a:r>
            <a:r>
              <a:rPr lang="en-US" sz="2800" b="1" dirty="0" err="1"/>
              <a:t>করে</a:t>
            </a:r>
            <a:r>
              <a:rPr lang="en-US" sz="2800" b="1" dirty="0"/>
              <a:t> Verb </a:t>
            </a:r>
            <a:r>
              <a:rPr lang="en-US" sz="2800" b="1" dirty="0" err="1"/>
              <a:t>গঠন</a:t>
            </a:r>
            <a:r>
              <a:rPr lang="en-US" sz="2800" b="1" dirty="0"/>
              <a:t> </a:t>
            </a:r>
            <a:r>
              <a:rPr lang="en-US" sz="2800" b="1" dirty="0" err="1"/>
              <a:t>করা</a:t>
            </a:r>
            <a:r>
              <a:rPr lang="en-US" sz="2800" b="1" dirty="0"/>
              <a:t> </a:t>
            </a:r>
            <a:r>
              <a:rPr lang="en-US" sz="2800" b="1" dirty="0" err="1"/>
              <a:t>যায়</a:t>
            </a:r>
            <a:r>
              <a:rPr lang="en-US" sz="2800" b="1" dirty="0"/>
              <a:t>:</a:t>
            </a:r>
            <a:endParaRPr lang="en-US" sz="2800" dirty="0"/>
          </a:p>
          <a:p>
            <a:r>
              <a:rPr lang="en-US" sz="2800" b="1" dirty="0"/>
              <a:t>   </a:t>
            </a:r>
            <a:r>
              <a:rPr lang="en-US" sz="2800" b="1" u="sng" dirty="0"/>
              <a:t>en   +   Noun/Adjective  =   Verb</a:t>
            </a:r>
            <a:endParaRPr lang="en-US" sz="2800" dirty="0"/>
          </a:p>
          <a:p>
            <a:r>
              <a:rPr lang="en-US" sz="2800" dirty="0"/>
              <a:t>en   +   able                      = enable</a:t>
            </a:r>
          </a:p>
          <a:p>
            <a:r>
              <a:rPr lang="en-US" sz="2800" dirty="0"/>
              <a:t>en   +   danger                  = endanger</a:t>
            </a:r>
          </a:p>
          <a:p>
            <a:r>
              <a:rPr lang="en-US" sz="2800" dirty="0"/>
              <a:t>en   +   joy                       =  enjoy</a:t>
            </a:r>
          </a:p>
          <a:p>
            <a:r>
              <a:rPr lang="en-US" sz="2800" dirty="0"/>
              <a:t>en   +   title                      = entitle</a:t>
            </a:r>
          </a:p>
        </p:txBody>
      </p:sp>
    </p:spTree>
    <p:extLst>
      <p:ext uri="{BB962C8B-B14F-4D97-AF65-F5344CB8AC3E}">
        <p14:creationId xmlns:p14="http://schemas.microsoft.com/office/powerpoint/2010/main" val="2468535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40913" y="321973"/>
            <a:ext cx="9388698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400" b="1" dirty="0" smtClean="0"/>
              <a:t>9.Verb-এর</a:t>
            </a:r>
            <a:r>
              <a:rPr lang="en-US" sz="2400" b="1" dirty="0"/>
              <a:t> </a:t>
            </a:r>
            <a:r>
              <a:rPr lang="en-US" sz="2400" b="1" dirty="0" err="1"/>
              <a:t>সাথে</a:t>
            </a:r>
            <a:r>
              <a:rPr lang="en-US" sz="2400" b="1" dirty="0"/>
              <a:t> suffix ‘r/</a:t>
            </a:r>
            <a:r>
              <a:rPr lang="en-US" sz="2400" b="1" dirty="0" err="1"/>
              <a:t>er</a:t>
            </a:r>
            <a:r>
              <a:rPr lang="en-US" sz="2400" b="1" dirty="0"/>
              <a:t>’  </a:t>
            </a:r>
            <a:r>
              <a:rPr lang="en-US" sz="2400" b="1" dirty="0" err="1"/>
              <a:t>যোগ</a:t>
            </a:r>
            <a:r>
              <a:rPr lang="en-US" sz="2400" b="1" dirty="0"/>
              <a:t> </a:t>
            </a:r>
            <a:r>
              <a:rPr lang="en-US" sz="2400" b="1" dirty="0" err="1"/>
              <a:t>করে</a:t>
            </a:r>
            <a:r>
              <a:rPr lang="en-US" sz="2400" b="1" dirty="0"/>
              <a:t> Noun </a:t>
            </a:r>
            <a:r>
              <a:rPr lang="en-US" sz="2400" b="1" dirty="0" err="1"/>
              <a:t>গঠন</a:t>
            </a:r>
            <a:r>
              <a:rPr lang="en-US" sz="2400" b="1" dirty="0"/>
              <a:t> </a:t>
            </a:r>
            <a:r>
              <a:rPr lang="en-US" sz="2400" b="1" dirty="0" err="1"/>
              <a:t>করা</a:t>
            </a:r>
            <a:r>
              <a:rPr lang="en-US" sz="2400" b="1" dirty="0"/>
              <a:t> </a:t>
            </a:r>
            <a:r>
              <a:rPr lang="en-US" sz="2400" b="1" dirty="0" err="1"/>
              <a:t>যায়</a:t>
            </a:r>
            <a:r>
              <a:rPr lang="en-US" sz="2400" b="1" dirty="0"/>
              <a:t>:</a:t>
            </a:r>
            <a:endParaRPr lang="en-US" sz="2400" dirty="0"/>
          </a:p>
          <a:p>
            <a:r>
              <a:rPr lang="en-US" sz="2400" b="1" u="sng" dirty="0"/>
              <a:t>Verb   +   </a:t>
            </a:r>
            <a:r>
              <a:rPr lang="en-US" sz="2400" b="1" u="sng" dirty="0" err="1"/>
              <a:t>er</a:t>
            </a:r>
            <a:r>
              <a:rPr lang="en-US" sz="2400" b="1" u="sng" dirty="0"/>
              <a:t>/r      = Noun</a:t>
            </a:r>
            <a:endParaRPr lang="en-US" sz="2400" dirty="0"/>
          </a:p>
          <a:p>
            <a:r>
              <a:rPr lang="en-US" sz="2400" dirty="0"/>
              <a:t>drive   +   r          = driver</a:t>
            </a:r>
          </a:p>
          <a:p>
            <a:r>
              <a:rPr lang="en-US" sz="2400" dirty="0"/>
              <a:t>fight   +   </a:t>
            </a:r>
            <a:r>
              <a:rPr lang="en-US" sz="2400" dirty="0" err="1"/>
              <a:t>er</a:t>
            </a:r>
            <a:r>
              <a:rPr lang="en-US" sz="2400" dirty="0"/>
              <a:t>          = fighter</a:t>
            </a:r>
          </a:p>
          <a:p>
            <a:r>
              <a:rPr lang="en-US" sz="2400" dirty="0"/>
              <a:t>make   +   </a:t>
            </a:r>
            <a:r>
              <a:rPr lang="en-US" sz="2400" dirty="0" err="1"/>
              <a:t>er</a:t>
            </a:r>
            <a:r>
              <a:rPr lang="en-US" sz="2400" dirty="0"/>
              <a:t>          = maker</a:t>
            </a:r>
          </a:p>
          <a:p>
            <a:r>
              <a:rPr lang="en-US" sz="2400" dirty="0"/>
              <a:t>write   +   r           = writer</a:t>
            </a:r>
          </a:p>
          <a:p>
            <a:pPr lvl="0"/>
            <a:endParaRPr lang="en-US" sz="2400" b="1" dirty="0" smtClean="0"/>
          </a:p>
          <a:p>
            <a:pPr lvl="0"/>
            <a:r>
              <a:rPr lang="en-US" sz="2400" b="1" dirty="0" smtClean="0"/>
              <a:t>10.Adjective </a:t>
            </a:r>
            <a:r>
              <a:rPr lang="en-US" sz="2400" b="1" dirty="0" err="1"/>
              <a:t>বা</a:t>
            </a:r>
            <a:r>
              <a:rPr lang="en-US" sz="2400" b="1" dirty="0"/>
              <a:t> Adverb-</a:t>
            </a:r>
            <a:r>
              <a:rPr lang="en-US" sz="2400" b="1" dirty="0" err="1"/>
              <a:t>এর</a:t>
            </a:r>
            <a:r>
              <a:rPr lang="en-US" sz="2400" b="1" dirty="0"/>
              <a:t> </a:t>
            </a:r>
            <a:r>
              <a:rPr lang="en-US" sz="2400" b="1" dirty="0" err="1"/>
              <a:t>সাথে</a:t>
            </a:r>
            <a:r>
              <a:rPr lang="en-US" sz="2400" b="1" dirty="0"/>
              <a:t> suffix ‘</a:t>
            </a:r>
            <a:r>
              <a:rPr lang="en-US" sz="2400" b="1" dirty="0" err="1"/>
              <a:t>er</a:t>
            </a:r>
            <a:r>
              <a:rPr lang="en-US" sz="2400" b="1" dirty="0"/>
              <a:t>’ </a:t>
            </a:r>
            <a:r>
              <a:rPr lang="en-US" sz="2400" b="1" dirty="0" err="1"/>
              <a:t>এবং</a:t>
            </a:r>
            <a:r>
              <a:rPr lang="en-US" sz="2400" b="1" dirty="0"/>
              <a:t> ‘</a:t>
            </a:r>
            <a:r>
              <a:rPr lang="en-US" sz="2400" b="1" dirty="0" err="1"/>
              <a:t>est</a:t>
            </a:r>
            <a:r>
              <a:rPr lang="en-US" sz="2400" b="1" dirty="0"/>
              <a:t>’  </a:t>
            </a:r>
            <a:r>
              <a:rPr lang="en-US" sz="2400" b="1" dirty="0" err="1"/>
              <a:t>যোগ</a:t>
            </a:r>
            <a:r>
              <a:rPr lang="en-US" sz="2400" b="1" dirty="0"/>
              <a:t> </a:t>
            </a:r>
            <a:r>
              <a:rPr lang="en-US" sz="2400" b="1" dirty="0" err="1"/>
              <a:t>করে</a:t>
            </a:r>
            <a:r>
              <a:rPr lang="en-US" sz="2400" b="1" dirty="0"/>
              <a:t> </a:t>
            </a:r>
            <a:r>
              <a:rPr lang="en-US" sz="2400" b="1" dirty="0" err="1"/>
              <a:t>যথাক্রমে</a:t>
            </a:r>
            <a:r>
              <a:rPr lang="en-US" sz="2400" b="1" dirty="0"/>
              <a:t> Comparative ও   Superlative degree </a:t>
            </a:r>
            <a:r>
              <a:rPr lang="en-US" sz="2400" b="1" dirty="0" err="1"/>
              <a:t>গঠন</a:t>
            </a:r>
            <a:r>
              <a:rPr lang="en-US" sz="2400" b="1" dirty="0"/>
              <a:t> </a:t>
            </a:r>
            <a:r>
              <a:rPr lang="en-US" sz="2400" b="1" dirty="0" err="1"/>
              <a:t>করা</a:t>
            </a:r>
            <a:r>
              <a:rPr lang="en-US" sz="2400" b="1" dirty="0"/>
              <a:t> </a:t>
            </a:r>
            <a:r>
              <a:rPr lang="en-US" sz="2400" b="1" dirty="0" err="1"/>
              <a:t>যায়</a:t>
            </a:r>
            <a:r>
              <a:rPr lang="en-US" sz="2400" b="1" dirty="0"/>
              <a:t>:</a:t>
            </a:r>
            <a:endParaRPr lang="en-US" sz="2400" dirty="0"/>
          </a:p>
          <a:p>
            <a:r>
              <a:rPr lang="en-US" sz="2400" b="1" dirty="0"/>
              <a:t>   </a:t>
            </a:r>
            <a:r>
              <a:rPr lang="en-US" sz="2400" b="1" u="sng" dirty="0"/>
              <a:t>Adjective/Adverb + </a:t>
            </a:r>
            <a:r>
              <a:rPr lang="en-US" sz="2400" b="1" u="sng" dirty="0" err="1"/>
              <a:t>er</a:t>
            </a:r>
            <a:r>
              <a:rPr lang="en-US" sz="2400" b="1" u="sng" dirty="0"/>
              <a:t>  = Comparative  </a:t>
            </a:r>
            <a:r>
              <a:rPr lang="en-US" sz="2400" b="1" u="sng" dirty="0" err="1"/>
              <a:t>এবং</a:t>
            </a:r>
            <a:r>
              <a:rPr lang="en-US" sz="2400" b="1" u="sng" dirty="0"/>
              <a:t>  + </a:t>
            </a:r>
            <a:r>
              <a:rPr lang="en-US" sz="2400" b="1" u="sng" dirty="0" err="1"/>
              <a:t>est</a:t>
            </a:r>
            <a:r>
              <a:rPr lang="en-US" sz="2400" b="1" u="sng" dirty="0"/>
              <a:t>   = Superlative</a:t>
            </a:r>
            <a:endParaRPr lang="en-US" sz="2400" dirty="0"/>
          </a:p>
          <a:p>
            <a:r>
              <a:rPr lang="en-US" sz="2400" b="1" dirty="0"/>
              <a:t>   </a:t>
            </a:r>
            <a:r>
              <a:rPr lang="en-US" sz="2400" dirty="0"/>
              <a:t>big                         + </a:t>
            </a:r>
            <a:r>
              <a:rPr lang="en-US" sz="2400" dirty="0" err="1"/>
              <a:t>er</a:t>
            </a:r>
            <a:r>
              <a:rPr lang="en-US" sz="2400" dirty="0"/>
              <a:t>   = bigger                        + </a:t>
            </a:r>
            <a:r>
              <a:rPr lang="en-US" sz="2400" dirty="0" err="1"/>
              <a:t>est</a:t>
            </a:r>
            <a:r>
              <a:rPr lang="en-US" sz="2400" dirty="0"/>
              <a:t>   = biggest</a:t>
            </a:r>
          </a:p>
          <a:p>
            <a:r>
              <a:rPr lang="en-US" sz="2400" dirty="0"/>
              <a:t>tall                         + </a:t>
            </a:r>
            <a:r>
              <a:rPr lang="en-US" sz="2400" dirty="0" err="1"/>
              <a:t>er</a:t>
            </a:r>
            <a:r>
              <a:rPr lang="en-US" sz="2400" dirty="0"/>
              <a:t>   = taller                          + </a:t>
            </a:r>
            <a:r>
              <a:rPr lang="en-US" sz="2400" dirty="0" err="1"/>
              <a:t>est</a:t>
            </a:r>
            <a:r>
              <a:rPr lang="en-US" sz="2400" dirty="0"/>
              <a:t>   = tallest</a:t>
            </a:r>
          </a:p>
          <a:p>
            <a:r>
              <a:rPr lang="en-US" sz="2400" dirty="0"/>
              <a:t>fast                        + </a:t>
            </a:r>
            <a:r>
              <a:rPr lang="en-US" sz="2400" dirty="0" err="1"/>
              <a:t>er</a:t>
            </a:r>
            <a:r>
              <a:rPr lang="en-US" sz="2400" dirty="0"/>
              <a:t>   = faster                         +  </a:t>
            </a:r>
            <a:r>
              <a:rPr lang="en-US" sz="2400" dirty="0" err="1"/>
              <a:t>est</a:t>
            </a:r>
            <a:r>
              <a:rPr lang="en-US" sz="2400" dirty="0"/>
              <a:t>   = fastest</a:t>
            </a:r>
          </a:p>
        </p:txBody>
      </p:sp>
    </p:spTree>
    <p:extLst>
      <p:ext uri="{BB962C8B-B14F-4D97-AF65-F5344CB8AC3E}">
        <p14:creationId xmlns:p14="http://schemas.microsoft.com/office/powerpoint/2010/main" val="3032768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73487" y="231820"/>
            <a:ext cx="10818253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800" b="1" dirty="0" smtClean="0"/>
              <a:t>11.Noun-এর</a:t>
            </a:r>
            <a:r>
              <a:rPr lang="en-US" sz="2800" b="1" dirty="0"/>
              <a:t> </a:t>
            </a:r>
            <a:r>
              <a:rPr lang="en-US" sz="2800" b="1" dirty="0" err="1"/>
              <a:t>সাথে</a:t>
            </a:r>
            <a:r>
              <a:rPr lang="en-US" sz="2800" b="1" dirty="0"/>
              <a:t> suffix ‘</a:t>
            </a:r>
            <a:r>
              <a:rPr lang="en-US" sz="2800" b="1" dirty="0" err="1"/>
              <a:t>ful</a:t>
            </a:r>
            <a:r>
              <a:rPr lang="en-US" sz="2800" b="1" dirty="0"/>
              <a:t>’  </a:t>
            </a:r>
            <a:r>
              <a:rPr lang="en-US" sz="2800" b="1" dirty="0" err="1"/>
              <a:t>যোগ</a:t>
            </a:r>
            <a:r>
              <a:rPr lang="en-US" sz="2800" b="1" dirty="0"/>
              <a:t> </a:t>
            </a:r>
            <a:r>
              <a:rPr lang="en-US" sz="2800" b="1" dirty="0" err="1"/>
              <a:t>করে</a:t>
            </a:r>
            <a:r>
              <a:rPr lang="en-US" sz="2800" b="1" dirty="0"/>
              <a:t> adjective </a:t>
            </a:r>
            <a:r>
              <a:rPr lang="en-US" sz="2800" b="1" dirty="0" err="1"/>
              <a:t>গঠন</a:t>
            </a:r>
            <a:r>
              <a:rPr lang="en-US" sz="2800" b="1" dirty="0"/>
              <a:t> </a:t>
            </a:r>
            <a:r>
              <a:rPr lang="en-US" sz="2800" b="1" dirty="0" err="1"/>
              <a:t>করা</a:t>
            </a:r>
            <a:r>
              <a:rPr lang="en-US" sz="2800" b="1" dirty="0"/>
              <a:t> </a:t>
            </a:r>
            <a:r>
              <a:rPr lang="en-US" sz="2800" b="1" dirty="0" err="1"/>
              <a:t>হয়</a:t>
            </a:r>
            <a:r>
              <a:rPr lang="en-US" sz="2800" b="1" dirty="0"/>
              <a:t>:</a:t>
            </a:r>
            <a:endParaRPr lang="en-US" sz="2800" dirty="0"/>
          </a:p>
          <a:p>
            <a:r>
              <a:rPr lang="en-US" sz="2800" b="1" u="sng" dirty="0" smtClean="0"/>
              <a:t>Noun </a:t>
            </a:r>
            <a:r>
              <a:rPr lang="en-US" sz="2800" b="1" u="sng" dirty="0"/>
              <a:t>     + </a:t>
            </a:r>
            <a:r>
              <a:rPr lang="en-US" sz="2800" b="1" u="sng" dirty="0" err="1"/>
              <a:t>ful</a:t>
            </a:r>
            <a:r>
              <a:rPr lang="en-US" sz="2800" b="1" u="sng" dirty="0"/>
              <a:t>          = Adjective</a:t>
            </a:r>
            <a:endParaRPr lang="en-US" sz="2800" dirty="0"/>
          </a:p>
          <a:p>
            <a:r>
              <a:rPr lang="en-US" sz="2800" dirty="0" smtClean="0"/>
              <a:t>beauty </a:t>
            </a:r>
            <a:r>
              <a:rPr lang="en-US" sz="2800" dirty="0"/>
              <a:t>   + </a:t>
            </a:r>
            <a:r>
              <a:rPr lang="en-US" sz="2800" dirty="0" err="1"/>
              <a:t>ful</a:t>
            </a:r>
            <a:r>
              <a:rPr lang="en-US" sz="2800" dirty="0"/>
              <a:t>          = beautiful</a:t>
            </a:r>
          </a:p>
          <a:p>
            <a:r>
              <a:rPr lang="en-US" sz="2800" dirty="0"/>
              <a:t>duty        + </a:t>
            </a:r>
            <a:r>
              <a:rPr lang="en-US" sz="2800" dirty="0" err="1"/>
              <a:t>ful</a:t>
            </a:r>
            <a:r>
              <a:rPr lang="en-US" sz="2800" dirty="0"/>
              <a:t>         = dutiful</a:t>
            </a:r>
          </a:p>
          <a:p>
            <a:r>
              <a:rPr lang="en-US" sz="2800" dirty="0"/>
              <a:t>use         +  </a:t>
            </a:r>
            <a:r>
              <a:rPr lang="en-US" sz="2800" dirty="0" err="1"/>
              <a:t>ful</a:t>
            </a:r>
            <a:r>
              <a:rPr lang="en-US" sz="2800" dirty="0"/>
              <a:t>        =  useful</a:t>
            </a:r>
          </a:p>
          <a:p>
            <a:r>
              <a:rPr lang="en-US" sz="2800" dirty="0"/>
              <a:t>fruit        +  </a:t>
            </a:r>
            <a:r>
              <a:rPr lang="en-US" sz="2800" dirty="0" err="1"/>
              <a:t>ful</a:t>
            </a:r>
            <a:r>
              <a:rPr lang="en-US" sz="2800" dirty="0"/>
              <a:t>        =  fruitful</a:t>
            </a:r>
          </a:p>
          <a:p>
            <a:pPr lvl="0"/>
            <a:endParaRPr lang="en-US" sz="2800" b="1" dirty="0" smtClean="0"/>
          </a:p>
          <a:p>
            <a:pPr lvl="0"/>
            <a:r>
              <a:rPr lang="en-US" sz="2800" b="1" dirty="0" smtClean="0"/>
              <a:t>12.Noun-এর</a:t>
            </a:r>
            <a:r>
              <a:rPr lang="en-US" sz="2800" b="1" dirty="0"/>
              <a:t> </a:t>
            </a:r>
            <a:r>
              <a:rPr lang="en-US" sz="2800" b="1" dirty="0" err="1"/>
              <a:t>সাথে</a:t>
            </a:r>
            <a:r>
              <a:rPr lang="en-US" sz="2800" b="1" dirty="0"/>
              <a:t> suffix ‘</a:t>
            </a:r>
            <a:r>
              <a:rPr lang="en-US" sz="2800" b="1" dirty="0" err="1"/>
              <a:t>ian</a:t>
            </a:r>
            <a:r>
              <a:rPr lang="en-US" sz="2800" b="1" dirty="0"/>
              <a:t>’  </a:t>
            </a:r>
            <a:r>
              <a:rPr lang="en-US" sz="2800" b="1" dirty="0" err="1"/>
              <a:t>যোগ</a:t>
            </a:r>
            <a:r>
              <a:rPr lang="en-US" sz="2800" b="1" dirty="0"/>
              <a:t> </a:t>
            </a:r>
            <a:r>
              <a:rPr lang="en-US" sz="2800" b="1" dirty="0" err="1"/>
              <a:t>করে</a:t>
            </a:r>
            <a:r>
              <a:rPr lang="en-US" sz="2800" b="1" dirty="0"/>
              <a:t> adjective </a:t>
            </a:r>
            <a:r>
              <a:rPr lang="en-US" sz="2800" b="1" dirty="0" err="1"/>
              <a:t>গঠন</a:t>
            </a:r>
            <a:r>
              <a:rPr lang="en-US" sz="2800" b="1" dirty="0"/>
              <a:t> </a:t>
            </a:r>
            <a:r>
              <a:rPr lang="en-US" sz="2800" b="1" dirty="0" err="1"/>
              <a:t>করা</a:t>
            </a:r>
            <a:r>
              <a:rPr lang="en-US" sz="2800" b="1" dirty="0"/>
              <a:t> </a:t>
            </a:r>
            <a:r>
              <a:rPr lang="en-US" sz="2800" b="1" dirty="0" err="1"/>
              <a:t>হয়</a:t>
            </a:r>
            <a:r>
              <a:rPr lang="en-US" sz="2800" b="1" dirty="0"/>
              <a:t>:</a:t>
            </a:r>
            <a:endParaRPr lang="en-US" sz="2800" dirty="0"/>
          </a:p>
          <a:p>
            <a:r>
              <a:rPr lang="en-US" sz="2800" b="1" u="sng" dirty="0" smtClean="0"/>
              <a:t>Noun </a:t>
            </a:r>
            <a:r>
              <a:rPr lang="en-US" sz="2800" b="1" u="sng" dirty="0"/>
              <a:t>      + </a:t>
            </a:r>
            <a:r>
              <a:rPr lang="en-US" sz="2800" b="1" u="sng" dirty="0" err="1"/>
              <a:t>ian</a:t>
            </a:r>
            <a:r>
              <a:rPr lang="en-US" sz="2800" b="1" u="sng" dirty="0"/>
              <a:t>           = Adjective</a:t>
            </a:r>
            <a:endParaRPr lang="en-US" sz="2800" dirty="0"/>
          </a:p>
          <a:p>
            <a:r>
              <a:rPr lang="en-US" sz="2800" dirty="0" smtClean="0"/>
              <a:t>Canada </a:t>
            </a:r>
            <a:r>
              <a:rPr lang="en-US" sz="2800" dirty="0"/>
              <a:t>   + </a:t>
            </a:r>
            <a:r>
              <a:rPr lang="en-US" sz="2800" dirty="0" err="1"/>
              <a:t>ian</a:t>
            </a:r>
            <a:r>
              <a:rPr lang="en-US" sz="2800" dirty="0"/>
              <a:t>           = Canadian</a:t>
            </a:r>
          </a:p>
          <a:p>
            <a:r>
              <a:rPr lang="en-US" sz="2800" dirty="0"/>
              <a:t>Egypt      + </a:t>
            </a:r>
            <a:r>
              <a:rPr lang="en-US" sz="2800" dirty="0" err="1"/>
              <a:t>ian</a:t>
            </a:r>
            <a:r>
              <a:rPr lang="en-US" sz="2800" dirty="0"/>
              <a:t>           = Egyptian</a:t>
            </a:r>
          </a:p>
          <a:p>
            <a:r>
              <a:rPr lang="en-US" sz="2800" dirty="0"/>
              <a:t>India       +</a:t>
            </a:r>
            <a:r>
              <a:rPr lang="en-US" sz="2800" dirty="0" err="1"/>
              <a:t>ian</a:t>
            </a:r>
            <a:r>
              <a:rPr lang="en-US" sz="2800" dirty="0"/>
              <a:t>            = Indian</a:t>
            </a:r>
          </a:p>
        </p:txBody>
      </p:sp>
    </p:spTree>
    <p:extLst>
      <p:ext uri="{BB962C8B-B14F-4D97-AF65-F5344CB8AC3E}">
        <p14:creationId xmlns:p14="http://schemas.microsoft.com/office/powerpoint/2010/main" val="2786487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92427" y="206062"/>
            <a:ext cx="10122795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800" b="1" dirty="0" smtClean="0"/>
              <a:t>13.Noun-এর</a:t>
            </a:r>
            <a:r>
              <a:rPr lang="en-US" sz="2800" b="1" dirty="0"/>
              <a:t> </a:t>
            </a:r>
            <a:r>
              <a:rPr lang="en-US" sz="2800" b="1" dirty="0" err="1"/>
              <a:t>সাথে</a:t>
            </a:r>
            <a:r>
              <a:rPr lang="en-US" sz="2800" b="1" dirty="0"/>
              <a:t> suffix ‘</a:t>
            </a:r>
            <a:r>
              <a:rPr lang="en-US" sz="2800" b="1" dirty="0" err="1"/>
              <a:t>ic</a:t>
            </a:r>
            <a:r>
              <a:rPr lang="en-US" sz="2800" b="1" dirty="0"/>
              <a:t>’  </a:t>
            </a:r>
            <a:r>
              <a:rPr lang="en-US" sz="2800" b="1" dirty="0" err="1"/>
              <a:t>যোগ</a:t>
            </a:r>
            <a:r>
              <a:rPr lang="en-US" sz="2800" b="1" dirty="0"/>
              <a:t> </a:t>
            </a:r>
            <a:r>
              <a:rPr lang="en-US" sz="2800" b="1" dirty="0" err="1"/>
              <a:t>করে</a:t>
            </a:r>
            <a:r>
              <a:rPr lang="en-US" sz="2800" b="1" dirty="0"/>
              <a:t> adjective </a:t>
            </a:r>
            <a:r>
              <a:rPr lang="en-US" sz="2800" b="1" dirty="0" err="1"/>
              <a:t>গঠন</a:t>
            </a:r>
            <a:r>
              <a:rPr lang="en-US" sz="2800" b="1" dirty="0"/>
              <a:t> </a:t>
            </a:r>
            <a:r>
              <a:rPr lang="en-US" sz="2800" b="1" dirty="0" err="1"/>
              <a:t>করা</a:t>
            </a:r>
            <a:r>
              <a:rPr lang="en-US" sz="2800" b="1" dirty="0"/>
              <a:t> </a:t>
            </a:r>
            <a:r>
              <a:rPr lang="en-US" sz="2800" b="1" dirty="0" err="1"/>
              <a:t>হয়</a:t>
            </a:r>
            <a:r>
              <a:rPr lang="en-US" sz="2800" b="1" dirty="0" smtClean="0"/>
              <a:t>:</a:t>
            </a:r>
            <a:endParaRPr lang="en-US" sz="2800" dirty="0" smtClean="0"/>
          </a:p>
          <a:p>
            <a:pPr lvl="0"/>
            <a:r>
              <a:rPr lang="en-US" sz="2800" b="1" dirty="0"/>
              <a:t> </a:t>
            </a:r>
            <a:r>
              <a:rPr lang="en-US" sz="2800" b="1" u="sng" dirty="0"/>
              <a:t>Noun       + </a:t>
            </a:r>
            <a:r>
              <a:rPr lang="en-US" sz="2800" b="1" u="sng" dirty="0" err="1"/>
              <a:t>ic</a:t>
            </a:r>
            <a:r>
              <a:rPr lang="en-US" sz="2800" b="1" u="sng" dirty="0"/>
              <a:t>           = Adjective</a:t>
            </a:r>
            <a:endParaRPr lang="en-US" sz="2800" dirty="0"/>
          </a:p>
          <a:p>
            <a:r>
              <a:rPr lang="en-US" sz="2800" dirty="0"/>
              <a:t>Arab        +  </a:t>
            </a:r>
            <a:r>
              <a:rPr lang="en-US" sz="2800" dirty="0" err="1"/>
              <a:t>ic</a:t>
            </a:r>
            <a:r>
              <a:rPr lang="en-US" sz="2800" dirty="0"/>
              <a:t>          = Arabic</a:t>
            </a:r>
          </a:p>
          <a:p>
            <a:r>
              <a:rPr lang="en-US" sz="2800" dirty="0"/>
              <a:t>Islam       +  </a:t>
            </a:r>
            <a:r>
              <a:rPr lang="en-US" sz="2800" dirty="0" err="1"/>
              <a:t>ic</a:t>
            </a:r>
            <a:r>
              <a:rPr lang="en-US" sz="2800" dirty="0"/>
              <a:t>         = Islamic</a:t>
            </a:r>
          </a:p>
          <a:p>
            <a:r>
              <a:rPr lang="en-US" sz="2800" dirty="0"/>
              <a:t>Prose       +  </a:t>
            </a:r>
            <a:r>
              <a:rPr lang="en-US" sz="2800" dirty="0" err="1"/>
              <a:t>ic</a:t>
            </a:r>
            <a:r>
              <a:rPr lang="en-US" sz="2800" dirty="0"/>
              <a:t>         = Prosaic</a:t>
            </a:r>
          </a:p>
          <a:p>
            <a:pPr lvl="0"/>
            <a:endParaRPr lang="en-US" sz="2800" b="1" dirty="0"/>
          </a:p>
          <a:p>
            <a:pPr lvl="0"/>
            <a:r>
              <a:rPr lang="en-US" sz="2800" b="1" dirty="0" smtClean="0"/>
              <a:t>14.Adjective-এর</a:t>
            </a:r>
            <a:r>
              <a:rPr lang="en-US" sz="2800" b="1" dirty="0"/>
              <a:t> </a:t>
            </a:r>
            <a:r>
              <a:rPr lang="en-US" sz="2800" b="1" dirty="0" err="1"/>
              <a:t>সাথে</a:t>
            </a:r>
            <a:r>
              <a:rPr lang="en-US" sz="2800" b="1" dirty="0"/>
              <a:t> prefix ‘</a:t>
            </a:r>
            <a:r>
              <a:rPr lang="en-US" sz="2800" b="1" dirty="0" err="1"/>
              <a:t>il</a:t>
            </a:r>
            <a:r>
              <a:rPr lang="en-US" sz="2800" b="1" dirty="0"/>
              <a:t>/</a:t>
            </a:r>
            <a:r>
              <a:rPr lang="en-US" sz="2800" b="1" dirty="0" err="1"/>
              <a:t>im</a:t>
            </a:r>
            <a:r>
              <a:rPr lang="en-US" sz="2800" b="1" dirty="0"/>
              <a:t>/in/</a:t>
            </a:r>
            <a:r>
              <a:rPr lang="en-US" sz="2800" b="1" dirty="0" err="1"/>
              <a:t>ir</a:t>
            </a:r>
            <a:r>
              <a:rPr lang="en-US" sz="2800" b="1" dirty="0"/>
              <a:t>’  </a:t>
            </a:r>
            <a:r>
              <a:rPr lang="en-US" sz="2800" b="1" dirty="0" err="1"/>
              <a:t>যোগ</a:t>
            </a:r>
            <a:r>
              <a:rPr lang="en-US" sz="2800" b="1" dirty="0"/>
              <a:t> </a:t>
            </a:r>
            <a:r>
              <a:rPr lang="en-US" sz="2800" b="1" dirty="0" err="1"/>
              <a:t>করে</a:t>
            </a:r>
            <a:r>
              <a:rPr lang="en-US" sz="2800" b="1" dirty="0"/>
              <a:t> opposite Adjective </a:t>
            </a:r>
            <a:r>
              <a:rPr lang="en-US" sz="2800" b="1" dirty="0" err="1"/>
              <a:t>গঠন</a:t>
            </a:r>
            <a:r>
              <a:rPr lang="en-US" sz="2800" b="1" dirty="0"/>
              <a:t> </a:t>
            </a:r>
            <a:r>
              <a:rPr lang="en-US" sz="2800" b="1" dirty="0" err="1"/>
              <a:t>করা</a:t>
            </a:r>
            <a:r>
              <a:rPr lang="en-US" sz="2800" b="1" dirty="0"/>
              <a:t> </a:t>
            </a:r>
            <a:r>
              <a:rPr lang="en-US" sz="2800" b="1" dirty="0" err="1"/>
              <a:t>যায়</a:t>
            </a:r>
            <a:r>
              <a:rPr lang="en-US" sz="2800" b="1" dirty="0"/>
              <a:t>:</a:t>
            </a:r>
            <a:endParaRPr lang="en-US" sz="2800" dirty="0"/>
          </a:p>
          <a:p>
            <a:r>
              <a:rPr lang="en-US" sz="2800" b="1" u="sng" dirty="0"/>
              <a:t> </a:t>
            </a:r>
            <a:r>
              <a:rPr lang="en-US" sz="2800" b="1" u="sng" dirty="0" err="1"/>
              <a:t>il</a:t>
            </a:r>
            <a:r>
              <a:rPr lang="en-US" sz="2800" b="1" u="sng" dirty="0"/>
              <a:t>/</a:t>
            </a:r>
            <a:r>
              <a:rPr lang="en-US" sz="2800" b="1" u="sng" dirty="0" err="1"/>
              <a:t>im</a:t>
            </a:r>
            <a:r>
              <a:rPr lang="en-US" sz="2800" b="1" u="sng" dirty="0"/>
              <a:t>/in/</a:t>
            </a:r>
            <a:r>
              <a:rPr lang="en-US" sz="2800" b="1" u="sng" dirty="0" err="1"/>
              <a:t>ir</a:t>
            </a:r>
            <a:r>
              <a:rPr lang="en-US" sz="2800" b="1" u="sng" dirty="0"/>
              <a:t> + Adjective  = Opposite Adjective</a:t>
            </a:r>
            <a:endParaRPr lang="en-US" sz="2800" dirty="0"/>
          </a:p>
          <a:p>
            <a:r>
              <a:rPr lang="en-US" sz="2800" dirty="0" err="1"/>
              <a:t>il</a:t>
            </a:r>
            <a:r>
              <a:rPr lang="en-US" sz="2800" dirty="0"/>
              <a:t> + legal                        = illegal</a:t>
            </a:r>
          </a:p>
          <a:p>
            <a:r>
              <a:rPr lang="en-US" sz="2800" dirty="0" err="1"/>
              <a:t>im</a:t>
            </a:r>
            <a:r>
              <a:rPr lang="en-US" sz="2800" dirty="0"/>
              <a:t> + moral                     = immoral</a:t>
            </a:r>
          </a:p>
          <a:p>
            <a:r>
              <a:rPr lang="en-US" sz="2800" dirty="0"/>
              <a:t>in + attentive                 = inattentive</a:t>
            </a:r>
          </a:p>
          <a:p>
            <a:r>
              <a:rPr lang="en-US" sz="2800" dirty="0" err="1"/>
              <a:t>ir</a:t>
            </a:r>
            <a:r>
              <a:rPr lang="en-US" sz="2800" dirty="0"/>
              <a:t> + regular                    = irregular</a:t>
            </a:r>
          </a:p>
        </p:txBody>
      </p:sp>
    </p:spTree>
    <p:extLst>
      <p:ext uri="{BB962C8B-B14F-4D97-AF65-F5344CB8AC3E}">
        <p14:creationId xmlns:p14="http://schemas.microsoft.com/office/powerpoint/2010/main" val="2359898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02276" y="231820"/>
            <a:ext cx="10779616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800" b="1" dirty="0" smtClean="0"/>
              <a:t>15.Verb-এর</a:t>
            </a:r>
            <a:r>
              <a:rPr lang="en-US" sz="2800" b="1" dirty="0"/>
              <a:t> </a:t>
            </a:r>
            <a:r>
              <a:rPr lang="en-US" sz="2800" b="1" dirty="0" err="1"/>
              <a:t>সাথে</a:t>
            </a:r>
            <a:r>
              <a:rPr lang="en-US" sz="2800" b="1" dirty="0"/>
              <a:t> suffix ‘</a:t>
            </a:r>
            <a:r>
              <a:rPr lang="en-US" sz="2800" b="1" dirty="0" err="1"/>
              <a:t>ing</a:t>
            </a:r>
            <a:r>
              <a:rPr lang="en-US" sz="2800" b="1" dirty="0"/>
              <a:t>’  </a:t>
            </a:r>
            <a:r>
              <a:rPr lang="en-US" sz="2800" b="1" dirty="0" err="1"/>
              <a:t>যোগ</a:t>
            </a:r>
            <a:r>
              <a:rPr lang="en-US" sz="2800" b="1" dirty="0"/>
              <a:t> </a:t>
            </a:r>
            <a:r>
              <a:rPr lang="en-US" sz="2800" b="1" dirty="0" err="1"/>
              <a:t>করে</a:t>
            </a:r>
            <a:r>
              <a:rPr lang="en-US" sz="2800" b="1" dirty="0"/>
              <a:t> Gerund (=Noun) </a:t>
            </a:r>
            <a:r>
              <a:rPr lang="en-US" sz="2800" b="1" dirty="0" err="1"/>
              <a:t>অথবা</a:t>
            </a:r>
            <a:r>
              <a:rPr lang="en-US" sz="2800" b="1" dirty="0"/>
              <a:t> Present Participle </a:t>
            </a:r>
            <a:r>
              <a:rPr lang="en-US" sz="2800" b="1" dirty="0" err="1"/>
              <a:t>গঠন</a:t>
            </a:r>
            <a:r>
              <a:rPr lang="en-US" sz="2800" b="1" dirty="0"/>
              <a:t> </a:t>
            </a:r>
            <a:r>
              <a:rPr lang="en-US" sz="2800" b="1" dirty="0" err="1"/>
              <a:t>করা</a:t>
            </a:r>
            <a:r>
              <a:rPr lang="en-US" sz="2800" b="1" dirty="0"/>
              <a:t> </a:t>
            </a:r>
            <a:r>
              <a:rPr lang="en-US" sz="2800" b="1" dirty="0" err="1"/>
              <a:t>হয়</a:t>
            </a:r>
            <a:r>
              <a:rPr lang="en-US" sz="2800" b="1" dirty="0"/>
              <a:t>:</a:t>
            </a:r>
            <a:endParaRPr lang="en-US" sz="2800" dirty="0"/>
          </a:p>
          <a:p>
            <a:r>
              <a:rPr lang="en-US" sz="2800" b="1" u="sng" dirty="0" smtClean="0"/>
              <a:t>Verb </a:t>
            </a:r>
            <a:r>
              <a:rPr lang="en-US" sz="2800" b="1" u="sng" dirty="0"/>
              <a:t>  + </a:t>
            </a:r>
            <a:r>
              <a:rPr lang="en-US" sz="2800" b="1" u="sng" dirty="0" err="1"/>
              <a:t>ing</a:t>
            </a:r>
            <a:r>
              <a:rPr lang="en-US" sz="2800" b="1" u="sng" dirty="0"/>
              <a:t>    =  Gerund (=Noun)/Present Participle</a:t>
            </a:r>
            <a:endParaRPr lang="en-US" sz="2800" dirty="0"/>
          </a:p>
          <a:p>
            <a:r>
              <a:rPr lang="en-US" sz="2800" dirty="0" smtClean="0"/>
              <a:t>write </a:t>
            </a:r>
            <a:r>
              <a:rPr lang="en-US" sz="2800" dirty="0"/>
              <a:t>  + </a:t>
            </a:r>
            <a:r>
              <a:rPr lang="en-US" sz="2800" dirty="0" err="1"/>
              <a:t>ing</a:t>
            </a:r>
            <a:r>
              <a:rPr lang="en-US" sz="2800" dirty="0"/>
              <a:t>     = writing</a:t>
            </a:r>
          </a:p>
          <a:p>
            <a:r>
              <a:rPr lang="en-US" sz="2800" dirty="0"/>
              <a:t>read    + </a:t>
            </a:r>
            <a:r>
              <a:rPr lang="en-US" sz="2800" dirty="0" err="1"/>
              <a:t>ing</a:t>
            </a:r>
            <a:r>
              <a:rPr lang="en-US" sz="2800" dirty="0"/>
              <a:t>     = reading</a:t>
            </a:r>
          </a:p>
          <a:p>
            <a:r>
              <a:rPr lang="en-US" sz="2800" dirty="0"/>
              <a:t>dance   + </a:t>
            </a:r>
            <a:r>
              <a:rPr lang="en-US" sz="2800" dirty="0" err="1"/>
              <a:t>ing</a:t>
            </a:r>
            <a:r>
              <a:rPr lang="en-US" sz="2800" dirty="0"/>
              <a:t>     = dancing</a:t>
            </a:r>
          </a:p>
          <a:p>
            <a:pPr lvl="0"/>
            <a:endParaRPr lang="en-US" sz="2800" b="1" dirty="0" smtClean="0"/>
          </a:p>
          <a:p>
            <a:pPr lvl="0"/>
            <a:r>
              <a:rPr lang="en-US" sz="2800" b="1" dirty="0" smtClean="0"/>
              <a:t>16.Noun-এর</a:t>
            </a:r>
            <a:r>
              <a:rPr lang="en-US" sz="2800" b="1" dirty="0"/>
              <a:t> </a:t>
            </a:r>
            <a:r>
              <a:rPr lang="en-US" sz="2800" b="1" dirty="0" err="1"/>
              <a:t>সাথে</a:t>
            </a:r>
            <a:r>
              <a:rPr lang="en-US" sz="2800" b="1" dirty="0"/>
              <a:t> suffix ‘less’  </a:t>
            </a:r>
            <a:r>
              <a:rPr lang="en-US" sz="2800" b="1" dirty="0" err="1"/>
              <a:t>যোগ</a:t>
            </a:r>
            <a:r>
              <a:rPr lang="en-US" sz="2800" b="1" dirty="0"/>
              <a:t> </a:t>
            </a:r>
            <a:r>
              <a:rPr lang="en-US" sz="2800" b="1" dirty="0" err="1"/>
              <a:t>করে</a:t>
            </a:r>
            <a:r>
              <a:rPr lang="en-US" sz="2800" b="1" dirty="0"/>
              <a:t> Adjective </a:t>
            </a:r>
            <a:r>
              <a:rPr lang="en-US" sz="2800" b="1" dirty="0" err="1"/>
              <a:t>গঠন</a:t>
            </a:r>
            <a:r>
              <a:rPr lang="en-US" sz="2800" b="1" dirty="0"/>
              <a:t> </a:t>
            </a:r>
            <a:r>
              <a:rPr lang="en-US" sz="2800" b="1" dirty="0" err="1"/>
              <a:t>করা</a:t>
            </a:r>
            <a:r>
              <a:rPr lang="en-US" sz="2800" b="1" dirty="0"/>
              <a:t> </a:t>
            </a:r>
            <a:r>
              <a:rPr lang="en-US" sz="2800" b="1" dirty="0" err="1"/>
              <a:t>হয়</a:t>
            </a:r>
            <a:r>
              <a:rPr lang="en-US" sz="2800" b="1" dirty="0"/>
              <a:t>:</a:t>
            </a:r>
            <a:endParaRPr lang="en-US" sz="2800" dirty="0"/>
          </a:p>
          <a:p>
            <a:r>
              <a:rPr lang="en-US" sz="2800" b="1" u="sng" dirty="0" smtClean="0"/>
              <a:t>Noun </a:t>
            </a:r>
            <a:r>
              <a:rPr lang="en-US" sz="2800" b="1" u="sng" dirty="0"/>
              <a:t>   + less     = Adjective</a:t>
            </a:r>
            <a:endParaRPr lang="en-US" sz="2800" dirty="0"/>
          </a:p>
          <a:p>
            <a:r>
              <a:rPr lang="en-US" sz="2800" dirty="0" smtClean="0"/>
              <a:t>aim </a:t>
            </a:r>
            <a:r>
              <a:rPr lang="en-US" sz="2800" dirty="0"/>
              <a:t>     + less     = aimless</a:t>
            </a:r>
          </a:p>
          <a:p>
            <a:r>
              <a:rPr lang="en-US" sz="2800" dirty="0"/>
              <a:t>hope     + less     = hopeless</a:t>
            </a:r>
          </a:p>
          <a:p>
            <a:r>
              <a:rPr lang="en-US" sz="2800" dirty="0"/>
              <a:t>help     +  less     = helpless</a:t>
            </a:r>
          </a:p>
          <a:p>
            <a:r>
              <a:rPr lang="en-US" sz="2800" dirty="0"/>
              <a:t>life      +  less     = lifeless</a:t>
            </a:r>
          </a:p>
        </p:txBody>
      </p:sp>
    </p:spTree>
    <p:extLst>
      <p:ext uri="{BB962C8B-B14F-4D97-AF65-F5344CB8AC3E}">
        <p14:creationId xmlns:p14="http://schemas.microsoft.com/office/powerpoint/2010/main" val="3686458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20462" y="283336"/>
            <a:ext cx="8281116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800" b="1" dirty="0" smtClean="0"/>
              <a:t>17.Adjective-এর</a:t>
            </a:r>
            <a:r>
              <a:rPr lang="en-US" sz="2800" b="1" dirty="0"/>
              <a:t> </a:t>
            </a:r>
            <a:r>
              <a:rPr lang="en-US" sz="2800" b="1" dirty="0" err="1"/>
              <a:t>সাথে</a:t>
            </a:r>
            <a:r>
              <a:rPr lang="en-US" sz="2800" b="1" dirty="0"/>
              <a:t> suffix ‘</a:t>
            </a:r>
            <a:r>
              <a:rPr lang="en-US" sz="2800" b="1" dirty="0" err="1"/>
              <a:t>ly</a:t>
            </a:r>
            <a:r>
              <a:rPr lang="en-US" sz="2800" b="1" dirty="0"/>
              <a:t>’  </a:t>
            </a:r>
            <a:r>
              <a:rPr lang="en-US" sz="2800" b="1" dirty="0" err="1"/>
              <a:t>যোগ</a:t>
            </a:r>
            <a:r>
              <a:rPr lang="en-US" sz="2800" b="1" dirty="0"/>
              <a:t> </a:t>
            </a:r>
            <a:r>
              <a:rPr lang="en-US" sz="2800" b="1" dirty="0" err="1"/>
              <a:t>করে</a:t>
            </a:r>
            <a:r>
              <a:rPr lang="en-US" sz="2800" b="1" dirty="0"/>
              <a:t> </a:t>
            </a:r>
            <a:r>
              <a:rPr lang="en-US" sz="2800" b="1" dirty="0" err="1"/>
              <a:t>Adverbগঠন</a:t>
            </a:r>
            <a:r>
              <a:rPr lang="en-US" sz="2800" b="1" dirty="0"/>
              <a:t> </a:t>
            </a:r>
            <a:r>
              <a:rPr lang="en-US" sz="2800" b="1" dirty="0" err="1"/>
              <a:t>করা</a:t>
            </a:r>
            <a:r>
              <a:rPr lang="en-US" sz="2800" b="1" dirty="0"/>
              <a:t> </a:t>
            </a:r>
            <a:r>
              <a:rPr lang="en-US" sz="2800" b="1" dirty="0" err="1"/>
              <a:t>হয়</a:t>
            </a:r>
            <a:r>
              <a:rPr lang="en-US" sz="2800" b="1" dirty="0"/>
              <a:t>:</a:t>
            </a:r>
            <a:endParaRPr lang="en-US" sz="2800" dirty="0"/>
          </a:p>
          <a:p>
            <a:r>
              <a:rPr lang="en-US" sz="2800" b="1" dirty="0"/>
              <a:t>     </a:t>
            </a:r>
            <a:r>
              <a:rPr lang="en-US" sz="2800" b="1" u="sng" dirty="0"/>
              <a:t>Adjective    + </a:t>
            </a:r>
            <a:r>
              <a:rPr lang="en-US" sz="2800" b="1" u="sng" dirty="0" err="1"/>
              <a:t>ly</a:t>
            </a:r>
            <a:r>
              <a:rPr lang="en-US" sz="2800" b="1" u="sng" dirty="0"/>
              <a:t>     = Adverb</a:t>
            </a:r>
            <a:endParaRPr lang="en-US" sz="2800" dirty="0"/>
          </a:p>
          <a:p>
            <a:r>
              <a:rPr lang="en-US" sz="2800" b="1" dirty="0"/>
              <a:t>  </a:t>
            </a:r>
            <a:r>
              <a:rPr lang="en-US" sz="2800" dirty="0"/>
              <a:t>   active          + </a:t>
            </a:r>
            <a:r>
              <a:rPr lang="en-US" sz="2800" dirty="0" err="1"/>
              <a:t>ly</a:t>
            </a:r>
            <a:r>
              <a:rPr lang="en-US" sz="2800" dirty="0"/>
              <a:t>     = actively</a:t>
            </a:r>
          </a:p>
          <a:p>
            <a:r>
              <a:rPr lang="en-US" sz="2800" dirty="0"/>
              <a:t>slow            + </a:t>
            </a:r>
            <a:r>
              <a:rPr lang="en-US" sz="2800" dirty="0" err="1"/>
              <a:t>ly</a:t>
            </a:r>
            <a:r>
              <a:rPr lang="en-US" sz="2800" dirty="0"/>
              <a:t>     = slowly</a:t>
            </a:r>
          </a:p>
          <a:p>
            <a:r>
              <a:rPr lang="en-US" sz="2800" dirty="0"/>
              <a:t>hopeful       + </a:t>
            </a:r>
            <a:r>
              <a:rPr lang="en-US" sz="2800" dirty="0" err="1"/>
              <a:t>ly</a:t>
            </a:r>
            <a:r>
              <a:rPr lang="en-US" sz="2800" dirty="0"/>
              <a:t>     =  hopefully</a:t>
            </a:r>
          </a:p>
          <a:p>
            <a:r>
              <a:rPr lang="en-US" sz="2800" b="1" dirty="0"/>
              <a:t>   </a:t>
            </a:r>
            <a:endParaRPr lang="en-US" sz="2800" dirty="0"/>
          </a:p>
          <a:p>
            <a:pPr lvl="0"/>
            <a:r>
              <a:rPr lang="en-US" sz="2800" b="1" dirty="0" smtClean="0"/>
              <a:t>18.Verb-এর</a:t>
            </a:r>
            <a:r>
              <a:rPr lang="en-US" sz="2800" b="1" dirty="0"/>
              <a:t> </a:t>
            </a:r>
            <a:r>
              <a:rPr lang="en-US" sz="2800" b="1" dirty="0" err="1"/>
              <a:t>সাথে</a:t>
            </a:r>
            <a:r>
              <a:rPr lang="en-US" sz="2800" b="1" dirty="0"/>
              <a:t> suffix ‘</a:t>
            </a:r>
            <a:r>
              <a:rPr lang="en-US" sz="2800" b="1" dirty="0" err="1"/>
              <a:t>ment</a:t>
            </a:r>
            <a:r>
              <a:rPr lang="en-US" sz="2800" b="1" dirty="0"/>
              <a:t>’  </a:t>
            </a:r>
            <a:r>
              <a:rPr lang="en-US" sz="2800" b="1" dirty="0" err="1"/>
              <a:t>যোগ</a:t>
            </a:r>
            <a:r>
              <a:rPr lang="en-US" sz="2800" b="1" dirty="0"/>
              <a:t> </a:t>
            </a:r>
            <a:r>
              <a:rPr lang="en-US" sz="2800" b="1" dirty="0" err="1"/>
              <a:t>করে</a:t>
            </a:r>
            <a:r>
              <a:rPr lang="en-US" sz="2800" b="1" dirty="0"/>
              <a:t> Noun </a:t>
            </a:r>
            <a:r>
              <a:rPr lang="en-US" sz="2800" b="1" dirty="0" err="1"/>
              <a:t>গঠন</a:t>
            </a:r>
            <a:r>
              <a:rPr lang="en-US" sz="2800" b="1" dirty="0"/>
              <a:t> </a:t>
            </a:r>
            <a:r>
              <a:rPr lang="en-US" sz="2800" b="1" dirty="0" err="1"/>
              <a:t>করা</a:t>
            </a:r>
            <a:r>
              <a:rPr lang="en-US" sz="2800" b="1" dirty="0"/>
              <a:t> </a:t>
            </a:r>
            <a:r>
              <a:rPr lang="en-US" sz="2800" b="1" dirty="0" err="1"/>
              <a:t>হয়</a:t>
            </a:r>
            <a:r>
              <a:rPr lang="en-US" sz="2800" b="1" dirty="0"/>
              <a:t>:</a:t>
            </a:r>
            <a:endParaRPr lang="en-US" sz="2800" dirty="0"/>
          </a:p>
          <a:p>
            <a:r>
              <a:rPr lang="en-US" sz="2800" b="1" dirty="0"/>
              <a:t>     </a:t>
            </a:r>
            <a:r>
              <a:rPr lang="en-US" sz="2800" b="1" u="sng" dirty="0"/>
              <a:t>Verb        + </a:t>
            </a:r>
            <a:r>
              <a:rPr lang="en-US" sz="2800" b="1" u="sng" dirty="0" err="1"/>
              <a:t>ment</a:t>
            </a:r>
            <a:r>
              <a:rPr lang="en-US" sz="2800" b="1" u="sng" dirty="0"/>
              <a:t>      = Noun</a:t>
            </a:r>
            <a:endParaRPr lang="en-US" sz="2800" dirty="0"/>
          </a:p>
          <a:p>
            <a:r>
              <a:rPr lang="en-US" sz="2800" b="1" dirty="0"/>
              <a:t> </a:t>
            </a:r>
            <a:r>
              <a:rPr lang="en-US" sz="2800" dirty="0"/>
              <a:t>    advance   + </a:t>
            </a:r>
            <a:r>
              <a:rPr lang="en-US" sz="2800" dirty="0" err="1"/>
              <a:t>ment</a:t>
            </a:r>
            <a:r>
              <a:rPr lang="en-US" sz="2800" dirty="0"/>
              <a:t>       = advancement</a:t>
            </a:r>
          </a:p>
          <a:p>
            <a:r>
              <a:rPr lang="en-US" sz="2800" dirty="0"/>
              <a:t>agree       + </a:t>
            </a:r>
            <a:r>
              <a:rPr lang="en-US" sz="2800" dirty="0" err="1"/>
              <a:t>ment</a:t>
            </a:r>
            <a:r>
              <a:rPr lang="en-US" sz="2800" dirty="0"/>
              <a:t>       = agreement</a:t>
            </a:r>
          </a:p>
          <a:p>
            <a:r>
              <a:rPr lang="en-US" sz="2800" dirty="0"/>
              <a:t>announce + </a:t>
            </a:r>
            <a:r>
              <a:rPr lang="en-US" sz="2800" dirty="0" err="1"/>
              <a:t>ment</a:t>
            </a:r>
            <a:r>
              <a:rPr lang="en-US" sz="2800" dirty="0"/>
              <a:t>       = announcement</a:t>
            </a:r>
          </a:p>
          <a:p>
            <a:pPr lvl="0"/>
            <a:endParaRPr lang="en-US" sz="2800" b="1" dirty="0" smtClean="0"/>
          </a:p>
        </p:txBody>
      </p:sp>
    </p:spTree>
    <p:extLst>
      <p:ext uri="{BB962C8B-B14F-4D97-AF65-F5344CB8AC3E}">
        <p14:creationId xmlns:p14="http://schemas.microsoft.com/office/powerpoint/2010/main" val="1824134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73486" y="141668"/>
            <a:ext cx="10032642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200" b="1" dirty="0"/>
              <a:t>19.Adjective-এর </a:t>
            </a:r>
            <a:r>
              <a:rPr lang="en-US" sz="3200" b="1" dirty="0" err="1"/>
              <a:t>সাথে</a:t>
            </a:r>
            <a:r>
              <a:rPr lang="en-US" sz="3200" b="1" dirty="0"/>
              <a:t> suffix ‘ness’  </a:t>
            </a:r>
            <a:r>
              <a:rPr lang="en-US" sz="3200" b="1" dirty="0" err="1"/>
              <a:t>যোগ</a:t>
            </a:r>
            <a:r>
              <a:rPr lang="en-US" sz="3200" b="1" dirty="0"/>
              <a:t> </a:t>
            </a:r>
            <a:r>
              <a:rPr lang="en-US" sz="3200" b="1" dirty="0" err="1"/>
              <a:t>করে</a:t>
            </a:r>
            <a:r>
              <a:rPr lang="en-US" sz="3200" b="1" dirty="0"/>
              <a:t> </a:t>
            </a:r>
            <a:r>
              <a:rPr lang="en-US" sz="3200" b="1" dirty="0" err="1"/>
              <a:t>Nounগঠন</a:t>
            </a:r>
            <a:r>
              <a:rPr lang="en-US" sz="3200" b="1" dirty="0"/>
              <a:t> </a:t>
            </a:r>
            <a:r>
              <a:rPr lang="en-US" sz="3200" b="1" dirty="0" err="1"/>
              <a:t>করা</a:t>
            </a:r>
            <a:r>
              <a:rPr lang="en-US" sz="3200" b="1" dirty="0"/>
              <a:t> </a:t>
            </a:r>
            <a:r>
              <a:rPr lang="en-US" sz="3200" b="1" dirty="0" err="1"/>
              <a:t>হয়</a:t>
            </a:r>
            <a:r>
              <a:rPr lang="en-US" sz="3200" b="1" dirty="0"/>
              <a:t>:</a:t>
            </a:r>
            <a:endParaRPr lang="en-US" sz="3200" dirty="0"/>
          </a:p>
          <a:p>
            <a:r>
              <a:rPr lang="en-US" sz="3200" b="1" dirty="0"/>
              <a:t>     </a:t>
            </a:r>
            <a:r>
              <a:rPr lang="en-US" sz="3200" b="1" u="sng" dirty="0"/>
              <a:t>Adjective      + ness     = Noun</a:t>
            </a:r>
            <a:endParaRPr lang="en-US" sz="3200" dirty="0"/>
          </a:p>
          <a:p>
            <a:r>
              <a:rPr lang="en-US" sz="3200" b="1" dirty="0"/>
              <a:t>     </a:t>
            </a:r>
            <a:r>
              <a:rPr lang="en-US" sz="3200" dirty="0"/>
              <a:t>aware            + ness      = awareness</a:t>
            </a:r>
          </a:p>
          <a:p>
            <a:r>
              <a:rPr lang="en-US" sz="3200" dirty="0"/>
              <a:t>fresh             + ness      = freshness</a:t>
            </a:r>
          </a:p>
          <a:p>
            <a:r>
              <a:rPr lang="en-US" sz="3200" dirty="0"/>
              <a:t>dark               + ness      = darkness</a:t>
            </a:r>
          </a:p>
          <a:p>
            <a:pPr lvl="0"/>
            <a:endParaRPr lang="en-US" sz="3200" b="1" dirty="0"/>
          </a:p>
          <a:p>
            <a:pPr lvl="0"/>
            <a:r>
              <a:rPr lang="en-US" sz="3200" b="1" dirty="0"/>
              <a:t>2o.Noun-এর </a:t>
            </a:r>
            <a:r>
              <a:rPr lang="en-US" sz="3200" b="1" dirty="0" err="1"/>
              <a:t>সাথে</a:t>
            </a:r>
            <a:r>
              <a:rPr lang="en-US" sz="3200" b="1" dirty="0"/>
              <a:t> suffix ‘</a:t>
            </a:r>
            <a:r>
              <a:rPr lang="en-US" sz="3200" b="1" dirty="0" err="1"/>
              <a:t>ous</a:t>
            </a:r>
            <a:r>
              <a:rPr lang="en-US" sz="3200" b="1" dirty="0"/>
              <a:t>’  </a:t>
            </a:r>
            <a:r>
              <a:rPr lang="en-US" sz="3200" b="1" dirty="0" err="1"/>
              <a:t>যোগ</a:t>
            </a:r>
            <a:r>
              <a:rPr lang="en-US" sz="3200" b="1" dirty="0"/>
              <a:t> </a:t>
            </a:r>
            <a:r>
              <a:rPr lang="en-US" sz="3200" b="1" dirty="0" err="1"/>
              <a:t>করে</a:t>
            </a:r>
            <a:r>
              <a:rPr lang="en-US" sz="3200" b="1" dirty="0"/>
              <a:t> adjective </a:t>
            </a:r>
            <a:r>
              <a:rPr lang="en-US" sz="3200" b="1" dirty="0" err="1"/>
              <a:t>গঠন</a:t>
            </a:r>
            <a:r>
              <a:rPr lang="en-US" sz="3200" b="1" dirty="0"/>
              <a:t> </a:t>
            </a:r>
            <a:r>
              <a:rPr lang="en-US" sz="3200" b="1" dirty="0" err="1"/>
              <a:t>করা</a:t>
            </a:r>
            <a:r>
              <a:rPr lang="en-US" sz="3200" b="1" dirty="0"/>
              <a:t> </a:t>
            </a:r>
            <a:r>
              <a:rPr lang="en-US" sz="3200" b="1" dirty="0" err="1"/>
              <a:t>হয়</a:t>
            </a:r>
            <a:r>
              <a:rPr lang="en-US" sz="3200" b="1" dirty="0"/>
              <a:t>:</a:t>
            </a:r>
            <a:endParaRPr lang="en-US" sz="3200" dirty="0"/>
          </a:p>
          <a:p>
            <a:r>
              <a:rPr lang="en-US" sz="3200" b="1" dirty="0"/>
              <a:t>      </a:t>
            </a:r>
            <a:r>
              <a:rPr lang="en-US" sz="3200" b="1" u="sng" dirty="0"/>
              <a:t>Noun      + </a:t>
            </a:r>
            <a:r>
              <a:rPr lang="en-US" sz="3200" b="1" u="sng" dirty="0" err="1"/>
              <a:t>ous</a:t>
            </a:r>
            <a:r>
              <a:rPr lang="en-US" sz="3200" b="1" u="sng" dirty="0"/>
              <a:t>         = Adjective</a:t>
            </a:r>
            <a:endParaRPr lang="en-US" sz="3200" dirty="0"/>
          </a:p>
          <a:p>
            <a:r>
              <a:rPr lang="en-US" sz="3200" b="1" dirty="0"/>
              <a:t>      </a:t>
            </a:r>
            <a:r>
              <a:rPr lang="en-US" sz="3200" dirty="0"/>
              <a:t>courage  + </a:t>
            </a:r>
            <a:r>
              <a:rPr lang="en-US" sz="3200" dirty="0" err="1"/>
              <a:t>ous</a:t>
            </a:r>
            <a:r>
              <a:rPr lang="en-US" sz="3200" dirty="0"/>
              <a:t>          = courageous</a:t>
            </a:r>
          </a:p>
          <a:p>
            <a:r>
              <a:rPr lang="en-US" sz="3200" dirty="0"/>
              <a:t>danger   + </a:t>
            </a:r>
            <a:r>
              <a:rPr lang="en-US" sz="3200" dirty="0" err="1"/>
              <a:t>ous</a:t>
            </a:r>
            <a:r>
              <a:rPr lang="en-US" sz="3200" dirty="0"/>
              <a:t>           = dangerous</a:t>
            </a:r>
          </a:p>
          <a:p>
            <a:r>
              <a:rPr lang="en-US" sz="3200" dirty="0"/>
              <a:t>glory      + </a:t>
            </a:r>
            <a:r>
              <a:rPr lang="en-US" sz="3200" dirty="0" err="1"/>
              <a:t>ous</a:t>
            </a:r>
            <a:r>
              <a:rPr lang="en-US" sz="3200" dirty="0"/>
              <a:t>          = </a:t>
            </a:r>
            <a:r>
              <a:rPr lang="en-US" sz="3200" dirty="0" smtClean="0"/>
              <a:t>glorious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508189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7579" y="206061"/>
            <a:ext cx="9169758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800" b="1" dirty="0" smtClean="0"/>
              <a:t>21.Singular </a:t>
            </a:r>
            <a:r>
              <a:rPr lang="en-US" sz="2800" b="1" dirty="0"/>
              <a:t>countable Noun-</a:t>
            </a:r>
            <a:r>
              <a:rPr lang="en-US" sz="2800" b="1" dirty="0" err="1"/>
              <a:t>এর</a:t>
            </a:r>
            <a:r>
              <a:rPr lang="en-US" sz="2800" b="1" dirty="0"/>
              <a:t> </a:t>
            </a:r>
            <a:r>
              <a:rPr lang="en-US" sz="2800" b="1" dirty="0" err="1"/>
              <a:t>সাথে</a:t>
            </a:r>
            <a:r>
              <a:rPr lang="en-US" sz="2800" b="1" dirty="0"/>
              <a:t> suffix ‘s/</a:t>
            </a:r>
            <a:r>
              <a:rPr lang="en-US" sz="2800" b="1" dirty="0" err="1"/>
              <a:t>es’</a:t>
            </a:r>
            <a:r>
              <a:rPr lang="en-US" sz="2800" b="1" dirty="0"/>
              <a:t>  </a:t>
            </a:r>
            <a:r>
              <a:rPr lang="en-US" sz="2800" b="1" dirty="0" err="1"/>
              <a:t>যোগ</a:t>
            </a:r>
            <a:r>
              <a:rPr lang="en-US" sz="2800" b="1" dirty="0"/>
              <a:t> </a:t>
            </a:r>
            <a:r>
              <a:rPr lang="en-US" sz="2800" b="1" dirty="0" err="1"/>
              <a:t>করে</a:t>
            </a:r>
            <a:r>
              <a:rPr lang="en-US" sz="2800" b="1" dirty="0"/>
              <a:t> plural form </a:t>
            </a:r>
            <a:r>
              <a:rPr lang="en-US" sz="2800" b="1" dirty="0" err="1"/>
              <a:t>গঠন</a:t>
            </a:r>
            <a:r>
              <a:rPr lang="en-US" sz="2800" b="1" dirty="0"/>
              <a:t> </a:t>
            </a:r>
            <a:r>
              <a:rPr lang="en-US" sz="2800" b="1" dirty="0" err="1"/>
              <a:t>করা</a:t>
            </a:r>
            <a:r>
              <a:rPr lang="en-US" sz="2800" b="1" dirty="0"/>
              <a:t> </a:t>
            </a:r>
            <a:r>
              <a:rPr lang="en-US" sz="2800" b="1" dirty="0" err="1"/>
              <a:t>হয়</a:t>
            </a:r>
            <a:r>
              <a:rPr lang="en-US" sz="2800" b="1" dirty="0"/>
              <a:t>:</a:t>
            </a:r>
            <a:endParaRPr lang="en-US" sz="2800" dirty="0"/>
          </a:p>
          <a:p>
            <a:r>
              <a:rPr lang="en-US" sz="2800" b="1" dirty="0"/>
              <a:t> </a:t>
            </a:r>
            <a:r>
              <a:rPr lang="en-US" sz="2800" b="1" u="sng" dirty="0"/>
              <a:t>Singular Noun  +s/</a:t>
            </a:r>
            <a:r>
              <a:rPr lang="en-US" sz="2800" b="1" u="sng" dirty="0" err="1"/>
              <a:t>es</a:t>
            </a:r>
            <a:r>
              <a:rPr lang="en-US" sz="2800" b="1" u="sng" dirty="0"/>
              <a:t>        = Plural Noun</a:t>
            </a:r>
            <a:endParaRPr lang="en-US" sz="2800" dirty="0"/>
          </a:p>
          <a:p>
            <a:r>
              <a:rPr lang="en-US" sz="2800" dirty="0" smtClean="0"/>
              <a:t>apple </a:t>
            </a:r>
            <a:r>
              <a:rPr lang="en-US" sz="2800" dirty="0"/>
              <a:t>                 + s            = apples</a:t>
            </a:r>
          </a:p>
          <a:p>
            <a:r>
              <a:rPr lang="en-US" sz="2800" dirty="0"/>
              <a:t>boy                    + s            =  boys</a:t>
            </a:r>
          </a:p>
          <a:p>
            <a:r>
              <a:rPr lang="en-US" sz="2800" dirty="0"/>
              <a:t>mango               + </a:t>
            </a:r>
            <a:r>
              <a:rPr lang="en-US" sz="2800" dirty="0" err="1"/>
              <a:t>es</a:t>
            </a:r>
            <a:r>
              <a:rPr lang="en-US" sz="2800" dirty="0"/>
              <a:t>          = mangoes</a:t>
            </a:r>
          </a:p>
          <a:p>
            <a:r>
              <a:rPr lang="en-US" sz="2800" b="1" dirty="0"/>
              <a:t>      </a:t>
            </a:r>
            <a:endParaRPr lang="en-US" sz="2800" dirty="0"/>
          </a:p>
          <a:p>
            <a:pPr lvl="0"/>
            <a:r>
              <a:rPr lang="en-US" sz="2800" b="1" dirty="0" smtClean="0"/>
              <a:t>22.Verb-এর </a:t>
            </a:r>
            <a:r>
              <a:rPr lang="en-US" sz="2800" b="1" dirty="0"/>
              <a:t>Present form-</a:t>
            </a:r>
            <a:r>
              <a:rPr lang="en-US" sz="2800" b="1" dirty="0" err="1"/>
              <a:t>এর</a:t>
            </a:r>
            <a:r>
              <a:rPr lang="en-US" sz="2800" b="1" dirty="0"/>
              <a:t> </a:t>
            </a:r>
            <a:r>
              <a:rPr lang="en-US" sz="2800" b="1" dirty="0" err="1"/>
              <a:t>সাথে</a:t>
            </a:r>
            <a:r>
              <a:rPr lang="en-US" sz="2800" b="1" dirty="0"/>
              <a:t> suffix ‘s/</a:t>
            </a:r>
            <a:r>
              <a:rPr lang="en-US" sz="2800" b="1" dirty="0" err="1"/>
              <a:t>es’</a:t>
            </a:r>
            <a:r>
              <a:rPr lang="en-US" sz="2800" b="1" dirty="0"/>
              <a:t> </a:t>
            </a:r>
            <a:r>
              <a:rPr lang="en-US" sz="2800" b="1" dirty="0" err="1"/>
              <a:t>যোগ</a:t>
            </a:r>
            <a:r>
              <a:rPr lang="en-US" sz="2800" b="1" dirty="0"/>
              <a:t> </a:t>
            </a:r>
            <a:r>
              <a:rPr lang="en-US" sz="2800" b="1" dirty="0" err="1"/>
              <a:t>করে</a:t>
            </a:r>
            <a:r>
              <a:rPr lang="en-US" sz="2800" b="1" dirty="0"/>
              <a:t> singular verb </a:t>
            </a:r>
            <a:r>
              <a:rPr lang="en-US" sz="2800" b="1" dirty="0" err="1"/>
              <a:t>গঠন</a:t>
            </a:r>
            <a:r>
              <a:rPr lang="en-US" sz="2800" b="1" dirty="0"/>
              <a:t> </a:t>
            </a:r>
            <a:r>
              <a:rPr lang="en-US" sz="2800" b="1" dirty="0" err="1"/>
              <a:t>করা</a:t>
            </a:r>
            <a:r>
              <a:rPr lang="en-US" sz="2800" b="1" dirty="0"/>
              <a:t> </a:t>
            </a:r>
            <a:r>
              <a:rPr lang="en-US" sz="2800" b="1" dirty="0" err="1"/>
              <a:t>হয়ঃ</a:t>
            </a:r>
            <a:endParaRPr lang="en-US" sz="2800" dirty="0"/>
          </a:p>
          <a:p>
            <a:r>
              <a:rPr lang="en-US" sz="2800" b="1" dirty="0"/>
              <a:t> </a:t>
            </a:r>
            <a:r>
              <a:rPr lang="en-US" sz="2800" b="1" u="sng" dirty="0" smtClean="0"/>
              <a:t>Present </a:t>
            </a:r>
            <a:r>
              <a:rPr lang="en-US" sz="2800" b="1" u="sng" dirty="0"/>
              <a:t>form   + s/</a:t>
            </a:r>
            <a:r>
              <a:rPr lang="en-US" sz="2800" b="1" u="sng" dirty="0" err="1"/>
              <a:t>es</a:t>
            </a:r>
            <a:r>
              <a:rPr lang="en-US" sz="2800" b="1" u="sng" dirty="0"/>
              <a:t>   =  Singular Verb</a:t>
            </a:r>
            <a:endParaRPr lang="en-US" sz="2800" dirty="0"/>
          </a:p>
          <a:p>
            <a:r>
              <a:rPr lang="en-US" sz="2800" dirty="0" smtClean="0"/>
              <a:t>come </a:t>
            </a:r>
            <a:r>
              <a:rPr lang="en-US" sz="2800" dirty="0"/>
              <a:t>               + s        = comes</a:t>
            </a:r>
          </a:p>
          <a:p>
            <a:r>
              <a:rPr lang="en-US" sz="2800" dirty="0"/>
              <a:t>go                    + </a:t>
            </a:r>
            <a:r>
              <a:rPr lang="en-US" sz="2800" dirty="0" err="1"/>
              <a:t>es</a:t>
            </a:r>
            <a:r>
              <a:rPr lang="en-US" sz="2800" dirty="0"/>
              <a:t>       = goes</a:t>
            </a:r>
          </a:p>
          <a:p>
            <a:r>
              <a:rPr lang="en-US" sz="2800" dirty="0"/>
              <a:t>read                 + s         = </a:t>
            </a:r>
            <a:r>
              <a:rPr lang="en-US" sz="2800" dirty="0" smtClean="0"/>
              <a:t>reads</a:t>
            </a:r>
          </a:p>
          <a:p>
            <a:pPr lvl="0"/>
            <a:endParaRPr lang="en-US" sz="2800" b="1" dirty="0" smtClean="0"/>
          </a:p>
          <a:p>
            <a:pPr lvl="0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455548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01013" y="162291"/>
            <a:ext cx="10127088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800" b="1" dirty="0"/>
              <a:t>23.Noun-এর </a:t>
            </a:r>
            <a:r>
              <a:rPr lang="en-US" sz="2800" b="1" dirty="0" err="1"/>
              <a:t>সাথে</a:t>
            </a:r>
            <a:r>
              <a:rPr lang="en-US" sz="2800" b="1" dirty="0"/>
              <a:t> suffix ‘ship’  </a:t>
            </a:r>
            <a:r>
              <a:rPr lang="en-US" sz="2800" b="1" dirty="0" err="1"/>
              <a:t>যোগ</a:t>
            </a:r>
            <a:r>
              <a:rPr lang="en-US" sz="2800" b="1" dirty="0"/>
              <a:t> </a:t>
            </a:r>
            <a:r>
              <a:rPr lang="en-US" sz="2800" b="1" dirty="0" err="1"/>
              <a:t>করে</a:t>
            </a:r>
            <a:r>
              <a:rPr lang="en-US" sz="2800" b="1" dirty="0"/>
              <a:t> Abstract Noun </a:t>
            </a:r>
            <a:r>
              <a:rPr lang="en-US" sz="2800" b="1" dirty="0" err="1"/>
              <a:t>গঠন</a:t>
            </a:r>
            <a:r>
              <a:rPr lang="en-US" sz="2800" b="1" dirty="0"/>
              <a:t> </a:t>
            </a:r>
            <a:r>
              <a:rPr lang="en-US" sz="2800" b="1" dirty="0" err="1"/>
              <a:t>করা</a:t>
            </a:r>
            <a:r>
              <a:rPr lang="en-US" sz="2800" b="1" dirty="0"/>
              <a:t> </a:t>
            </a:r>
            <a:r>
              <a:rPr lang="en-US" sz="2800" b="1" dirty="0" err="1"/>
              <a:t>হয়</a:t>
            </a:r>
            <a:r>
              <a:rPr lang="en-US" sz="2800" b="1" dirty="0"/>
              <a:t>:</a:t>
            </a:r>
            <a:endParaRPr lang="en-US" sz="2800" dirty="0"/>
          </a:p>
          <a:p>
            <a:r>
              <a:rPr lang="en-US" sz="2800" b="1" dirty="0"/>
              <a:t> </a:t>
            </a:r>
            <a:r>
              <a:rPr lang="en-US" sz="2800" b="1" u="sng" dirty="0"/>
              <a:t>Noun       + ship       = Abstract Noun</a:t>
            </a:r>
            <a:endParaRPr lang="en-US" sz="2800" dirty="0"/>
          </a:p>
          <a:p>
            <a:r>
              <a:rPr lang="en-US" sz="2800" dirty="0"/>
              <a:t>fellow      + ship       = fellowship</a:t>
            </a:r>
          </a:p>
          <a:p>
            <a:r>
              <a:rPr lang="en-US" sz="2800" dirty="0"/>
              <a:t>owner      + ship       = ownership</a:t>
            </a:r>
          </a:p>
          <a:p>
            <a:r>
              <a:rPr lang="en-US" sz="2800" dirty="0"/>
              <a:t>lord          + ship       = lordship</a:t>
            </a:r>
          </a:p>
          <a:p>
            <a:pPr lvl="0"/>
            <a:endParaRPr lang="en-US" sz="2800" b="1" dirty="0"/>
          </a:p>
          <a:p>
            <a:pPr lvl="0"/>
            <a:endParaRPr lang="en-US" sz="2800" b="1" dirty="0"/>
          </a:p>
          <a:p>
            <a:pPr lvl="0"/>
            <a:r>
              <a:rPr lang="en-US" sz="2800" b="1" dirty="0"/>
              <a:t>24.Verb-এর </a:t>
            </a:r>
            <a:r>
              <a:rPr lang="en-US" sz="2800" b="1" dirty="0" err="1"/>
              <a:t>সাথে</a:t>
            </a:r>
            <a:r>
              <a:rPr lang="en-US" sz="2800" b="1" dirty="0"/>
              <a:t> suffix ‘ion/</a:t>
            </a:r>
            <a:r>
              <a:rPr lang="en-US" sz="2800" b="1" dirty="0" err="1"/>
              <a:t>sion</a:t>
            </a:r>
            <a:r>
              <a:rPr lang="en-US" sz="2800" b="1" dirty="0"/>
              <a:t>/</a:t>
            </a:r>
            <a:r>
              <a:rPr lang="en-US" sz="2800" b="1" dirty="0" err="1"/>
              <a:t>tion</a:t>
            </a:r>
            <a:r>
              <a:rPr lang="en-US" sz="2800" b="1" dirty="0"/>
              <a:t>’ </a:t>
            </a:r>
            <a:r>
              <a:rPr lang="en-US" sz="2800" b="1" dirty="0" err="1"/>
              <a:t>যোগ</a:t>
            </a:r>
            <a:r>
              <a:rPr lang="en-US" sz="2800" b="1" dirty="0"/>
              <a:t> </a:t>
            </a:r>
            <a:r>
              <a:rPr lang="en-US" sz="2800" b="1" dirty="0" err="1"/>
              <a:t>করে</a:t>
            </a:r>
            <a:r>
              <a:rPr lang="en-US" sz="2800" b="1" dirty="0"/>
              <a:t>  Abstract Noun </a:t>
            </a:r>
            <a:r>
              <a:rPr lang="en-US" sz="2800" b="1" dirty="0" err="1"/>
              <a:t>গঠন</a:t>
            </a:r>
            <a:r>
              <a:rPr lang="en-US" sz="2800" b="1" dirty="0"/>
              <a:t> </a:t>
            </a:r>
            <a:r>
              <a:rPr lang="en-US" sz="2800" b="1" dirty="0" err="1"/>
              <a:t>করা</a:t>
            </a:r>
            <a:r>
              <a:rPr lang="en-US" sz="2800" b="1" dirty="0"/>
              <a:t> </a:t>
            </a:r>
            <a:r>
              <a:rPr lang="en-US" sz="2800" b="1" dirty="0" err="1"/>
              <a:t>হয়ঃ</a:t>
            </a:r>
            <a:endParaRPr lang="en-US" sz="2800" dirty="0"/>
          </a:p>
          <a:p>
            <a:r>
              <a:rPr lang="en-US" sz="2800" b="1" dirty="0"/>
              <a:t> </a:t>
            </a:r>
            <a:r>
              <a:rPr lang="en-US" sz="2800" b="1" u="sng" dirty="0"/>
              <a:t>Verb         +           ion/</a:t>
            </a:r>
            <a:r>
              <a:rPr lang="en-US" sz="2800" b="1" u="sng" dirty="0" err="1"/>
              <a:t>sion</a:t>
            </a:r>
            <a:r>
              <a:rPr lang="en-US" sz="2800" b="1" u="sng" dirty="0"/>
              <a:t>/</a:t>
            </a:r>
            <a:r>
              <a:rPr lang="en-US" sz="2800" b="1" u="sng" dirty="0" err="1"/>
              <a:t>tion</a:t>
            </a:r>
            <a:r>
              <a:rPr lang="en-US" sz="2800" b="1" u="sng" dirty="0"/>
              <a:t>  =  Abstract Noun </a:t>
            </a:r>
            <a:endParaRPr lang="en-US" sz="2800" dirty="0"/>
          </a:p>
          <a:p>
            <a:r>
              <a:rPr lang="en-US" sz="2800" b="1" dirty="0"/>
              <a:t> </a:t>
            </a:r>
            <a:r>
              <a:rPr lang="en-US" sz="2800" dirty="0"/>
              <a:t>absorb                   +            </a:t>
            </a:r>
            <a:r>
              <a:rPr lang="en-US" sz="2800" dirty="0" err="1"/>
              <a:t>tion</a:t>
            </a:r>
            <a:r>
              <a:rPr lang="en-US" sz="2800" dirty="0"/>
              <a:t>        =  </a:t>
            </a:r>
            <a:r>
              <a:rPr lang="en-US" sz="2800" smtClean="0"/>
              <a:t>absorbtion</a:t>
            </a:r>
            <a:endParaRPr lang="en-US" sz="2800" dirty="0"/>
          </a:p>
          <a:p>
            <a:r>
              <a:rPr lang="en-US" sz="2800" b="1" dirty="0"/>
              <a:t> </a:t>
            </a:r>
            <a:r>
              <a:rPr lang="en-US" sz="2800" dirty="0"/>
              <a:t>accommodate       +            ion         =  accommodation</a:t>
            </a:r>
            <a:r>
              <a:rPr lang="en-US" sz="2800" b="1" dirty="0"/>
              <a:t>   </a:t>
            </a:r>
            <a:endParaRPr lang="en-US" sz="2800" dirty="0"/>
          </a:p>
          <a:p>
            <a:r>
              <a:rPr lang="en-US" sz="2800" b="1" dirty="0"/>
              <a:t> </a:t>
            </a:r>
            <a:r>
              <a:rPr lang="en-US" sz="2800" dirty="0"/>
              <a:t>compel                  +            </a:t>
            </a:r>
            <a:r>
              <a:rPr lang="en-US" sz="2800" dirty="0" err="1"/>
              <a:t>sion</a:t>
            </a:r>
            <a:r>
              <a:rPr lang="en-US" sz="2800" dirty="0"/>
              <a:t>        =   compulsion</a:t>
            </a:r>
          </a:p>
          <a:p>
            <a:r>
              <a:rPr lang="en-US" sz="2800" b="1" dirty="0"/>
              <a:t> </a:t>
            </a:r>
            <a:r>
              <a:rPr lang="en-US" sz="2800" dirty="0"/>
              <a:t>civilize                  +            </a:t>
            </a:r>
            <a:r>
              <a:rPr lang="en-US" sz="2800" dirty="0" err="1"/>
              <a:t>tion</a:t>
            </a:r>
            <a:r>
              <a:rPr lang="en-US" sz="2800" dirty="0"/>
              <a:t>        = civilization</a:t>
            </a:r>
          </a:p>
        </p:txBody>
      </p:sp>
    </p:spTree>
    <p:extLst>
      <p:ext uri="{BB962C8B-B14F-4D97-AF65-F5344CB8AC3E}">
        <p14:creationId xmlns:p14="http://schemas.microsoft.com/office/powerpoint/2010/main" val="2364004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5908" y="115910"/>
            <a:ext cx="11985939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800" b="1" dirty="0" smtClean="0"/>
              <a:t>25.Noun-এর </a:t>
            </a:r>
            <a:r>
              <a:rPr lang="en-US" sz="2800" b="1" dirty="0" err="1" smtClean="0"/>
              <a:t>সাথে</a:t>
            </a:r>
            <a:r>
              <a:rPr lang="en-US" sz="2800" b="1" dirty="0" smtClean="0"/>
              <a:t> prefix ‘un’ </a:t>
            </a:r>
            <a:r>
              <a:rPr lang="en-US" sz="2800" b="1" dirty="0" err="1" smtClean="0"/>
              <a:t>যোগ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করে</a:t>
            </a:r>
            <a:r>
              <a:rPr lang="en-US" sz="2800" b="1" dirty="0" smtClean="0"/>
              <a:t> Antonym (</a:t>
            </a:r>
            <a:r>
              <a:rPr lang="en-US" sz="2800" dirty="0" err="1" smtClean="0"/>
              <a:t>বিপরীত</a:t>
            </a:r>
            <a:r>
              <a:rPr lang="en-US" sz="2800" dirty="0" smtClean="0"/>
              <a:t> </a:t>
            </a:r>
            <a:r>
              <a:rPr lang="en-US" sz="2800" dirty="0" err="1" smtClean="0"/>
              <a:t>শব্দ</a:t>
            </a:r>
            <a:r>
              <a:rPr lang="en-US" sz="2800" b="1" dirty="0" smtClean="0"/>
              <a:t>) </a:t>
            </a:r>
            <a:r>
              <a:rPr lang="en-US" sz="2800" b="1" dirty="0" err="1" smtClean="0"/>
              <a:t>গঠন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করা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যায়</a:t>
            </a:r>
            <a:r>
              <a:rPr lang="en-US" sz="2800" b="1" dirty="0" smtClean="0"/>
              <a:t>:</a:t>
            </a:r>
            <a:endParaRPr lang="en-US" sz="2800" dirty="0" smtClean="0"/>
          </a:p>
          <a:p>
            <a:r>
              <a:rPr lang="en-US" sz="2800" b="1" u="sng" dirty="0" smtClean="0"/>
              <a:t>un + noun    = Antonyms</a:t>
            </a:r>
            <a:endParaRPr lang="en-US" sz="2800" dirty="0" smtClean="0"/>
          </a:p>
          <a:p>
            <a:r>
              <a:rPr lang="en-US" sz="2800" dirty="0" smtClean="0"/>
              <a:t>un +  able            = unable</a:t>
            </a:r>
          </a:p>
          <a:p>
            <a:r>
              <a:rPr lang="en-US" sz="2800" dirty="0" smtClean="0"/>
              <a:t>un +  common     = uncommon</a:t>
            </a:r>
          </a:p>
          <a:p>
            <a:r>
              <a:rPr lang="en-US" sz="2800" dirty="0" smtClean="0"/>
              <a:t>un + kind             = unkind</a:t>
            </a:r>
          </a:p>
          <a:p>
            <a:pPr lvl="0"/>
            <a:endParaRPr lang="en-US" sz="2800" b="1" dirty="0" smtClean="0"/>
          </a:p>
          <a:p>
            <a:pPr lvl="0"/>
            <a:r>
              <a:rPr lang="en-US" sz="2800" b="1" dirty="0" smtClean="0"/>
              <a:t>26.Noun-এর </a:t>
            </a:r>
            <a:r>
              <a:rPr lang="en-US" sz="2800" b="1" dirty="0" err="1" smtClean="0"/>
              <a:t>সাথে</a:t>
            </a:r>
            <a:r>
              <a:rPr lang="en-US" sz="2800" b="1" dirty="0" smtClean="0"/>
              <a:t> suffix ‘y/</a:t>
            </a:r>
            <a:r>
              <a:rPr lang="en-US" sz="2800" b="1" dirty="0" err="1" smtClean="0"/>
              <a:t>ey</a:t>
            </a:r>
            <a:r>
              <a:rPr lang="en-US" sz="2800" b="1" dirty="0" smtClean="0"/>
              <a:t>’  </a:t>
            </a:r>
            <a:r>
              <a:rPr lang="en-US" sz="2800" b="1" dirty="0" err="1" smtClean="0"/>
              <a:t>যোগ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করে</a:t>
            </a:r>
            <a:r>
              <a:rPr lang="en-US" sz="2800" b="1" dirty="0" smtClean="0"/>
              <a:t> adjective </a:t>
            </a:r>
            <a:r>
              <a:rPr lang="en-US" sz="2800" b="1" dirty="0" err="1" smtClean="0"/>
              <a:t>গঠন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করা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হয়</a:t>
            </a:r>
            <a:r>
              <a:rPr lang="en-US" sz="2800" b="1" dirty="0" smtClean="0"/>
              <a:t>:</a:t>
            </a:r>
            <a:endParaRPr lang="en-US" sz="2800" dirty="0" smtClean="0"/>
          </a:p>
          <a:p>
            <a:r>
              <a:rPr lang="en-US" sz="2800" b="1" dirty="0" smtClean="0"/>
              <a:t>  </a:t>
            </a:r>
            <a:r>
              <a:rPr lang="en-US" sz="2800" b="1" u="sng" dirty="0" smtClean="0"/>
              <a:t>Noun       + y/</a:t>
            </a:r>
            <a:r>
              <a:rPr lang="en-US" sz="2800" b="1" u="sng" dirty="0" err="1" smtClean="0"/>
              <a:t>ey</a:t>
            </a:r>
            <a:r>
              <a:rPr lang="en-US" sz="2800" b="1" u="sng" dirty="0" smtClean="0"/>
              <a:t>       =   Adjective</a:t>
            </a:r>
            <a:endParaRPr lang="en-US" sz="2800" dirty="0" smtClean="0"/>
          </a:p>
          <a:p>
            <a:r>
              <a:rPr lang="en-US" sz="2800" b="1" dirty="0" smtClean="0"/>
              <a:t> </a:t>
            </a:r>
            <a:r>
              <a:rPr lang="en-US" sz="2800" dirty="0" smtClean="0"/>
              <a:t>air           +  y           =   airy</a:t>
            </a:r>
          </a:p>
          <a:p>
            <a:r>
              <a:rPr lang="en-US" sz="2800" dirty="0" smtClean="0"/>
              <a:t>clay        + </a:t>
            </a:r>
            <a:r>
              <a:rPr lang="en-US" sz="2800" dirty="0" err="1" smtClean="0"/>
              <a:t>ey</a:t>
            </a:r>
            <a:r>
              <a:rPr lang="en-US" sz="2800" dirty="0" smtClean="0"/>
              <a:t>           =   clayey</a:t>
            </a:r>
          </a:p>
          <a:p>
            <a:r>
              <a:rPr lang="en-US" sz="2800" dirty="0" smtClean="0"/>
              <a:t>sun          +  y           =   sunny</a:t>
            </a:r>
          </a:p>
          <a:p>
            <a:r>
              <a:rPr lang="en-US" sz="2800" dirty="0" smtClean="0"/>
              <a:t>storm       +  y            =   stormy</a:t>
            </a:r>
          </a:p>
          <a:p>
            <a:r>
              <a:rPr lang="en-US" sz="2800" dirty="0" smtClean="0"/>
              <a:t>wealth     +  y            =   wealthy</a:t>
            </a:r>
          </a:p>
          <a:p>
            <a:r>
              <a:rPr lang="en-US" sz="2800" dirty="0" smtClean="0"/>
              <a:t> 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024975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02287" y="759853"/>
            <a:ext cx="717353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smtClean="0"/>
              <a:t>Read </a:t>
            </a:r>
            <a:r>
              <a:rPr lang="en-US" sz="2400" b="1" i="1" dirty="0"/>
              <a:t>the text below and fill in the gaps with the root words in the brackets adding suitable suffix, prefix or both. </a:t>
            </a:r>
            <a:endParaRPr lang="en-US" sz="2400" dirty="0"/>
          </a:p>
          <a:p>
            <a:endParaRPr lang="en-US" sz="2400" dirty="0" smtClean="0"/>
          </a:p>
          <a:p>
            <a:r>
              <a:rPr lang="en-US" sz="2400" dirty="0" smtClean="0"/>
              <a:t>(</a:t>
            </a:r>
            <a:r>
              <a:rPr lang="en-US" sz="2400" dirty="0"/>
              <a:t>a) </a:t>
            </a:r>
            <a:r>
              <a:rPr lang="en-US" sz="2400" b="1" u="sng" dirty="0"/>
              <a:t>kind</a:t>
            </a:r>
            <a:r>
              <a:rPr lang="en-US" sz="2400" dirty="0"/>
              <a:t> is a divine virtue. So, we should not be (b) </a:t>
            </a:r>
            <a:r>
              <a:rPr lang="en-US" sz="2400" b="1" u="sng" dirty="0"/>
              <a:t>kind</a:t>
            </a:r>
            <a:r>
              <a:rPr lang="en-US" sz="2400" dirty="0"/>
              <a:t> to the people in distress and to (c) </a:t>
            </a:r>
            <a:r>
              <a:rPr lang="en-US" sz="2400" b="1" u="sng" dirty="0"/>
              <a:t>low</a:t>
            </a:r>
            <a:r>
              <a:rPr lang="en-US" sz="2400" dirty="0"/>
              <a:t> animals. Some naughty boys (d) </a:t>
            </a:r>
            <a:r>
              <a:rPr lang="en-US" sz="2400" b="1" u="sng" dirty="0"/>
              <a:t>joy</a:t>
            </a:r>
            <a:r>
              <a:rPr lang="en-US" sz="2400" dirty="0"/>
              <a:t> beating the lower animals like dogs and cats. This is an (d) </a:t>
            </a:r>
            <a:r>
              <a:rPr lang="en-US" sz="2400" b="1" u="sng" dirty="0" err="1"/>
              <a:t>behaviour</a:t>
            </a:r>
            <a:r>
              <a:rPr lang="en-US" sz="2400" dirty="0"/>
              <a:t>. Animals are dumb (f) </a:t>
            </a:r>
            <a:r>
              <a:rPr lang="en-US" sz="2400" b="1" u="sng" dirty="0"/>
              <a:t>create</a:t>
            </a:r>
            <a:r>
              <a:rPr lang="en-US" sz="2400" dirty="0"/>
              <a:t>. They are (g) </a:t>
            </a:r>
            <a:r>
              <a:rPr lang="en-US" sz="2400" b="1" u="sng" dirty="0"/>
              <a:t>harm</a:t>
            </a:r>
            <a:r>
              <a:rPr lang="en-US" sz="2400" dirty="0"/>
              <a:t> beings. Some animals are very (h) </a:t>
            </a:r>
            <a:r>
              <a:rPr lang="en-US" sz="2400" b="1" u="sng" dirty="0"/>
              <a:t>faith</a:t>
            </a:r>
            <a:r>
              <a:rPr lang="en-US" sz="2400" dirty="0"/>
              <a:t> and they feel no (</a:t>
            </a:r>
            <a:r>
              <a:rPr lang="en-US" sz="2400" dirty="0" err="1"/>
              <a:t>i</a:t>
            </a:r>
            <a:r>
              <a:rPr lang="en-US" sz="2400" dirty="0"/>
              <a:t>) </a:t>
            </a:r>
            <a:r>
              <a:rPr lang="en-US" sz="2400" b="1" u="sng" dirty="0"/>
              <a:t>hesitate</a:t>
            </a:r>
            <a:r>
              <a:rPr lang="en-US" sz="2400" dirty="0"/>
              <a:t> to risk their lives for our (j) </a:t>
            </a:r>
            <a:r>
              <a:rPr lang="en-US" sz="2400" b="1" u="sng" dirty="0"/>
              <a:t>protect</a:t>
            </a:r>
            <a:r>
              <a:rPr lang="en-US" sz="2400" dirty="0"/>
              <a:t>.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33363" y="87539"/>
            <a:ext cx="23181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u="sng" dirty="0" smtClean="0"/>
              <a:t>Group work</a:t>
            </a:r>
            <a:endParaRPr lang="en-US" sz="3200" u="sng" dirty="0"/>
          </a:p>
        </p:txBody>
      </p:sp>
      <p:sp>
        <p:nvSpPr>
          <p:cNvPr id="6" name="TextBox 5"/>
          <p:cNvSpPr txBox="1"/>
          <p:nvPr/>
        </p:nvSpPr>
        <p:spPr>
          <a:xfrm>
            <a:off x="2292440" y="5459246"/>
            <a:ext cx="7173532" cy="646331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Answer- a) Kindness b) unkind c) lower d) enjoy e) misbehavior </a:t>
            </a:r>
          </a:p>
          <a:p>
            <a:r>
              <a:rPr lang="en-US" dirty="0" smtClean="0"/>
              <a:t>f) Creation g) harmless h) faithful </a:t>
            </a:r>
            <a:r>
              <a:rPr lang="en-US" dirty="0" err="1" smtClean="0"/>
              <a:t>i</a:t>
            </a:r>
            <a:r>
              <a:rPr lang="en-US" dirty="0" smtClean="0"/>
              <a:t>) hesitation j) protection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6844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061137" y="29199"/>
            <a:ext cx="1979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u="sng" dirty="0" smtClean="0"/>
              <a:t>Homework</a:t>
            </a:r>
            <a:endParaRPr lang="en-US" sz="2000" u="sng" dirty="0"/>
          </a:p>
        </p:txBody>
      </p:sp>
      <p:sp>
        <p:nvSpPr>
          <p:cNvPr id="5" name="TextBox 4"/>
          <p:cNvSpPr txBox="1"/>
          <p:nvPr/>
        </p:nvSpPr>
        <p:spPr>
          <a:xfrm>
            <a:off x="721217" y="5158028"/>
            <a:ext cx="989097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Trees are</a:t>
            </a:r>
            <a:r>
              <a:rPr lang="en-US" sz="2400" u="sng" dirty="0"/>
              <a:t> </a:t>
            </a:r>
            <a:r>
              <a:rPr lang="en-US" sz="2400" u="sng" dirty="0" smtClean="0">
                <a:solidFill>
                  <a:srgbClr val="FF0000"/>
                </a:solidFill>
              </a:rPr>
              <a:t>useful</a:t>
            </a:r>
            <a:r>
              <a:rPr lang="en-US" sz="2400" u="sng" dirty="0" smtClean="0"/>
              <a:t> </a:t>
            </a:r>
            <a:r>
              <a:rPr lang="en-US" sz="2400" dirty="0"/>
              <a:t>to </a:t>
            </a:r>
            <a:r>
              <a:rPr lang="en-US" sz="2400" dirty="0" smtClean="0"/>
              <a:t>man </a:t>
            </a:r>
            <a:r>
              <a:rPr lang="en-US" sz="2400" dirty="0"/>
              <a:t>in many ways. They are </a:t>
            </a:r>
            <a:r>
              <a:rPr lang="en-US" sz="2400" u="sng" dirty="0">
                <a:solidFill>
                  <a:srgbClr val="FF0000"/>
                </a:solidFill>
              </a:rPr>
              <a:t>companion</a:t>
            </a:r>
            <a:r>
              <a:rPr lang="en-US" sz="2400" dirty="0"/>
              <a:t> in our day to day life. It </a:t>
            </a:r>
            <a:r>
              <a:rPr lang="en-US" sz="2400" dirty="0" smtClean="0"/>
              <a:t>is </a:t>
            </a:r>
            <a:r>
              <a:rPr lang="en-US" sz="2400" i="1" u="sng" dirty="0" smtClean="0">
                <a:solidFill>
                  <a:srgbClr val="FF0000"/>
                </a:solidFill>
              </a:rPr>
              <a:t>impossible</a:t>
            </a:r>
            <a:r>
              <a:rPr lang="en-US" sz="2400" dirty="0" smtClean="0"/>
              <a:t> </a:t>
            </a:r>
            <a:r>
              <a:rPr lang="en-US" sz="2400" dirty="0"/>
              <a:t>to build our homes, furniture etc. without trees. Trees save us from flood and </a:t>
            </a:r>
            <a:r>
              <a:rPr lang="en-US" sz="2400" dirty="0" smtClean="0"/>
              <a:t>other </a:t>
            </a:r>
            <a:r>
              <a:rPr lang="en-US" sz="2400" u="sng" dirty="0" smtClean="0">
                <a:solidFill>
                  <a:srgbClr val="FF0000"/>
                </a:solidFill>
              </a:rPr>
              <a:t>natural</a:t>
            </a:r>
            <a:r>
              <a:rPr lang="en-US" sz="2400" dirty="0" smtClean="0"/>
              <a:t> </a:t>
            </a:r>
            <a:r>
              <a:rPr lang="en-US" sz="2400" dirty="0"/>
              <a:t>calamities. It </a:t>
            </a:r>
            <a:r>
              <a:rPr lang="en-US" sz="2400" dirty="0" smtClean="0"/>
              <a:t> </a:t>
            </a:r>
            <a:r>
              <a:rPr lang="en-US" sz="2400" u="sng" dirty="0" smtClean="0">
                <a:solidFill>
                  <a:srgbClr val="FF0000"/>
                </a:solidFill>
              </a:rPr>
              <a:t>strengthens</a:t>
            </a:r>
            <a:r>
              <a:rPr lang="en-US" sz="2400" dirty="0" smtClean="0"/>
              <a:t> </a:t>
            </a:r>
            <a:r>
              <a:rPr lang="en-US" sz="2400" dirty="0"/>
              <a:t>the soil.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995" y="498389"/>
            <a:ext cx="7496821" cy="419044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30879" y="4757918"/>
            <a:ext cx="65570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Identify the parts of speech of those underlined words.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233088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430334" y="90152"/>
            <a:ext cx="20863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Thank you</a:t>
            </a:r>
            <a:endParaRPr lang="en-US" sz="32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9452" y="700685"/>
            <a:ext cx="5901207" cy="5901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079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289</TotalTime>
  <Words>474</Words>
  <Application>Microsoft Office PowerPoint</Application>
  <PresentationFormat>Widescreen</PresentationFormat>
  <Paragraphs>215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4" baseType="lpstr">
      <vt:lpstr>Arial</vt:lpstr>
      <vt:lpstr>Book Antiqua</vt:lpstr>
      <vt:lpstr>Calibri</vt:lpstr>
      <vt:lpstr>Times New Roman</vt:lpstr>
      <vt:lpstr>Trebuchet MS</vt:lpstr>
      <vt:lpstr>Wingdings</vt:lpstr>
      <vt:lpstr>Wingdings 3</vt:lpstr>
      <vt:lpstr>Facet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Windows10-SLC</dc:creator>
  <cp:lastModifiedBy>Windows10-SLC</cp:lastModifiedBy>
  <cp:revision>35</cp:revision>
  <dcterms:created xsi:type="dcterms:W3CDTF">2019-09-13T16:35:51Z</dcterms:created>
  <dcterms:modified xsi:type="dcterms:W3CDTF">2019-09-24T22:00:56Z</dcterms:modified>
</cp:coreProperties>
</file>